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l mediu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Stil luminos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il luminos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Stil luminos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302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ine panoramică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660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u și legendă">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7741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 cu legendă">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o-RO"/>
              <a:t>Faceți clic pentru a edita stilul de titlu coordonator</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166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de vizită">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7064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a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o-RO"/>
              <a:t>Faceți clic pentru a edita stilul de titlu coordonator</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3" name="Date Placeholder 2"/>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0849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ană cu trei imagini">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o-RO"/>
              <a:t>Faceți clic pentru a edita stilul de titlu coordonator</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Editați stilurile de text coordonator</a:t>
            </a:r>
          </a:p>
        </p:txBody>
      </p:sp>
      <p:sp>
        <p:nvSpPr>
          <p:cNvPr id="3" name="Date Placeholder 2"/>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7401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7768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lu vertical și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807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idx="1"/>
          </p:nvPr>
        </p:nvSpPr>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162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ntet secțiun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Editați stilurile de text coordonator</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758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647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4" name="Content Placeholder 3"/>
          <p:cNvSpPr>
            <a:spLocks noGrp="1"/>
          </p:cNvSpPr>
          <p:nvPr>
            <p:ph sz="half" idx="2"/>
          </p:nvPr>
        </p:nvSpPr>
        <p:spPr>
          <a:xfrm>
            <a:off x="685800" y="3132666"/>
            <a:ext cx="5311775" cy="3086019"/>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Editați stilurile de text coordonator</a:t>
            </a:r>
          </a:p>
        </p:txBody>
      </p:sp>
      <p:sp>
        <p:nvSpPr>
          <p:cNvPr id="6" name="Content Placeholder 5"/>
          <p:cNvSpPr>
            <a:spLocks noGrp="1"/>
          </p:cNvSpPr>
          <p:nvPr>
            <p:ph sz="quarter" idx="4"/>
          </p:nvPr>
        </p:nvSpPr>
        <p:spPr>
          <a:xfrm>
            <a:off x="6172200" y="3132666"/>
            <a:ext cx="5334000" cy="3086019"/>
          </a:xfrm>
        </p:spPr>
        <p:txBody>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965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327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532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o-RO"/>
              <a:t>Faceți clic pentru a edita stilul de titlu coordonator</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5637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Editați stilurile de text coordonator</a:t>
            </a:r>
          </a:p>
        </p:txBody>
      </p:sp>
      <p:sp>
        <p:nvSpPr>
          <p:cNvPr id="5" name="Date Placeholder 4"/>
          <p:cNvSpPr>
            <a:spLocks noGrp="1"/>
          </p:cNvSpPr>
          <p:nvPr>
            <p:ph type="dt" sz="half" idx="10"/>
          </p:nvPr>
        </p:nvSpPr>
        <p:spPr/>
        <p:txBody>
          <a:bodyPr/>
          <a:lstStyle/>
          <a:p>
            <a:fld id="{B61BEF0D-F0BB-DE4B-95CE-6DB70DBA9567}" type="datetimeFigureOut">
              <a:rPr lang="en-US" smtClean="0"/>
              <a:pPr/>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394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o-RO"/>
              <a:t>Editați stilurile de text coordonator</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9/13/2022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550717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gimholosnita@gmail.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u 3">
            <a:extLst>
              <a:ext uri="{FF2B5EF4-FFF2-40B4-BE49-F238E27FC236}">
                <a16:creationId xmlns:a16="http://schemas.microsoft.com/office/drawing/2014/main" id="{8A2D4AE9-9F63-48CA-A560-612C4271359F}"/>
              </a:ext>
            </a:extLst>
          </p:cNvPr>
          <p:cNvSpPr>
            <a:spLocks noGrp="1"/>
          </p:cNvSpPr>
          <p:nvPr>
            <p:ph type="ctrTitle"/>
          </p:nvPr>
        </p:nvSpPr>
        <p:spPr>
          <a:xfrm>
            <a:off x="1552470" y="1185460"/>
            <a:ext cx="9448800" cy="3095937"/>
          </a:xfrm>
        </p:spPr>
        <p:txBody>
          <a:bodyPr>
            <a:normAutofit fontScale="90000"/>
          </a:bodyPr>
          <a:lstStyle/>
          <a:p>
            <a:pPr algn="ctr"/>
            <a:r>
              <a:rPr lang="ro-RO" sz="3600" b="1" dirty="0" err="1">
                <a:effectLst>
                  <a:outerShdw blurRad="38100" dist="38100" dir="2700000" algn="tl">
                    <a:srgbClr val="000000">
                      <a:alpha val="43137"/>
                    </a:srgbClr>
                  </a:outerShdw>
                </a:effectLst>
                <a:latin typeface="Algerian" panose="04020705040A02060702" pitchFamily="82" charset="0"/>
              </a:rPr>
              <a:t>Instituţia</a:t>
            </a:r>
            <a:r>
              <a:rPr lang="ro-RO" sz="3600" b="1" dirty="0">
                <a:effectLst>
                  <a:outerShdw blurRad="38100" dist="38100" dir="2700000" algn="tl">
                    <a:srgbClr val="000000">
                      <a:alpha val="43137"/>
                    </a:srgbClr>
                  </a:outerShdw>
                </a:effectLst>
                <a:latin typeface="Algerian" panose="04020705040A02060702" pitchFamily="82" charset="0"/>
              </a:rPr>
              <a:t> Publică Gimnaziul </a:t>
            </a:r>
            <a:r>
              <a:rPr lang="ro-RO" sz="3600" b="1" dirty="0" err="1">
                <a:effectLst>
                  <a:outerShdw blurRad="38100" dist="38100" dir="2700000" algn="tl">
                    <a:srgbClr val="000000">
                      <a:alpha val="43137"/>
                    </a:srgbClr>
                  </a:outerShdw>
                </a:effectLst>
                <a:latin typeface="Algerian" panose="04020705040A02060702" pitchFamily="82" charset="0"/>
              </a:rPr>
              <a:t>Holoşniţa</a:t>
            </a:r>
            <a:br>
              <a:rPr lang="ro-RO" sz="3600" dirty="0">
                <a:effectLst>
                  <a:outerShdw blurRad="38100" dist="38100" dir="2700000" algn="tl">
                    <a:srgbClr val="000000">
                      <a:alpha val="43137"/>
                    </a:srgbClr>
                  </a:outerShdw>
                </a:effectLst>
                <a:latin typeface="Algerian" panose="04020705040A02060702" pitchFamily="82" charset="0"/>
              </a:rPr>
            </a:br>
            <a:br>
              <a:rPr lang="ro-RO" sz="3600" dirty="0">
                <a:effectLst>
                  <a:outerShdw blurRad="38100" dist="38100" dir="2700000" algn="tl">
                    <a:srgbClr val="000000">
                      <a:alpha val="43137"/>
                    </a:srgbClr>
                  </a:outerShdw>
                </a:effectLst>
                <a:latin typeface="Algerian" panose="04020705040A02060702" pitchFamily="82" charset="0"/>
              </a:rPr>
            </a:br>
            <a:r>
              <a:rPr lang="ro-RO" sz="3600" dirty="0">
                <a:effectLst>
                  <a:outerShdw blurRad="38100" dist="38100" dir="2700000" algn="tl">
                    <a:srgbClr val="000000">
                      <a:alpha val="43137"/>
                    </a:srgbClr>
                  </a:outerShdw>
                </a:effectLst>
                <a:latin typeface="Algerian" panose="04020705040A02060702" pitchFamily="82" charset="0"/>
              </a:rPr>
              <a:t>Plan de dezvoltare a </a:t>
            </a:r>
            <a:r>
              <a:rPr lang="ro-RO" sz="3600" dirty="0" err="1">
                <a:effectLst>
                  <a:outerShdw blurRad="38100" dist="38100" dir="2700000" algn="tl">
                    <a:srgbClr val="000000">
                      <a:alpha val="43137"/>
                    </a:srgbClr>
                  </a:outerShdw>
                </a:effectLst>
                <a:latin typeface="Algerian" panose="04020705040A02060702" pitchFamily="82" charset="0"/>
              </a:rPr>
              <a:t>instituţiei</a:t>
            </a:r>
            <a:br>
              <a:rPr lang="ro-RO" sz="3600" b="1" dirty="0">
                <a:effectLst>
                  <a:outerShdw blurRad="38100" dist="38100" dir="2700000" algn="tl">
                    <a:srgbClr val="000000">
                      <a:alpha val="43137"/>
                    </a:srgbClr>
                  </a:outerShdw>
                </a:effectLst>
                <a:latin typeface="Algerian" panose="04020705040A02060702" pitchFamily="82" charset="0"/>
              </a:rPr>
            </a:br>
            <a:r>
              <a:rPr lang="ro-RO" sz="3600" dirty="0">
                <a:effectLst>
                  <a:outerShdw blurRad="38100" dist="38100" dir="2700000" algn="tl">
                    <a:srgbClr val="000000">
                      <a:alpha val="43137"/>
                    </a:srgbClr>
                  </a:outerShdw>
                </a:effectLst>
                <a:latin typeface="Algerian" panose="04020705040A02060702" pitchFamily="82" charset="0"/>
              </a:rPr>
              <a:t>pentru o perioadă de 5 ani</a:t>
            </a:r>
            <a:br>
              <a:rPr lang="ro-RO" sz="3600" b="1" dirty="0">
                <a:effectLst>
                  <a:outerShdw blurRad="38100" dist="38100" dir="2700000" algn="tl">
                    <a:srgbClr val="000000">
                      <a:alpha val="43137"/>
                    </a:srgbClr>
                  </a:outerShdw>
                </a:effectLst>
                <a:latin typeface="Algerian" panose="04020705040A02060702" pitchFamily="82" charset="0"/>
              </a:rPr>
            </a:br>
            <a:r>
              <a:rPr lang="ro-RO" sz="3600" dirty="0">
                <a:effectLst>
                  <a:outerShdw blurRad="38100" dist="38100" dir="2700000" algn="tl">
                    <a:srgbClr val="000000">
                      <a:alpha val="43137"/>
                    </a:srgbClr>
                  </a:outerShdw>
                </a:effectLst>
                <a:latin typeface="Algerian" panose="04020705040A02060702" pitchFamily="82" charset="0"/>
              </a:rPr>
              <a:t>2022-2027</a:t>
            </a:r>
            <a:br>
              <a:rPr lang="ro-RO" b="1" dirty="0"/>
            </a:br>
            <a:endParaRPr lang="ro-RO" dirty="0"/>
          </a:p>
        </p:txBody>
      </p:sp>
      <p:sp>
        <p:nvSpPr>
          <p:cNvPr id="5" name="Subtitlu 4">
            <a:extLst>
              <a:ext uri="{FF2B5EF4-FFF2-40B4-BE49-F238E27FC236}">
                <a16:creationId xmlns:a16="http://schemas.microsoft.com/office/drawing/2014/main" id="{63D38852-4DAA-414F-847C-B8390D6328B7}"/>
              </a:ext>
            </a:extLst>
          </p:cNvPr>
          <p:cNvSpPr>
            <a:spLocks noGrp="1"/>
          </p:cNvSpPr>
          <p:nvPr>
            <p:ph type="subTitle" idx="1"/>
          </p:nvPr>
        </p:nvSpPr>
        <p:spPr>
          <a:xfrm>
            <a:off x="1552470" y="4281397"/>
            <a:ext cx="9448800" cy="685800"/>
          </a:xfrm>
        </p:spPr>
        <p:txBody>
          <a:bodyPr>
            <a:normAutofit/>
          </a:bodyPr>
          <a:lstStyle/>
          <a:p>
            <a:pPr algn="r"/>
            <a:r>
              <a:rPr lang="ro-RO" sz="30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Realizat: </a:t>
            </a:r>
            <a:r>
              <a:rPr lang="ro-RO" sz="3000" b="1" i="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Dorif</a:t>
            </a:r>
            <a:r>
              <a:rPr lang="ro-RO" sz="30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Ina</a:t>
            </a:r>
          </a:p>
        </p:txBody>
      </p:sp>
    </p:spTree>
    <p:extLst>
      <p:ext uri="{BB962C8B-B14F-4D97-AF65-F5344CB8AC3E}">
        <p14:creationId xmlns:p14="http://schemas.microsoft.com/office/powerpoint/2010/main" val="609052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text 2">
            <a:extLst>
              <a:ext uri="{FF2B5EF4-FFF2-40B4-BE49-F238E27FC236}">
                <a16:creationId xmlns:a16="http://schemas.microsoft.com/office/drawing/2014/main" id="{49546E1B-C5DB-4AFE-98CF-41A064D17FFC}"/>
              </a:ext>
            </a:extLst>
          </p:cNvPr>
          <p:cNvSpPr>
            <a:spLocks noGrp="1"/>
          </p:cNvSpPr>
          <p:nvPr>
            <p:ph type="body" idx="1"/>
          </p:nvPr>
        </p:nvSpPr>
        <p:spPr>
          <a:xfrm>
            <a:off x="1024467" y="261257"/>
            <a:ext cx="10636310" cy="6069874"/>
          </a:xfrm>
        </p:spPr>
        <p:txBody>
          <a:bodyPr>
            <a:normAutofit fontScale="77500" lnSpcReduction="20000"/>
          </a:bodyPr>
          <a:lstStyle/>
          <a:p>
            <a:pPr algn="just"/>
            <a:r>
              <a:rPr lang="ro-RO" sz="2900" b="1"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 dorim să </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asigurăm accesul și participarea tuturor elevilor la activitățile de învățare off -line și on-line organizate de instituția de învățământ în dependență de diverse circumstanțe.</a:t>
            </a:r>
          </a:p>
          <a:p>
            <a:pPr algn="just"/>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aceea, pentru perioada 2022–2027 vom orienta întreaga activitate, demersul didactic și educațional pe următoarele </a:t>
            </a:r>
            <a:r>
              <a:rPr lang="ro-RO" sz="29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proprietăți strategice</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457200" indent="-457200" algn="just">
              <a:buFont typeface="Wingdings" panose="05000000000000000000" pitchFamily="2" charset="2"/>
              <a:buChar char="v"/>
            </a:pPr>
            <a:r>
              <a:rPr lang="ro-RO" sz="29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Îmbunătăţirea</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managementului la nivel de școală, vizând antrenarea tuturor elementelor care participă la eficientizarea procesului educațional și decizional;</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Crearea unui climat democratic, transparent și creativ de dezvoltare pentru fiecare actor educațional (profesor, elev, părinte);</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unui sistem modern de predare-învățare-evaluare;</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Încurajarea </a:t>
            </a:r>
            <a:r>
              <a:rPr lang="ro-RO" sz="29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competiţiei</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ridicarea nivelului de pregătire față de activitatea didactică în scopul </a:t>
            </a:r>
            <a:r>
              <a:rPr lang="ro-RO" sz="29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obţinerii</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t>
            </a:r>
            <a:r>
              <a:rPr lang="ro-RO" sz="29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performanţe</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t>
            </a:r>
            <a:r>
              <a:rPr lang="ro-RO" sz="29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învăţare</a:t>
            </a: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 elevilor;</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Ridicarea nivelului profesional și etic al cadrelor didactice;</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Aplicarea standardelor de predare și evaluare în procesul educațional;</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 competențelor de utilizare a TIC, utilizarea TIC ca instrument de predare-învățare-evaluare;</a:t>
            </a:r>
          </a:p>
          <a:p>
            <a:pPr marL="457200" indent="-457200" algn="just">
              <a:buFont typeface="Wingdings" panose="05000000000000000000" pitchFamily="2" charset="2"/>
              <a:buChar char="v"/>
            </a:pPr>
            <a:r>
              <a:rPr lang="ro-RO" sz="29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Creșterea responsabilității tuturor actorilor participanți la procesul educațional (manager, cadru didactic, elev, părinte, comunitate).</a:t>
            </a:r>
          </a:p>
          <a:p>
            <a:endParaRPr lang="ro-RO" dirty="0"/>
          </a:p>
        </p:txBody>
      </p:sp>
    </p:spTree>
    <p:extLst>
      <p:ext uri="{BB962C8B-B14F-4D97-AF65-F5344CB8AC3E}">
        <p14:creationId xmlns:p14="http://schemas.microsoft.com/office/powerpoint/2010/main" val="3626401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A873952-D972-4D33-A093-41B53647B18C}"/>
              </a:ext>
            </a:extLst>
          </p:cNvPr>
          <p:cNvSpPr>
            <a:spLocks noGrp="1"/>
          </p:cNvSpPr>
          <p:nvPr>
            <p:ph type="title"/>
          </p:nvPr>
        </p:nvSpPr>
        <p:spPr>
          <a:xfrm>
            <a:off x="3017520" y="346362"/>
            <a:ext cx="8610600" cy="1081844"/>
          </a:xfrm>
        </p:spPr>
        <p:txBody>
          <a:bodyPr>
            <a:normAutofit fontScale="90000"/>
          </a:bodyPr>
          <a:lstStyle/>
          <a:p>
            <a:pPr algn="ctr"/>
            <a:r>
              <a:rPr lang="ro-RO" b="1" dirty="0">
                <a:latin typeface="Algerian" panose="04020705040A02060702" pitchFamily="82" charset="0"/>
              </a:rPr>
              <a:t>Analiza SWOT</a:t>
            </a:r>
            <a:br>
              <a:rPr lang="ro-RO" dirty="0">
                <a:latin typeface="Algerian" panose="04020705040A02060702" pitchFamily="82" charset="0"/>
              </a:rPr>
            </a:br>
            <a:r>
              <a:rPr lang="en-US" b="1" dirty="0">
                <a:latin typeface="Algerian" panose="04020705040A02060702" pitchFamily="82" charset="0"/>
              </a:rPr>
              <a:t>CURRICULUM</a:t>
            </a:r>
            <a:endParaRPr lang="ro-RO" dirty="0">
              <a:latin typeface="Algerian" panose="04020705040A02060702" pitchFamily="82" charset="0"/>
            </a:endParaRPr>
          </a:p>
        </p:txBody>
      </p:sp>
      <p:graphicFrame>
        <p:nvGraphicFramePr>
          <p:cNvPr id="4" name="Substituent conținut 3">
            <a:extLst>
              <a:ext uri="{FF2B5EF4-FFF2-40B4-BE49-F238E27FC236}">
                <a16:creationId xmlns:a16="http://schemas.microsoft.com/office/drawing/2014/main" id="{6BA76308-BA97-4021-9C65-CB19A7EF9741}"/>
              </a:ext>
            </a:extLst>
          </p:cNvPr>
          <p:cNvGraphicFramePr>
            <a:graphicFrameLocks noGrp="1"/>
          </p:cNvGraphicFramePr>
          <p:nvPr>
            <p:ph idx="1"/>
            <p:extLst>
              <p:ext uri="{D42A27DB-BD31-4B8C-83A1-F6EECF244321}">
                <p14:modId xmlns:p14="http://schemas.microsoft.com/office/powerpoint/2010/main" val="2757306011"/>
              </p:ext>
            </p:extLst>
          </p:nvPr>
        </p:nvGraphicFramePr>
        <p:xfrm>
          <a:off x="1541416" y="1552487"/>
          <a:ext cx="10197737" cy="5074736"/>
        </p:xfrm>
        <a:graphic>
          <a:graphicData uri="http://schemas.openxmlformats.org/drawingml/2006/table">
            <a:tbl>
              <a:tblPr firstRow="1" firstCol="1" bandRow="1">
                <a:tableStyleId>{8799B23B-EC83-4686-B30A-512413B5E67A}</a:tableStyleId>
              </a:tblPr>
              <a:tblGrid>
                <a:gridCol w="5158095">
                  <a:extLst>
                    <a:ext uri="{9D8B030D-6E8A-4147-A177-3AD203B41FA5}">
                      <a16:colId xmlns:a16="http://schemas.microsoft.com/office/drawing/2014/main" val="3806060413"/>
                    </a:ext>
                  </a:extLst>
                </a:gridCol>
                <a:gridCol w="5039642">
                  <a:extLst>
                    <a:ext uri="{9D8B030D-6E8A-4147-A177-3AD203B41FA5}">
                      <a16:colId xmlns:a16="http://schemas.microsoft.com/office/drawing/2014/main" val="793657381"/>
                    </a:ext>
                  </a:extLst>
                </a:gridCol>
              </a:tblGrid>
              <a:tr h="340705">
                <a:tc>
                  <a:txBody>
                    <a:bodyPr/>
                    <a:lstStyle/>
                    <a:p>
                      <a:pPr algn="ctr">
                        <a:lnSpc>
                          <a:spcPct val="150000"/>
                        </a:lnSpc>
                        <a:spcAft>
                          <a:spcPts val="0"/>
                        </a:spcAft>
                      </a:pPr>
                      <a:r>
                        <a:rPr lang="en-US" sz="1400" dirty="0" err="1">
                          <a:solidFill>
                            <a:schemeClr val="tx1"/>
                          </a:solidFill>
                          <a:effectLst>
                            <a:outerShdw blurRad="38100" dist="38100" dir="2700000" algn="tl">
                              <a:srgbClr val="000000">
                                <a:alpha val="43137"/>
                              </a:srgbClr>
                            </a:outerShdw>
                          </a:effectLst>
                        </a:rPr>
                        <a:t>Puncte</a:t>
                      </a:r>
                      <a:r>
                        <a:rPr lang="en-US" sz="1400" dirty="0">
                          <a:solidFill>
                            <a:schemeClr val="tx1"/>
                          </a:solidFill>
                          <a:effectLst>
                            <a:outerShdw blurRad="38100" dist="38100" dir="2700000" algn="tl">
                              <a:srgbClr val="000000">
                                <a:alpha val="43137"/>
                              </a:srgbClr>
                            </a:outerShdw>
                          </a:effectLst>
                        </a:rPr>
                        <a:t>  </a:t>
                      </a:r>
                      <a:r>
                        <a:rPr lang="en-US" sz="1400" dirty="0" err="1">
                          <a:solidFill>
                            <a:schemeClr val="tx1"/>
                          </a:solidFill>
                          <a:effectLst>
                            <a:outerShdw blurRad="38100" dist="38100" dir="2700000" algn="tl">
                              <a:srgbClr val="000000">
                                <a:alpha val="43137"/>
                              </a:srgbClr>
                            </a:outerShdw>
                          </a:effectLst>
                        </a:rPr>
                        <a:t>tari</a:t>
                      </a:r>
                      <a:endParaRPr lang="ro-RO" sz="11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tc>
                  <a:txBody>
                    <a:bodyPr/>
                    <a:lstStyle/>
                    <a:p>
                      <a:pPr algn="ctr">
                        <a:lnSpc>
                          <a:spcPct val="150000"/>
                        </a:lnSpc>
                        <a:spcAft>
                          <a:spcPts val="0"/>
                        </a:spcAft>
                      </a:pPr>
                      <a:r>
                        <a:rPr lang="en-US" sz="1400" dirty="0" err="1">
                          <a:solidFill>
                            <a:schemeClr val="tx1"/>
                          </a:solidFill>
                          <a:effectLst>
                            <a:outerShdw blurRad="38100" dist="38100" dir="2700000" algn="tl">
                              <a:srgbClr val="000000">
                                <a:alpha val="43137"/>
                              </a:srgbClr>
                            </a:outerShdw>
                          </a:effectLst>
                        </a:rPr>
                        <a:t>Puncte</a:t>
                      </a:r>
                      <a:r>
                        <a:rPr lang="en-US" sz="1400" dirty="0">
                          <a:solidFill>
                            <a:schemeClr val="tx1"/>
                          </a:solidFill>
                          <a:effectLst>
                            <a:outerShdw blurRad="38100" dist="38100" dir="2700000" algn="tl">
                              <a:srgbClr val="000000">
                                <a:alpha val="43137"/>
                              </a:srgbClr>
                            </a:outerShdw>
                          </a:effectLst>
                        </a:rPr>
                        <a:t>  </a:t>
                      </a:r>
                      <a:r>
                        <a:rPr lang="en-US" sz="1400" dirty="0" err="1">
                          <a:solidFill>
                            <a:schemeClr val="tx1"/>
                          </a:solidFill>
                          <a:effectLst>
                            <a:outerShdw blurRad="38100" dist="38100" dir="2700000" algn="tl">
                              <a:srgbClr val="000000">
                                <a:alpha val="43137"/>
                              </a:srgbClr>
                            </a:outerShdw>
                          </a:effectLst>
                        </a:rPr>
                        <a:t>slabe</a:t>
                      </a:r>
                      <a:endParaRPr lang="ro-RO" sz="11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extLst>
                  <a:ext uri="{0D108BD9-81ED-4DB2-BD59-A6C34878D82A}">
                    <a16:rowId xmlns:a16="http://schemas.microsoft.com/office/drawing/2014/main" val="2854731183"/>
                  </a:ext>
                </a:extLst>
              </a:tr>
              <a:tr h="1833713">
                <a:tc>
                  <a:txBody>
                    <a:bodyPr/>
                    <a:lstStyle/>
                    <a:p>
                      <a:pPr marL="342900" lvl="0" indent="-342900">
                        <a:lnSpc>
                          <a:spcPct val="107000"/>
                        </a:lnSpc>
                        <a:spcAft>
                          <a:spcPts val="0"/>
                        </a:spcAft>
                        <a:buSzPts val="1000"/>
                        <a:buFont typeface="Symbol" panose="05050102010706020507" pitchFamily="18" charset="2"/>
                        <a:buChar char=""/>
                        <a:tabLst>
                          <a:tab pos="89535" algn="l"/>
                        </a:tabLst>
                      </a:pPr>
                      <a:r>
                        <a:rPr lang="en-US" sz="1200" b="0" dirty="0" err="1">
                          <a:solidFill>
                            <a:schemeClr val="tx1"/>
                          </a:solidFill>
                          <a:effectLst>
                            <a:outerShdw blurRad="38100" dist="38100" dir="2700000" algn="tl">
                              <a:srgbClr val="000000">
                                <a:alpha val="43137"/>
                              </a:srgbClr>
                            </a:outerShdw>
                          </a:effectLst>
                        </a:rPr>
                        <a:t>Instituția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dispune</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întregul</a:t>
                      </a:r>
                      <a:r>
                        <a:rPr lang="en-US" sz="1200" b="0" dirty="0">
                          <a:solidFill>
                            <a:schemeClr val="tx1"/>
                          </a:solidFill>
                          <a:effectLst>
                            <a:outerShdw blurRad="38100" dist="38100" dir="2700000" algn="tl">
                              <a:srgbClr val="000000">
                                <a:alpha val="43137"/>
                              </a:srgbClr>
                            </a:outerShdw>
                          </a:effectLst>
                        </a:rPr>
                        <a:t>  material  curricular: </a:t>
                      </a:r>
                      <a:r>
                        <a:rPr lang="en-US" sz="1200" b="0" dirty="0" err="1">
                          <a:solidFill>
                            <a:schemeClr val="tx1"/>
                          </a:solidFill>
                          <a:effectLst>
                            <a:outerShdw blurRad="38100" dist="38100" dir="2700000" algn="tl">
                              <a:srgbClr val="000000">
                                <a:alpha val="43137"/>
                              </a:srgbClr>
                            </a:outerShdw>
                          </a:effectLst>
                        </a:rPr>
                        <a:t>planuri</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învăţământ</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programe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şcolare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auxiliare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curriculare</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err="1">
                          <a:solidFill>
                            <a:schemeClr val="tx1"/>
                          </a:solidFill>
                          <a:effectLst>
                            <a:outerShdw blurRad="38100" dist="38100" dir="2700000" algn="tl">
                              <a:srgbClr val="000000">
                                <a:alpha val="43137"/>
                              </a:srgbClr>
                            </a:outerShdw>
                          </a:effectLst>
                        </a:rPr>
                        <a:t>Cunoașterea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și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aplicarea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documentelor</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politică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educațională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și</a:t>
                      </a:r>
                      <a:r>
                        <a:rPr lang="en-US" sz="1200" b="0" dirty="0">
                          <a:solidFill>
                            <a:schemeClr val="tx1"/>
                          </a:solidFill>
                          <a:effectLst>
                            <a:outerShdw blurRad="38100" dist="38100" dir="2700000" algn="tl">
                              <a:srgbClr val="000000">
                                <a:alpha val="43137"/>
                              </a:srgbClr>
                            </a:outerShdw>
                          </a:effectLst>
                        </a:rPr>
                        <a:t>  a  </a:t>
                      </a:r>
                      <a:r>
                        <a:rPr lang="en-US" sz="1200" b="0" dirty="0" err="1">
                          <a:solidFill>
                            <a:schemeClr val="tx1"/>
                          </a:solidFill>
                          <a:effectLst>
                            <a:outerShdw blurRad="38100" dist="38100" dir="2700000" algn="tl">
                              <a:srgbClr val="000000">
                                <a:alpha val="43137"/>
                              </a:srgbClr>
                            </a:outerShdw>
                          </a:effectLst>
                        </a:rPr>
                        <a:t>finalităților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școlare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conformitate</a:t>
                      </a:r>
                      <a:r>
                        <a:rPr lang="en-US" sz="1200" b="0" dirty="0">
                          <a:solidFill>
                            <a:schemeClr val="tx1"/>
                          </a:solidFill>
                          <a:effectLst>
                            <a:outerShdw blurRad="38100" dist="38100" dir="2700000" algn="tl">
                              <a:srgbClr val="000000">
                                <a:alpha val="43137"/>
                              </a:srgbClr>
                            </a:outerShdw>
                          </a:effectLst>
                        </a:rPr>
                        <a:t>  cu  </a:t>
                      </a:r>
                      <a:r>
                        <a:rPr lang="en-US" sz="1200" b="0" dirty="0" err="1">
                          <a:solidFill>
                            <a:schemeClr val="tx1"/>
                          </a:solidFill>
                          <a:effectLst>
                            <a:outerShdw blurRad="38100" dist="38100" dir="2700000" algn="tl">
                              <a:srgbClr val="000000">
                                <a:alpha val="43137"/>
                              </a:srgbClr>
                            </a:outerShdw>
                          </a:effectLst>
                        </a:rPr>
                        <a:t>Standardele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educaționale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și</a:t>
                      </a:r>
                      <a:r>
                        <a:rPr lang="en-US" sz="1200" b="0" dirty="0">
                          <a:solidFill>
                            <a:schemeClr val="tx1"/>
                          </a:solidFill>
                          <a:effectLst>
                            <a:outerShdw blurRad="38100" dist="38100" dir="2700000" algn="tl">
                              <a:srgbClr val="000000">
                                <a:alpha val="43137"/>
                              </a:srgbClr>
                            </a:outerShdw>
                          </a:effectLst>
                        </a:rPr>
                        <a:t>  a  </a:t>
                      </a:r>
                      <a:r>
                        <a:rPr lang="en-US" sz="1200" b="0" dirty="0" err="1">
                          <a:solidFill>
                            <a:schemeClr val="tx1"/>
                          </a:solidFill>
                          <a:effectLst>
                            <a:outerShdw blurRad="38100" dist="38100" dir="2700000" algn="tl">
                              <a:srgbClr val="000000">
                                <a:alpha val="43137"/>
                              </a:srgbClr>
                            </a:outerShdw>
                          </a:effectLst>
                        </a:rPr>
                        <a:t>Referențialului</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evaluare</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a:solidFill>
                            <a:schemeClr val="tx1"/>
                          </a:solidFill>
                          <a:effectLst>
                            <a:outerShdw blurRad="38100" dist="38100" dir="2700000" algn="tl">
                              <a:srgbClr val="000000">
                                <a:alpha val="43137"/>
                              </a:srgbClr>
                            </a:outerShdw>
                          </a:effectLst>
                        </a:rPr>
                        <a:t>O </a:t>
                      </a:r>
                      <a:r>
                        <a:rPr lang="en-US" sz="1200" b="0" dirty="0" err="1">
                          <a:solidFill>
                            <a:schemeClr val="tx1"/>
                          </a:solidFill>
                          <a:effectLst>
                            <a:outerShdw blurRad="38100" dist="38100" dir="2700000" algn="tl">
                              <a:srgbClr val="000000">
                                <a:alpha val="43137"/>
                              </a:srgbClr>
                            </a:outerShdw>
                          </a:effectLst>
                        </a:rPr>
                        <a:t>bună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colaborare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între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învăţători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profesori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mai</a:t>
                      </a:r>
                      <a:r>
                        <a:rPr lang="en-US" sz="1200" b="0" dirty="0">
                          <a:solidFill>
                            <a:schemeClr val="tx1"/>
                          </a:solidFill>
                          <a:effectLst>
                            <a:outerShdw blurRad="38100" dist="38100" dir="2700000" algn="tl">
                              <a:srgbClr val="000000">
                                <a:alpha val="43137"/>
                              </a:srgbClr>
                            </a:outerShdw>
                          </a:effectLst>
                        </a:rPr>
                        <a:t> ales </a:t>
                      </a:r>
                      <a:r>
                        <a:rPr lang="en-US" sz="1200" b="0" dirty="0" err="1">
                          <a:solidFill>
                            <a:schemeClr val="tx1"/>
                          </a:solidFill>
                          <a:effectLst>
                            <a:outerShdw blurRad="38100" dist="38100" dir="2700000" algn="tl">
                              <a:srgbClr val="000000">
                                <a:alpha val="43137"/>
                              </a:srgbClr>
                            </a:outerShdw>
                          </a:effectLst>
                        </a:rPr>
                        <a:t>pentru</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clasele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termină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ciclul</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primar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integrarea</a:t>
                      </a:r>
                      <a:r>
                        <a:rPr lang="en-US" sz="1200" b="0" dirty="0">
                          <a:solidFill>
                            <a:schemeClr val="tx1"/>
                          </a:solidFill>
                          <a:effectLst>
                            <a:outerShdw blurRad="38100" dist="38100" dir="2700000" algn="tl">
                              <a:srgbClr val="000000">
                                <a:alpha val="43137"/>
                              </a:srgbClr>
                            </a:outerShdw>
                          </a:effectLst>
                        </a:rPr>
                        <a:t> cu </a:t>
                      </a:r>
                      <a:r>
                        <a:rPr lang="en-US" sz="1200" b="0" dirty="0" err="1">
                          <a:solidFill>
                            <a:schemeClr val="tx1"/>
                          </a:solidFill>
                          <a:effectLst>
                            <a:outerShdw blurRad="38100" dist="38100" dir="2700000" algn="tl">
                              <a:srgbClr val="000000">
                                <a:alpha val="43137"/>
                              </a:srgbClr>
                            </a:outerShdw>
                          </a:effectLst>
                        </a:rPr>
                        <a:t>uşurinţă</a:t>
                      </a:r>
                      <a:r>
                        <a:rPr lang="en-US" sz="1200" b="0" dirty="0">
                          <a:solidFill>
                            <a:schemeClr val="tx1"/>
                          </a:solidFill>
                          <a:effectLst>
                            <a:outerShdw blurRad="38100" dist="38100" dir="2700000" algn="tl">
                              <a:srgbClr val="000000">
                                <a:alpha val="43137"/>
                              </a:srgbClr>
                            </a:outerShdw>
                          </a:effectLst>
                        </a:rPr>
                        <a:t> a </a:t>
                      </a:r>
                      <a:r>
                        <a:rPr lang="en-US" sz="1200" b="0" dirty="0" err="1">
                          <a:solidFill>
                            <a:schemeClr val="tx1"/>
                          </a:solidFill>
                          <a:effectLst>
                            <a:outerShdw blurRad="38100" dist="38100" dir="2700000" algn="tl">
                              <a:srgbClr val="000000">
                                <a:alpha val="43137"/>
                              </a:srgbClr>
                            </a:outerShdw>
                          </a:effectLst>
                        </a:rPr>
                        <a:t>elevilor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ciclul</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gimnazial</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tc>
                  <a:txBody>
                    <a:bodyPr/>
                    <a:lstStyle/>
                    <a:p>
                      <a:pPr marL="342900" lvl="0" indent="-342900">
                        <a:spcAft>
                          <a:spcPts val="0"/>
                        </a:spcAft>
                        <a:buSzPts val="1000"/>
                        <a:buFont typeface="Symbol" panose="05050102010706020507" pitchFamily="18" charset="2"/>
                        <a:buChar char=""/>
                      </a:pPr>
                      <a:r>
                        <a:rPr lang="ro-RO" sz="1200">
                          <a:solidFill>
                            <a:schemeClr val="tx1"/>
                          </a:solidFill>
                          <a:effectLst>
                            <a:outerShdw blurRad="38100" dist="38100" dir="2700000" algn="tl">
                              <a:srgbClr val="000000">
                                <a:alpha val="43137"/>
                              </a:srgbClr>
                            </a:outerShdw>
                          </a:effectLst>
                        </a:rPr>
                        <a:t>Deschidere interdisciplinară încă modestă;</a:t>
                      </a:r>
                    </a:p>
                    <a:p>
                      <a:pPr marL="342900" lvl="0" indent="-342900">
                        <a:spcAft>
                          <a:spcPts val="0"/>
                        </a:spcAft>
                        <a:buSzPts val="1000"/>
                        <a:buFont typeface="Symbol" panose="05050102010706020507" pitchFamily="18" charset="2"/>
                        <a:buChar char=""/>
                      </a:pPr>
                      <a:r>
                        <a:rPr lang="ro-RO" sz="1200">
                          <a:solidFill>
                            <a:schemeClr val="tx1"/>
                          </a:solidFill>
                          <a:effectLst>
                            <a:outerShdw blurRad="38100" dist="38100" dir="2700000" algn="tl">
                              <a:srgbClr val="000000">
                                <a:alpha val="43137"/>
                              </a:srgbClr>
                            </a:outerShdw>
                          </a:effectLst>
                        </a:rPr>
                        <a:t>Folosirea insuficientă a echipamentelor moderne;</a:t>
                      </a:r>
                    </a:p>
                    <a:p>
                      <a:pPr marL="342900" lvl="0" indent="-342900">
                        <a:spcAft>
                          <a:spcPts val="0"/>
                        </a:spcAft>
                        <a:buSzPts val="1000"/>
                        <a:buFont typeface="Symbol" panose="05050102010706020507" pitchFamily="18" charset="2"/>
                        <a:buChar char=""/>
                      </a:pPr>
                      <a:r>
                        <a:rPr lang="en-US" sz="1200">
                          <a:solidFill>
                            <a:schemeClr val="tx1"/>
                          </a:solidFill>
                          <a:effectLst>
                            <a:outerShdw blurRad="38100" dist="38100" dir="2700000" algn="tl">
                              <a:srgbClr val="000000">
                                <a:alpha val="43137"/>
                              </a:srgbClr>
                            </a:outerShdw>
                          </a:effectLst>
                        </a:rPr>
                        <a:t>Neimplicarea profesorilor în proiecte de finanţare;</a:t>
                      </a:r>
                      <a:endParaRPr lang="ro-RO" sz="1200">
                        <a:solidFill>
                          <a:schemeClr val="tx1"/>
                        </a:solidFill>
                        <a:effectLst>
                          <a:outerShdw blurRad="38100" dist="38100" dir="2700000" algn="tl">
                            <a:srgbClr val="000000">
                              <a:alpha val="43137"/>
                            </a:srgbClr>
                          </a:outerShdw>
                        </a:effectLst>
                      </a:endParaRPr>
                    </a:p>
                    <a:p>
                      <a:pPr marL="342900" lvl="0" indent="-342900">
                        <a:spcAft>
                          <a:spcPts val="0"/>
                        </a:spcAft>
                        <a:buSzPts val="1000"/>
                        <a:buFont typeface="Symbol" panose="05050102010706020507" pitchFamily="18" charset="2"/>
                        <a:buChar char=""/>
                      </a:pPr>
                      <a:r>
                        <a:rPr lang="ro-RO" sz="1200">
                          <a:solidFill>
                            <a:schemeClr val="tx1"/>
                          </a:solidFill>
                          <a:effectLst>
                            <a:outerShdw blurRad="38100" dist="38100" dir="2700000" algn="tl">
                              <a:srgbClr val="000000">
                                <a:alpha val="43137"/>
                              </a:srgbClr>
                            </a:outerShdw>
                          </a:effectLst>
                        </a:rPr>
                        <a:t>Formarea deficitară a cadrelor didactice pentru lucrul cu elevii cu CES, i</a:t>
                      </a:r>
                      <a:r>
                        <a:rPr lang="en-US" sz="1200">
                          <a:solidFill>
                            <a:schemeClr val="tx1"/>
                          </a:solidFill>
                          <a:effectLst>
                            <a:outerShdw blurRad="38100" dist="38100" dir="2700000" algn="tl">
                              <a:srgbClr val="000000">
                                <a:alpha val="43137"/>
                              </a:srgbClr>
                            </a:outerShdw>
                          </a:effectLst>
                        </a:rPr>
                        <a:t>nsuficienţa materialelor;</a:t>
                      </a:r>
                      <a:endParaRPr lang="ro-RO" sz="1200">
                        <a:solidFill>
                          <a:schemeClr val="tx1"/>
                        </a:solidFill>
                        <a:effectLst>
                          <a:outerShdw blurRad="38100" dist="38100" dir="2700000" algn="tl">
                            <a:srgbClr val="000000">
                              <a:alpha val="43137"/>
                            </a:srgbClr>
                          </a:outerShdw>
                        </a:effectLst>
                      </a:endParaRPr>
                    </a:p>
                    <a:p>
                      <a:pPr marL="342900" lvl="0" indent="-342900">
                        <a:spcAft>
                          <a:spcPts val="0"/>
                        </a:spcAft>
                        <a:buSzPts val="1000"/>
                        <a:buFont typeface="Symbol" panose="05050102010706020507" pitchFamily="18" charset="2"/>
                        <a:buChar char=""/>
                      </a:pPr>
                      <a:r>
                        <a:rPr lang="ro-RO" sz="1200">
                          <a:solidFill>
                            <a:schemeClr val="tx1"/>
                          </a:solidFill>
                          <a:effectLst>
                            <a:outerShdw blurRad="38100" dist="38100" dir="2700000" algn="tl">
                              <a:srgbClr val="000000">
                                <a:alpha val="43137"/>
                              </a:srgbClr>
                            </a:outerShdw>
                          </a:effectLst>
                        </a:rPr>
                        <a:t>Insuficienta utilizare a materiilor didactice, a tehnicii informaţionale în demersul didactic;</a:t>
                      </a:r>
                    </a:p>
                    <a:p>
                      <a:pPr>
                        <a:lnSpc>
                          <a:spcPct val="107000"/>
                        </a:lnSpc>
                        <a:spcAft>
                          <a:spcPts val="0"/>
                        </a:spcAft>
                      </a:pPr>
                      <a:r>
                        <a:rPr lang="en-US" sz="1200">
                          <a:solidFill>
                            <a:schemeClr val="tx1"/>
                          </a:solidFill>
                          <a:effectLst>
                            <a:outerShdw blurRad="38100" dist="38100" dir="2700000" algn="tl">
                              <a:srgbClr val="000000">
                                <a:alpha val="43137"/>
                              </a:srgbClr>
                            </a:outerShdw>
                          </a:effectLst>
                        </a:rPr>
                        <a:t> </a:t>
                      </a:r>
                      <a:endParaRPr lang="ro-RO" sz="110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extLst>
                  <a:ext uri="{0D108BD9-81ED-4DB2-BD59-A6C34878D82A}">
                    <a16:rowId xmlns:a16="http://schemas.microsoft.com/office/drawing/2014/main" val="879630641"/>
                  </a:ext>
                </a:extLst>
              </a:tr>
              <a:tr h="340857">
                <a:tc>
                  <a:txBody>
                    <a:bodyPr/>
                    <a:lstStyle/>
                    <a:p>
                      <a:pPr algn="ctr">
                        <a:lnSpc>
                          <a:spcPct val="150000"/>
                        </a:lnSpc>
                        <a:spcAft>
                          <a:spcPts val="0"/>
                        </a:spcAft>
                      </a:pPr>
                      <a:r>
                        <a:rPr lang="en-US" sz="1400" dirty="0" err="1">
                          <a:solidFill>
                            <a:schemeClr val="tx1"/>
                          </a:solidFill>
                          <a:effectLst>
                            <a:outerShdw blurRad="38100" dist="38100" dir="2700000" algn="tl">
                              <a:srgbClr val="000000">
                                <a:alpha val="43137"/>
                              </a:srgbClr>
                            </a:outerShdw>
                          </a:effectLst>
                        </a:rPr>
                        <a:t>Oportunități</a:t>
                      </a:r>
                      <a:endParaRPr lang="ro-RO" sz="11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tc>
                  <a:txBody>
                    <a:bodyPr/>
                    <a:lstStyle/>
                    <a:p>
                      <a:pPr algn="ctr">
                        <a:lnSpc>
                          <a:spcPct val="150000"/>
                        </a:lnSpc>
                        <a:spcAft>
                          <a:spcPts val="0"/>
                        </a:spcAft>
                      </a:pPr>
                      <a:r>
                        <a:rPr lang="en-US" sz="1400" b="1" dirty="0" err="1">
                          <a:solidFill>
                            <a:schemeClr val="tx1"/>
                          </a:solidFill>
                          <a:effectLst>
                            <a:outerShdw blurRad="38100" dist="38100" dir="2700000" algn="tl">
                              <a:srgbClr val="000000">
                                <a:alpha val="43137"/>
                              </a:srgbClr>
                            </a:outerShdw>
                          </a:effectLst>
                        </a:rPr>
                        <a:t>Amenințări</a:t>
                      </a:r>
                      <a:endParaRPr lang="ro-RO" sz="1100" b="1"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extLst>
                  <a:ext uri="{0D108BD9-81ED-4DB2-BD59-A6C34878D82A}">
                    <a16:rowId xmlns:a16="http://schemas.microsoft.com/office/drawing/2014/main" val="3319491192"/>
                  </a:ext>
                </a:extLst>
              </a:tr>
              <a:tr h="2559461">
                <a:tc>
                  <a:txBody>
                    <a:bodyPr/>
                    <a:lstStyle/>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solidFill>
                            <a:schemeClr val="tx1"/>
                          </a:solidFill>
                          <a:effectLst>
                            <a:outerShdw blurRad="38100" dist="38100" dir="2700000" algn="tl">
                              <a:srgbClr val="000000">
                                <a:alpha val="43137"/>
                              </a:srgbClr>
                            </a:outerShdw>
                          </a:effectLst>
                        </a:rPr>
                        <a:t>Există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posibilitatea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informării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cadrelor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didactice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prin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cursuri</a:t>
                      </a:r>
                      <a:r>
                        <a:rPr lang="en-US" sz="1200" b="0" dirty="0">
                          <a:solidFill>
                            <a:schemeClr val="tx1"/>
                          </a:solidFill>
                          <a:effectLst>
                            <a:outerShdw blurRad="38100" dist="38100" dir="2700000" algn="tl">
                              <a:srgbClr val="000000">
                                <a:alpha val="43137"/>
                              </a:srgbClr>
                            </a:outerShdw>
                          </a:effectLst>
                        </a:rPr>
                        <a:t>  variate  </a:t>
                      </a:r>
                      <a:r>
                        <a:rPr lang="en-US" sz="1200" b="0" dirty="0" err="1">
                          <a:solidFill>
                            <a:schemeClr val="tx1"/>
                          </a:solidFill>
                          <a:effectLst>
                            <a:outerShdw blurRad="38100" dist="38100" dir="2700000" algn="tl">
                              <a:srgbClr val="000000">
                                <a:alpha val="43137"/>
                              </a:srgbClr>
                            </a:outerShdw>
                          </a:effectLst>
                        </a:rPr>
                        <a:t>organizate</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solidFill>
                            <a:schemeClr val="tx1"/>
                          </a:solidFill>
                          <a:effectLst>
                            <a:outerShdw blurRad="38100" dist="38100" dir="2700000" algn="tl">
                              <a:srgbClr val="000000">
                                <a:alpha val="43137"/>
                              </a:srgbClr>
                            </a:outerShdw>
                          </a:effectLst>
                        </a:rPr>
                        <a:t>Existenţa</a:t>
                      </a:r>
                      <a:r>
                        <a:rPr lang="en-US" sz="1200" b="0" dirty="0">
                          <a:solidFill>
                            <a:schemeClr val="tx1"/>
                          </a:solidFill>
                          <a:effectLst>
                            <a:outerShdw blurRad="38100" dist="38100" dir="2700000" algn="tl">
                              <a:srgbClr val="000000">
                                <a:alpha val="43137"/>
                              </a:srgbClr>
                            </a:outerShdw>
                          </a:effectLst>
                        </a:rPr>
                        <a:t> site-</a:t>
                      </a:r>
                      <a:r>
                        <a:rPr lang="en-US" sz="1200" b="0" dirty="0" err="1">
                          <a:solidFill>
                            <a:schemeClr val="tx1"/>
                          </a:solidFill>
                          <a:effectLst>
                            <a:outerShdw blurRad="38100" dist="38100" dir="2700000" algn="tl">
                              <a:srgbClr val="000000">
                                <a:alpha val="43137"/>
                              </a:srgbClr>
                            </a:outerShdw>
                          </a:effectLst>
                        </a:rPr>
                        <a:t>urilor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specializate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oferirea</a:t>
                      </a:r>
                      <a:r>
                        <a:rPr lang="en-US" sz="1200" b="0" dirty="0">
                          <a:solidFill>
                            <a:schemeClr val="tx1"/>
                          </a:solidFill>
                          <a:effectLst>
                            <a:outerShdw blurRad="38100" dist="38100" dir="2700000" algn="tl">
                              <a:srgbClr val="000000">
                                <a:alpha val="43137"/>
                              </a:srgbClr>
                            </a:outerShdw>
                          </a:effectLst>
                        </a:rPr>
                        <a:t> de material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soft-</a:t>
                      </a:r>
                      <a:r>
                        <a:rPr lang="en-US" sz="1200" b="0" dirty="0" err="1">
                          <a:solidFill>
                            <a:schemeClr val="tx1"/>
                          </a:solidFill>
                          <a:effectLst>
                            <a:outerShdw blurRad="38100" dist="38100" dir="2700000" algn="tl">
                              <a:srgbClr val="000000">
                                <a:alpha val="43137"/>
                              </a:srgbClr>
                            </a:outerShdw>
                          </a:effectLst>
                        </a:rPr>
                        <a:t>uri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educaţionale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pentru</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cadrele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didactice</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solidFill>
                            <a:schemeClr val="tx1"/>
                          </a:solidFill>
                          <a:effectLst>
                            <a:outerShdw blurRad="38100" dist="38100" dir="2700000" algn="tl">
                              <a:srgbClr val="000000">
                                <a:alpha val="43137"/>
                              </a:srgbClr>
                            </a:outerShdw>
                          </a:effectLst>
                        </a:rPr>
                        <a:t>Ofertele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privind</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cursurile</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perfecţionare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formare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continuă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înscriere</a:t>
                      </a:r>
                      <a:r>
                        <a:rPr lang="en-US" sz="1200" b="0" dirty="0">
                          <a:solidFill>
                            <a:schemeClr val="tx1"/>
                          </a:solidFill>
                          <a:effectLst>
                            <a:outerShdw blurRad="38100" dist="38100" dir="2700000" algn="tl">
                              <a:srgbClr val="000000">
                                <a:alpha val="43137"/>
                              </a:srgbClr>
                            </a:outerShdw>
                          </a:effectLst>
                        </a:rPr>
                        <a:t> la grade </a:t>
                      </a:r>
                      <a:r>
                        <a:rPr lang="en-US" sz="1200" b="0" dirty="0" err="1">
                          <a:solidFill>
                            <a:schemeClr val="tx1"/>
                          </a:solidFill>
                          <a:effectLst>
                            <a:outerShdw blurRad="38100" dist="38100" dir="2700000" algn="tl">
                              <a:srgbClr val="000000">
                                <a:alpha val="43137"/>
                              </a:srgbClr>
                            </a:outerShdw>
                          </a:effectLst>
                        </a:rPr>
                        <a:t>didactice</a:t>
                      </a:r>
                      <a:r>
                        <a:rPr lang="en-US" sz="1200" b="0" dirty="0">
                          <a:solidFill>
                            <a:schemeClr val="tx1"/>
                          </a:solidFill>
                          <a:effectLst>
                            <a:outerShdw blurRad="38100" dist="38100" dir="2700000" algn="tl">
                              <a:srgbClr val="000000">
                                <a:alpha val="43137"/>
                              </a:srgbClr>
                            </a:outerShdw>
                          </a:effectLst>
                        </a:rPr>
                        <a:t>,</a:t>
                      </a:r>
                      <a:endParaRPr lang="ro-RO" sz="11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solidFill>
                            <a:schemeClr val="tx1"/>
                          </a:solidFill>
                          <a:effectLst>
                            <a:outerShdw blurRad="38100" dist="38100" dir="2700000" algn="tl">
                              <a:srgbClr val="000000">
                                <a:alpha val="43137"/>
                              </a:srgbClr>
                            </a:outerShdw>
                          </a:effectLst>
                        </a:rPr>
                        <a:t>Bune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relaţii</a:t>
                      </a:r>
                      <a:r>
                        <a:rPr lang="en-US" sz="1200" b="0" dirty="0">
                          <a:solidFill>
                            <a:schemeClr val="tx1"/>
                          </a:solidFill>
                          <a:effectLst>
                            <a:outerShdw blurRad="38100" dist="38100" dir="2700000" algn="tl">
                              <a:srgbClr val="000000">
                                <a:alpha val="43137"/>
                              </a:srgbClr>
                            </a:outerShdw>
                          </a:effectLst>
                        </a:rPr>
                        <a:t> cu DÎ </a:t>
                      </a:r>
                      <a:r>
                        <a:rPr lang="en-US" sz="1200" b="0" dirty="0" err="1">
                          <a:solidFill>
                            <a:schemeClr val="tx1"/>
                          </a:solidFill>
                          <a:effectLst>
                            <a:outerShdw blurRad="38100" dist="38100" dir="2700000" algn="tl">
                              <a:srgbClr val="000000">
                                <a:alpha val="43137"/>
                              </a:srgbClr>
                            </a:outerShdw>
                          </a:effectLst>
                        </a:rPr>
                        <a:t>Soroca</a:t>
                      </a:r>
                      <a:r>
                        <a:rPr lang="en-US" sz="1200" b="0" dirty="0">
                          <a:solidFill>
                            <a:schemeClr val="tx1"/>
                          </a:solidFill>
                          <a:effectLst>
                            <a:outerShdw blurRad="38100" dist="38100" dir="2700000" algn="tl">
                              <a:srgbClr val="000000">
                                <a:alpha val="43137"/>
                              </a:srgbClr>
                            </a:outerShdw>
                          </a:effectLst>
                        </a:rPr>
                        <a:t>, CR </a:t>
                      </a:r>
                      <a:r>
                        <a:rPr lang="en-US" sz="1200" b="0" dirty="0" err="1">
                          <a:solidFill>
                            <a:schemeClr val="tx1"/>
                          </a:solidFill>
                          <a:effectLst>
                            <a:outerShdw blurRad="38100" dist="38100" dir="2700000" algn="tl">
                              <a:srgbClr val="000000">
                                <a:alpha val="43137"/>
                              </a:srgbClr>
                            </a:outerShdw>
                          </a:effectLst>
                        </a:rPr>
                        <a:t>Soroca</a:t>
                      </a:r>
                      <a:r>
                        <a:rPr lang="en-US" sz="1200" b="0" dirty="0">
                          <a:solidFill>
                            <a:schemeClr val="tx1"/>
                          </a:solidFill>
                          <a:effectLst>
                            <a:outerShdw blurRad="38100" dist="38100" dir="2700000" algn="tl">
                              <a:srgbClr val="000000">
                                <a:alpha val="43137"/>
                              </a:srgbClr>
                            </a:outerShdw>
                          </a:effectLst>
                        </a:rPr>
                        <a:t>, APL.</a:t>
                      </a:r>
                      <a:endParaRPr lang="ro-RO" sz="1100" b="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7724" marR="67724" marT="0" marB="0"/>
                </a:tc>
                <a:tc>
                  <a:txBody>
                    <a:bodyPr/>
                    <a:lstStyle/>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Instabilitatea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legislativă</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curricumului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sistemul</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învăţămînt</a:t>
                      </a:r>
                      <a:r>
                        <a:rPr lang="en-US" sz="1200" dirty="0">
                          <a:solidFill>
                            <a:schemeClr val="tx1"/>
                          </a:solidFill>
                          <a:effectLst>
                            <a:outerShdw blurRad="38100" dist="38100" dir="2700000" algn="tl">
                              <a:srgbClr val="000000">
                                <a:alpha val="43137"/>
                              </a:srgbClr>
                            </a:outerShdw>
                          </a:effectLst>
                        </a:rPr>
                        <a:t>.</a:t>
                      </a:r>
                      <a:endParaRPr lang="ro-RO" sz="11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Scăderea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prestigiului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profesiei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didactice</a:t>
                      </a:r>
                      <a:r>
                        <a:rPr lang="en-US" sz="1200" dirty="0">
                          <a:solidFill>
                            <a:schemeClr val="tx1"/>
                          </a:solidFill>
                          <a:effectLst>
                            <a:outerShdw blurRad="38100" dist="38100" dir="2700000" algn="tl">
                              <a:srgbClr val="000000">
                                <a:alpha val="43137"/>
                              </a:srgbClr>
                            </a:outerShdw>
                          </a:effectLst>
                        </a:rPr>
                        <a:t>;</a:t>
                      </a:r>
                      <a:endParaRPr lang="ro-RO" sz="11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Educaţia</a:t>
                      </a:r>
                      <a:r>
                        <a:rPr lang="en-US" sz="1200" dirty="0">
                          <a:solidFill>
                            <a:schemeClr val="tx1"/>
                          </a:solidFill>
                          <a:effectLst>
                            <a:outerShdw blurRad="38100" dist="38100" dir="2700000" algn="tl">
                              <a:srgbClr val="000000">
                                <a:alpha val="43137"/>
                              </a:srgbClr>
                            </a:outerShdw>
                          </a:effectLst>
                        </a:rPr>
                        <a:t>  nu  </a:t>
                      </a:r>
                      <a:r>
                        <a:rPr lang="en-US" sz="1200" dirty="0" err="1">
                          <a:solidFill>
                            <a:schemeClr val="tx1"/>
                          </a:solidFill>
                          <a:effectLst>
                            <a:outerShdw blurRad="38100" dist="38100" dir="2700000" algn="tl">
                              <a:srgbClr val="000000">
                                <a:alpha val="43137"/>
                              </a:srgbClr>
                            </a:outerShdw>
                          </a:effectLst>
                        </a:rPr>
                        <a:t>mai</a:t>
                      </a:r>
                      <a:r>
                        <a:rPr lang="en-US" sz="1200" dirty="0">
                          <a:solidFill>
                            <a:schemeClr val="tx1"/>
                          </a:solidFill>
                          <a:effectLst>
                            <a:outerShdw blurRad="38100" dist="38100" dir="2700000" algn="tl">
                              <a:srgbClr val="000000">
                                <a:alpha val="43137"/>
                              </a:srgbClr>
                            </a:outerShdw>
                          </a:effectLst>
                        </a:rPr>
                        <a:t>  e  </a:t>
                      </a:r>
                      <a:r>
                        <a:rPr lang="en-US" sz="1200" dirty="0" err="1">
                          <a:solidFill>
                            <a:schemeClr val="tx1"/>
                          </a:solidFill>
                          <a:effectLst>
                            <a:outerShdw blurRad="38100" dist="38100" dir="2700000" algn="tl">
                              <a:srgbClr val="000000">
                                <a:alpha val="43137"/>
                              </a:srgbClr>
                            </a:outerShdw>
                          </a:effectLst>
                        </a:rPr>
                        <a:t>privită</a:t>
                      </a:r>
                      <a:r>
                        <a:rPr lang="en-US" sz="1200" dirty="0">
                          <a:solidFill>
                            <a:schemeClr val="tx1"/>
                          </a:solidFill>
                          <a:effectLst>
                            <a:outerShdw blurRad="38100" dist="38100" dir="2700000" algn="tl">
                              <a:srgbClr val="000000">
                                <a:alpha val="43137"/>
                              </a:srgbClr>
                            </a:outerShdw>
                          </a:effectLst>
                        </a:rPr>
                        <a:t>  ca  un  </a:t>
                      </a:r>
                      <a:r>
                        <a:rPr lang="en-US" sz="1200" dirty="0" err="1">
                          <a:solidFill>
                            <a:schemeClr val="tx1"/>
                          </a:solidFill>
                          <a:effectLst>
                            <a:outerShdw blurRad="38100" dist="38100" dir="2700000" algn="tl">
                              <a:srgbClr val="000000">
                                <a:alpha val="43137"/>
                              </a:srgbClr>
                            </a:outerShdw>
                          </a:effectLst>
                        </a:rPr>
                        <a:t>mijloc</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promovare</a:t>
                      </a:r>
                      <a:r>
                        <a:rPr lang="en-US" sz="1200" dirty="0">
                          <a:solidFill>
                            <a:schemeClr val="tx1"/>
                          </a:solidFill>
                          <a:effectLst>
                            <a:outerShdw blurRad="38100" dist="38100" dir="2700000" algn="tl">
                              <a:srgbClr val="000000">
                                <a:alpha val="43137"/>
                              </a:srgbClr>
                            </a:outerShdw>
                          </a:effectLst>
                        </a:rPr>
                        <a:t>  social. </a:t>
                      </a:r>
                      <a:endParaRPr lang="ro-RO" sz="11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Avalanşa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ofertelor</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manuale</a:t>
                      </a:r>
                      <a:r>
                        <a:rPr lang="en-US" sz="1200" dirty="0">
                          <a:solidFill>
                            <a:schemeClr val="tx1"/>
                          </a:solidFill>
                          <a:effectLst>
                            <a:outerShdw blurRad="38100" dist="38100" dir="2700000" algn="tl">
                              <a:srgbClr val="000000">
                                <a:alpha val="43137"/>
                              </a:srgbClr>
                            </a:outerShdw>
                          </a:effectLst>
                        </a:rPr>
                        <a:t> alternative </a:t>
                      </a:r>
                      <a:r>
                        <a:rPr lang="en-US" sz="1200" dirty="0" err="1">
                          <a:solidFill>
                            <a:schemeClr val="tx1"/>
                          </a:solidFill>
                          <a:effectLst>
                            <a:outerShdw blurRad="38100" dist="38100" dir="2700000" algn="tl">
                              <a:srgbClr val="000000">
                                <a:alpha val="43137"/>
                              </a:srgbClr>
                            </a:outerShdw>
                          </a:effectLst>
                        </a:rPr>
                        <a:t>şi</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auxiliare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şcolare</a:t>
                      </a:r>
                      <a:r>
                        <a:rPr lang="en-US" sz="1200" dirty="0">
                          <a:solidFill>
                            <a:schemeClr val="tx1"/>
                          </a:solidFill>
                          <a:effectLst>
                            <a:outerShdw blurRad="38100" dist="38100" dir="2700000" algn="tl">
                              <a:srgbClr val="000000">
                                <a:alpha val="43137"/>
                              </a:srgbClr>
                            </a:outerShdw>
                          </a:effectLst>
                        </a:rPr>
                        <a:t> din </a:t>
                      </a:r>
                      <a:r>
                        <a:rPr lang="en-US" sz="1200" dirty="0" err="1">
                          <a:solidFill>
                            <a:schemeClr val="tx1"/>
                          </a:solidFill>
                          <a:effectLst>
                            <a:outerShdw blurRad="38100" dist="38100" dir="2700000" algn="tl">
                              <a:srgbClr val="000000">
                                <a:alpha val="43137"/>
                              </a:srgbClr>
                            </a:outerShdw>
                          </a:effectLst>
                        </a:rPr>
                        <a:t>partea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editurilor</a:t>
                      </a:r>
                      <a:r>
                        <a:rPr lang="en-US" sz="1200" dirty="0">
                          <a:solidFill>
                            <a:schemeClr val="tx1"/>
                          </a:solidFill>
                          <a:effectLst>
                            <a:outerShdw blurRad="38100" dist="38100" dir="2700000" algn="tl">
                              <a:srgbClr val="000000">
                                <a:alpha val="43137"/>
                              </a:srgbClr>
                            </a:outerShdw>
                          </a:effectLst>
                        </a:rPr>
                        <a:t>;</a:t>
                      </a:r>
                      <a:endParaRPr lang="ro-RO" sz="11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Comunicarea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deficitară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între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şcoală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familie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elevi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poate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afecta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buna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organizare</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curriculumului</a:t>
                      </a:r>
                      <a:r>
                        <a:rPr lang="en-US" sz="1200" dirty="0">
                          <a:solidFill>
                            <a:schemeClr val="tx1"/>
                          </a:solidFill>
                          <a:effectLst>
                            <a:outerShdw blurRad="38100" dist="38100" dir="2700000" algn="tl">
                              <a:srgbClr val="000000">
                                <a:alpha val="43137"/>
                              </a:srgbClr>
                            </a:outerShdw>
                          </a:effectLst>
                        </a:rPr>
                        <a:t> la </a:t>
                      </a:r>
                      <a:r>
                        <a:rPr lang="en-US" sz="1200" dirty="0" err="1">
                          <a:solidFill>
                            <a:schemeClr val="tx1"/>
                          </a:solidFill>
                          <a:effectLst>
                            <a:outerShdw blurRad="38100" dist="38100" dir="2700000" algn="tl">
                              <a:srgbClr val="000000">
                                <a:alpha val="43137"/>
                              </a:srgbClr>
                            </a:outerShdw>
                          </a:effectLst>
                        </a:rPr>
                        <a:t>decizia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şcolii</a:t>
                      </a:r>
                      <a:r>
                        <a:rPr lang="en-US" sz="1200" dirty="0">
                          <a:solidFill>
                            <a:schemeClr val="tx1"/>
                          </a:solidFill>
                          <a:effectLst>
                            <a:outerShdw blurRad="38100" dist="38100" dir="2700000" algn="tl">
                              <a:srgbClr val="000000">
                                <a:alpha val="43137"/>
                              </a:srgbClr>
                            </a:outerShdw>
                          </a:effectLst>
                        </a:rPr>
                        <a:t>;</a:t>
                      </a:r>
                      <a:endParaRPr lang="ro-RO" sz="1100" dirty="0">
                        <a:solidFill>
                          <a:schemeClr val="tx1"/>
                        </a:solidFill>
                        <a:effectLst>
                          <a:outerShdw blurRad="38100" dist="38100" dir="2700000" algn="tl">
                            <a:srgbClr val="000000">
                              <a:alpha val="43137"/>
                            </a:srgbClr>
                          </a:outerShdw>
                        </a:effectLst>
                      </a:endParaRPr>
                    </a:p>
                  </a:txBody>
                  <a:tcPr marL="67724" marR="67724" marT="0" marB="0"/>
                </a:tc>
                <a:extLst>
                  <a:ext uri="{0D108BD9-81ED-4DB2-BD59-A6C34878D82A}">
                    <a16:rowId xmlns:a16="http://schemas.microsoft.com/office/drawing/2014/main" val="2917177600"/>
                  </a:ext>
                </a:extLst>
              </a:tr>
            </a:tbl>
          </a:graphicData>
        </a:graphic>
      </p:graphicFrame>
    </p:spTree>
    <p:extLst>
      <p:ext uri="{BB962C8B-B14F-4D97-AF65-F5344CB8AC3E}">
        <p14:creationId xmlns:p14="http://schemas.microsoft.com/office/powerpoint/2010/main" val="2409114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stituent conținut 4">
            <a:extLst>
              <a:ext uri="{FF2B5EF4-FFF2-40B4-BE49-F238E27FC236}">
                <a16:creationId xmlns:a16="http://schemas.microsoft.com/office/drawing/2014/main" id="{65B03855-184F-4910-8577-9160ABB676AE}"/>
              </a:ext>
            </a:extLst>
          </p:cNvPr>
          <p:cNvGraphicFramePr>
            <a:graphicFrameLocks noGrp="1"/>
          </p:cNvGraphicFramePr>
          <p:nvPr>
            <p:ph idx="1"/>
            <p:extLst>
              <p:ext uri="{D42A27DB-BD31-4B8C-83A1-F6EECF244321}">
                <p14:modId xmlns:p14="http://schemas.microsoft.com/office/powerpoint/2010/main" val="3788154199"/>
              </p:ext>
            </p:extLst>
          </p:nvPr>
        </p:nvGraphicFramePr>
        <p:xfrm>
          <a:off x="975359" y="1554481"/>
          <a:ext cx="10624457" cy="5308421"/>
        </p:xfrm>
        <a:graphic>
          <a:graphicData uri="http://schemas.openxmlformats.org/drawingml/2006/table">
            <a:tbl>
              <a:tblPr firstRow="1" firstCol="1" bandRow="1">
                <a:tableStyleId>{8799B23B-EC83-4686-B30A-512413B5E67A}</a:tableStyleId>
              </a:tblPr>
              <a:tblGrid>
                <a:gridCol w="5312590">
                  <a:extLst>
                    <a:ext uri="{9D8B030D-6E8A-4147-A177-3AD203B41FA5}">
                      <a16:colId xmlns:a16="http://schemas.microsoft.com/office/drawing/2014/main" val="3636567520"/>
                    </a:ext>
                  </a:extLst>
                </a:gridCol>
                <a:gridCol w="5311867">
                  <a:extLst>
                    <a:ext uri="{9D8B030D-6E8A-4147-A177-3AD203B41FA5}">
                      <a16:colId xmlns:a16="http://schemas.microsoft.com/office/drawing/2014/main" val="3959370667"/>
                    </a:ext>
                  </a:extLst>
                </a:gridCol>
              </a:tblGrid>
              <a:tr h="280430">
                <a:tc>
                  <a:txBody>
                    <a:bodyPr/>
                    <a:lstStyle/>
                    <a:p>
                      <a:pPr algn="ctr">
                        <a:lnSpc>
                          <a:spcPct val="150000"/>
                        </a:lnSpc>
                        <a:spcAft>
                          <a:spcPts val="0"/>
                        </a:spcAft>
                      </a:pPr>
                      <a:r>
                        <a:rPr lang="en-US" sz="1200" dirty="0" err="1">
                          <a:effectLst>
                            <a:outerShdw blurRad="38100" dist="38100" dir="2700000" algn="tl">
                              <a:srgbClr val="000000">
                                <a:alpha val="43137"/>
                              </a:srgbClr>
                            </a:outerShdw>
                          </a:effectLst>
                        </a:rPr>
                        <a:t>Puncte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tari</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tc>
                  <a:txBody>
                    <a:bodyPr/>
                    <a:lstStyle/>
                    <a:p>
                      <a:pPr algn="ctr">
                        <a:lnSpc>
                          <a:spcPct val="150000"/>
                        </a:lnSpc>
                        <a:spcAft>
                          <a:spcPts val="0"/>
                        </a:spcAft>
                      </a:pPr>
                      <a:r>
                        <a:rPr lang="en-US" sz="1200">
                          <a:effectLst>
                            <a:outerShdw blurRad="38100" dist="38100" dir="2700000" algn="tl">
                              <a:srgbClr val="000000">
                                <a:alpha val="43137"/>
                              </a:srgbClr>
                            </a:outerShdw>
                          </a:effectLst>
                        </a:rPr>
                        <a:t>Puncte  slabe</a:t>
                      </a:r>
                      <a:endParaRPr lang="ro-RO" sz="12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extLst>
                  <a:ext uri="{0D108BD9-81ED-4DB2-BD59-A6C34878D82A}">
                    <a16:rowId xmlns:a16="http://schemas.microsoft.com/office/drawing/2014/main" val="3271478101"/>
                  </a:ext>
                </a:extLst>
              </a:tr>
              <a:tr h="1965676">
                <a:tc>
                  <a:txBody>
                    <a:bodyPr/>
                    <a:lstStyle/>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err="1">
                          <a:effectLst>
                            <a:outerShdw blurRad="38100" dist="38100" dir="2700000" algn="tl">
                              <a:srgbClr val="000000">
                                <a:alpha val="43137"/>
                              </a:srgbClr>
                            </a:outerShdw>
                          </a:effectLst>
                        </a:rPr>
                        <a:t>Echipa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managerială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preocupată</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creşterea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calităţii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procesului</a:t>
                      </a:r>
                      <a:r>
                        <a:rPr lang="en-US" sz="1200" b="0" dirty="0">
                          <a:effectLst>
                            <a:outerShdw blurRad="38100" dist="38100" dir="2700000" algn="tl">
                              <a:srgbClr val="000000">
                                <a:alpha val="43137"/>
                              </a:srgbClr>
                            </a:outerShdw>
                          </a:effectLst>
                        </a:rPr>
                        <a:t> didactic, a </a:t>
                      </a:r>
                      <a:r>
                        <a:rPr lang="en-US" sz="1200" b="0" dirty="0" err="1">
                          <a:effectLst>
                            <a:outerShdw blurRad="38100" dist="38100" dir="2700000" algn="tl">
                              <a:srgbClr val="000000">
                                <a:alpha val="43137"/>
                              </a:srgbClr>
                            </a:outerShdw>
                          </a:effectLst>
                        </a:rPr>
                        <a:t>bazei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materiale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aspectului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şcolii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a:effectLst>
                            <a:outerShdw blurRad="38100" dist="38100" dir="2700000" algn="tl">
                              <a:srgbClr val="000000">
                                <a:alpha val="43137"/>
                              </a:srgbClr>
                            </a:outerShdw>
                          </a:effectLst>
                        </a:rPr>
                        <a:t>Personal didactic </a:t>
                      </a:r>
                      <a:r>
                        <a:rPr lang="en-US" sz="1200" b="0" dirty="0" err="1">
                          <a:effectLst>
                            <a:outerShdw blurRad="38100" dist="38100" dir="2700000" algn="tl">
                              <a:srgbClr val="000000">
                                <a:alpha val="43137"/>
                              </a:srgbClr>
                            </a:outerShdw>
                          </a:effectLst>
                        </a:rPr>
                        <a:t>calificat</a:t>
                      </a:r>
                      <a:r>
                        <a:rPr lang="en-US" sz="1200" b="0" dirty="0">
                          <a:effectLst>
                            <a:outerShdw blurRad="38100" dist="38100" dir="2700000" algn="tl">
                              <a:srgbClr val="000000">
                                <a:alpha val="43137"/>
                              </a:srgbClr>
                            </a:outerShdw>
                          </a:effectLst>
                        </a:rPr>
                        <a:t> de 100% ;</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err="1">
                          <a:effectLst>
                            <a:outerShdw blurRad="38100" dist="38100" dir="2700000" algn="tl">
                              <a:srgbClr val="000000">
                                <a:alpha val="43137"/>
                              </a:srgbClr>
                            </a:outerShdw>
                          </a:effectLst>
                        </a:rPr>
                        <a:t>Pregătirea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profesională</a:t>
                      </a:r>
                      <a:r>
                        <a:rPr lang="en-US" sz="1200" b="0" dirty="0">
                          <a:effectLst>
                            <a:outerShdw blurRad="38100" dist="38100" dir="2700000" algn="tl">
                              <a:srgbClr val="000000">
                                <a:alpha val="43137"/>
                              </a:srgbClr>
                            </a:outerShdw>
                          </a:effectLst>
                        </a:rPr>
                        <a:t> a </a:t>
                      </a:r>
                      <a:r>
                        <a:rPr lang="en-US" sz="1200" b="0" dirty="0" err="1">
                          <a:effectLst>
                            <a:outerShdw blurRad="38100" dist="38100" dir="2700000" algn="tl">
                              <a:srgbClr val="000000">
                                <a:alpha val="43137"/>
                              </a:srgbClr>
                            </a:outerShdw>
                          </a:effectLst>
                        </a:rPr>
                        <a:t>managerilor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 </a:t>
                      </a:r>
                      <a:r>
                        <a:rPr lang="en-US" sz="1200" b="0" dirty="0" err="1">
                          <a:effectLst>
                            <a:outerShdw blurRad="38100" dist="38100" dir="2700000" algn="tl">
                              <a:srgbClr val="000000">
                                <a:alpha val="43137"/>
                              </a:srgbClr>
                            </a:outerShdw>
                          </a:effectLst>
                        </a:rPr>
                        <a:t>cadrelor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didactice</a:t>
                      </a:r>
                      <a:r>
                        <a:rPr lang="en-US" sz="1200" b="0" dirty="0">
                          <a:effectLst>
                            <a:outerShdw blurRad="38100" dist="38100" dir="2700000" algn="tl">
                              <a:srgbClr val="000000">
                                <a:alpha val="43137"/>
                              </a:srgbClr>
                            </a:outerShdw>
                          </a:effectLst>
                        </a:rPr>
                        <a:t> ;</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err="1">
                          <a:effectLst>
                            <a:outerShdw blurRad="38100" dist="38100" dir="2700000" algn="tl">
                              <a:srgbClr val="000000">
                                <a:alpha val="43137"/>
                              </a:srgbClr>
                            </a:outerShdw>
                          </a:effectLst>
                        </a:rPr>
                        <a:t>Relaţiile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interpersonale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profesor-elev</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conducere</a:t>
                      </a:r>
                      <a:r>
                        <a:rPr lang="en-US" sz="1200" b="0" dirty="0">
                          <a:effectLst>
                            <a:outerShdw blurRad="38100" dist="38100" dir="2700000" algn="tl">
                              <a:srgbClr val="000000">
                                <a:alpha val="43137"/>
                              </a:srgbClr>
                            </a:outerShdw>
                          </a:effectLst>
                        </a:rPr>
                        <a:t>-subaltern, </a:t>
                      </a:r>
                      <a:r>
                        <a:rPr lang="en-US" sz="1200" b="0" dirty="0" err="1">
                          <a:effectLst>
                            <a:outerShdw blurRad="38100" dist="38100" dir="2700000" algn="tl">
                              <a:srgbClr val="000000">
                                <a:alpha val="43137"/>
                              </a:srgbClr>
                            </a:outerShdw>
                          </a:effectLst>
                        </a:rPr>
                        <a:t>profesori-părinţi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profesori-profesori</a:t>
                      </a:r>
                      <a:r>
                        <a:rPr lang="en-US" sz="1200" b="0" dirty="0">
                          <a:effectLst>
                            <a:outerShdw blurRad="38100" dist="38100" dir="2700000" algn="tl">
                              <a:srgbClr val="000000">
                                <a:alpha val="43137"/>
                              </a:srgbClr>
                            </a:outerShdw>
                          </a:effectLst>
                        </a:rPr>
                        <a:t>, etc.) </a:t>
                      </a:r>
                      <a:r>
                        <a:rPr lang="en-US" sz="1200" b="0" dirty="0" err="1">
                          <a:effectLst>
                            <a:outerShdw blurRad="38100" dist="38100" dir="2700000" algn="tl">
                              <a:srgbClr val="000000">
                                <a:alpha val="43137"/>
                              </a:srgbClr>
                            </a:outerShdw>
                          </a:effectLst>
                        </a:rPr>
                        <a:t>existente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favorizează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crearea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unui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climat</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educaţional</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deschis</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stimulativ</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err="1">
                          <a:effectLst>
                            <a:outerShdw blurRad="38100" dist="38100" dir="2700000" algn="tl">
                              <a:srgbClr val="000000">
                                <a:alpha val="43137"/>
                              </a:srgbClr>
                            </a:outerShdw>
                          </a:effectLst>
                        </a:rPr>
                        <a:t>Participarea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multor</a:t>
                      </a:r>
                      <a:r>
                        <a:rPr lang="en-US" sz="1200" b="0" dirty="0">
                          <a:effectLst>
                            <a:outerShdw blurRad="38100" dist="38100" dir="2700000" algn="tl">
                              <a:srgbClr val="000000">
                                <a:alpha val="43137"/>
                              </a:srgbClr>
                            </a:outerShdw>
                          </a:effectLst>
                        </a:rPr>
                        <a:t> cadre </a:t>
                      </a:r>
                      <a:r>
                        <a:rPr lang="en-US" sz="1200" b="0" dirty="0" err="1">
                          <a:effectLst>
                            <a:outerShdw blurRad="38100" dist="38100" dir="2700000" algn="tl">
                              <a:srgbClr val="000000">
                                <a:alpha val="43137"/>
                              </a:srgbClr>
                            </a:outerShdw>
                          </a:effectLst>
                        </a:rPr>
                        <a:t>didactice</a:t>
                      </a:r>
                      <a:r>
                        <a:rPr lang="en-US" sz="1200" b="0" dirty="0">
                          <a:effectLst>
                            <a:outerShdw blurRad="38100" dist="38100" dir="2700000" algn="tl">
                              <a:srgbClr val="000000">
                                <a:alpha val="43137"/>
                              </a:srgbClr>
                            </a:outerShdw>
                          </a:effectLst>
                        </a:rPr>
                        <a:t> la </a:t>
                      </a:r>
                      <a:r>
                        <a:rPr lang="en-US" sz="1200" b="0" dirty="0" err="1">
                          <a:effectLst>
                            <a:outerShdw blurRad="38100" dist="38100" dir="2700000" algn="tl">
                              <a:srgbClr val="000000">
                                <a:alpha val="43137"/>
                              </a:srgbClr>
                            </a:outerShdw>
                          </a:effectLst>
                        </a:rPr>
                        <a:t>seminare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simpozioane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cursuri</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formare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continuă</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kern="1800" dirty="0" err="1">
                          <a:effectLst>
                            <a:outerShdw blurRad="38100" dist="38100" dir="2700000" algn="tl">
                              <a:srgbClr val="000000">
                                <a:alpha val="43137"/>
                              </a:srgbClr>
                            </a:outerShdw>
                          </a:effectLst>
                        </a:rPr>
                        <a:t>Integrarea</a:t>
                      </a:r>
                      <a:r>
                        <a:rPr lang="en-US" sz="1200" b="0" kern="1800" dirty="0">
                          <a:effectLst>
                            <a:outerShdw blurRad="38100" dist="38100" dir="2700000" algn="tl">
                              <a:srgbClr val="000000">
                                <a:alpha val="43137"/>
                              </a:srgbClr>
                            </a:outerShdw>
                          </a:effectLst>
                        </a:rPr>
                        <a:t> </a:t>
                      </a:r>
                      <a:r>
                        <a:rPr lang="en-US" sz="1200" b="0" kern="1800" dirty="0" err="1">
                          <a:effectLst>
                            <a:outerShdw blurRad="38100" dist="38100" dir="2700000" algn="tl">
                              <a:srgbClr val="000000">
                                <a:alpha val="43137"/>
                              </a:srgbClr>
                            </a:outerShdw>
                          </a:effectLst>
                        </a:rPr>
                        <a:t>copiilor</a:t>
                      </a:r>
                      <a:r>
                        <a:rPr lang="en-US" sz="1200" b="0" kern="1800" dirty="0">
                          <a:effectLst>
                            <a:outerShdw blurRad="38100" dist="38100" dir="2700000" algn="tl">
                              <a:srgbClr val="000000">
                                <a:alpha val="43137"/>
                              </a:srgbClr>
                            </a:outerShdw>
                          </a:effectLst>
                        </a:rPr>
                        <a:t> cu CES </a:t>
                      </a:r>
                      <a:r>
                        <a:rPr lang="en-US" sz="1200" b="0" kern="1800" dirty="0" err="1">
                          <a:effectLst>
                            <a:outerShdw blurRad="38100" dist="38100" dir="2700000" algn="tl">
                              <a:srgbClr val="000000">
                                <a:alpha val="43137"/>
                              </a:srgbClr>
                            </a:outerShdw>
                          </a:effectLst>
                        </a:rPr>
                        <a:t>în</a:t>
                      </a:r>
                      <a:r>
                        <a:rPr lang="en-US" sz="1200" b="0" kern="1800" dirty="0">
                          <a:effectLst>
                            <a:outerShdw blurRad="38100" dist="38100" dir="2700000" algn="tl">
                              <a:srgbClr val="000000">
                                <a:alpha val="43137"/>
                              </a:srgbClr>
                            </a:outerShdw>
                          </a:effectLst>
                        </a:rPr>
                        <a:t> </a:t>
                      </a:r>
                      <a:r>
                        <a:rPr lang="en-US" sz="1200" b="0" kern="1800" dirty="0" err="1">
                          <a:effectLst>
                            <a:outerShdw blurRad="38100" dist="38100" dir="2700000" algn="tl">
                              <a:srgbClr val="000000">
                                <a:alpha val="43137"/>
                              </a:srgbClr>
                            </a:outerShdw>
                          </a:effectLst>
                        </a:rPr>
                        <a:t>şcoală</a:t>
                      </a:r>
                      <a:r>
                        <a:rPr lang="en-US" sz="1200" b="0" kern="180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180340" algn="l"/>
                        </a:tabLst>
                      </a:pPr>
                      <a:r>
                        <a:rPr lang="en-US" sz="1200" b="0" dirty="0" err="1">
                          <a:effectLst>
                            <a:outerShdw blurRad="38100" dist="38100" dir="2700000" algn="tl">
                              <a:srgbClr val="000000">
                                <a:alpha val="43137"/>
                              </a:srgbClr>
                            </a:outerShdw>
                          </a:effectLst>
                        </a:rPr>
                        <a:t>Nici</a:t>
                      </a:r>
                      <a:r>
                        <a:rPr lang="en-US" sz="1200" b="0" dirty="0">
                          <a:effectLst>
                            <a:outerShdw blurRad="38100" dist="38100" dir="2700000" algn="tl">
                              <a:srgbClr val="000000">
                                <a:alpha val="43137"/>
                              </a:srgbClr>
                            </a:outerShdw>
                          </a:effectLst>
                        </a:rPr>
                        <a:t> un </a:t>
                      </a:r>
                      <a:r>
                        <a:rPr lang="en-US" sz="1200" b="0" dirty="0" err="1">
                          <a:effectLst>
                            <a:outerShdw blurRad="38100" dist="38100" dir="2700000" algn="tl">
                              <a:srgbClr val="000000">
                                <a:alpha val="43137"/>
                              </a:srgbClr>
                            </a:outerShdw>
                          </a:effectLst>
                        </a:rPr>
                        <a:t>caz</a:t>
                      </a:r>
                      <a:r>
                        <a:rPr lang="en-US" sz="1200" b="0" dirty="0">
                          <a:effectLst>
                            <a:outerShdw blurRad="38100" dist="38100" dir="2700000" algn="tl">
                              <a:srgbClr val="000000">
                                <a:alpha val="43137"/>
                              </a:srgbClr>
                            </a:outerShdw>
                          </a:effectLst>
                        </a:rPr>
                        <a:t> de abandon </a:t>
                      </a:r>
                      <a:r>
                        <a:rPr lang="en-US" sz="1200" b="0" dirty="0" err="1">
                          <a:effectLst>
                            <a:outerShdw blurRad="38100" dist="38100" dir="2700000" algn="tl">
                              <a:srgbClr val="000000">
                                <a:alpha val="43137"/>
                              </a:srgbClr>
                            </a:outerShdw>
                          </a:effectLst>
                        </a:rPr>
                        <a:t>şcolar</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457200">
                        <a:lnSpc>
                          <a:spcPct val="107000"/>
                        </a:lnSpc>
                        <a:spcAft>
                          <a:spcPts val="0"/>
                        </a:spcAft>
                        <a:tabLst>
                          <a:tab pos="180340" algn="l"/>
                        </a:tabLst>
                      </a:pPr>
                      <a:r>
                        <a:rPr lang="en-US" sz="1200" b="0" dirty="0">
                          <a:effectLst>
                            <a:outerShdw blurRad="38100" dist="38100" dir="2700000" algn="tl">
                              <a:srgbClr val="000000">
                                <a:alpha val="43137"/>
                              </a:srgbClr>
                            </a:outerShdw>
                          </a:effectLst>
                        </a:rPr>
                        <a:t> </a:t>
                      </a:r>
                      <a:endParaRPr lang="ro-RO" sz="12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tc>
                  <a:txBody>
                    <a:bodyPr/>
                    <a:lstStyle/>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a:effectLst>
                            <a:outerShdw blurRad="38100" dist="38100" dir="2700000" algn="tl">
                              <a:srgbClr val="000000">
                                <a:alpha val="43137"/>
                              </a:srgbClr>
                            </a:outerShdw>
                          </a:effectLst>
                        </a:rPr>
                        <a:t>Absenteeism </a:t>
                      </a:r>
                      <a:r>
                        <a:rPr lang="en-US" sz="1200" dirty="0" err="1">
                          <a:effectLst>
                            <a:outerShdw blurRad="38100" dist="38100" dir="2700000" algn="tl">
                              <a:srgbClr val="000000">
                                <a:alpha val="43137"/>
                              </a:srgbClr>
                            </a:outerShdw>
                          </a:effectLst>
                        </a:rPr>
                        <a:t>marcat</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pentru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unii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elevi</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err="1">
                          <a:effectLst>
                            <a:outerShdw blurRad="38100" dist="38100" dir="2700000" algn="tl">
                              <a:srgbClr val="000000">
                                <a:alpha val="43137"/>
                              </a:srgbClr>
                            </a:outerShdw>
                          </a:effectLst>
                        </a:rPr>
                        <a:t>Elevi</a:t>
                      </a:r>
                      <a:r>
                        <a:rPr lang="en-US" sz="1200" dirty="0">
                          <a:effectLst>
                            <a:outerShdw blurRad="38100" dist="38100" dir="2700000" algn="tl">
                              <a:srgbClr val="000000">
                                <a:alpha val="43137"/>
                              </a:srgbClr>
                            </a:outerShdw>
                          </a:effectLst>
                        </a:rPr>
                        <a:t> cu </a:t>
                      </a:r>
                      <a:r>
                        <a:rPr lang="en-US" sz="1200" dirty="0" err="1">
                          <a:effectLst>
                            <a:outerShdw blurRad="38100" dist="38100" dir="2700000" algn="tl">
                              <a:srgbClr val="000000">
                                <a:alpha val="43137"/>
                              </a:srgbClr>
                            </a:outerShdw>
                          </a:effectLst>
                        </a:rPr>
                        <a:t>părinţi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plecaţi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străinătate</a:t>
                      </a:r>
                      <a:r>
                        <a:rPr lang="en-US" sz="1200" dirty="0">
                          <a:effectLst>
                            <a:outerShdw blurRad="38100" dist="38100" dir="2700000" algn="tl">
                              <a:srgbClr val="000000">
                                <a:alpha val="43137"/>
                              </a:srgbClr>
                            </a:outerShdw>
                          </a:effectLst>
                        </a:rPr>
                        <a:t>, care sunt </a:t>
                      </a:r>
                      <a:r>
                        <a:rPr lang="en-US" sz="1200" dirty="0" err="1">
                          <a:effectLst>
                            <a:outerShdw blurRad="38100" dist="38100" dir="2700000" algn="tl">
                              <a:srgbClr val="000000">
                                <a:alpha val="43137"/>
                              </a:srgbClr>
                            </a:outerShdw>
                          </a:effectLst>
                        </a:rPr>
                        <a:t>lăsaţi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grija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bunicilor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sau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altor</a:t>
                      </a:r>
                      <a:r>
                        <a:rPr lang="en-US" sz="1200" dirty="0">
                          <a:effectLst>
                            <a:outerShdw blurRad="38100" dist="38100" dir="2700000" algn="tl">
                              <a:srgbClr val="000000">
                                <a:alpha val="43137"/>
                              </a:srgbClr>
                            </a:outerShdw>
                          </a:effectLst>
                        </a:rPr>
                        <a:t> rude care nu au un control </a:t>
                      </a:r>
                      <a:r>
                        <a:rPr lang="en-US" sz="1200" dirty="0" err="1">
                          <a:effectLst>
                            <a:outerShdw blurRad="38100" dist="38100" dir="2700000" algn="tl">
                              <a:srgbClr val="000000">
                                <a:alpha val="43137"/>
                              </a:srgbClr>
                            </a:outerShdw>
                          </a:effectLst>
                        </a:rPr>
                        <a:t>eficient</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asupra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lor</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err="1">
                          <a:effectLst>
                            <a:outerShdw blurRad="38100" dist="38100" dir="2700000" algn="tl">
                              <a:srgbClr val="000000">
                                <a:alpha val="43137"/>
                              </a:srgbClr>
                            </a:outerShdw>
                          </a:effectLst>
                        </a:rPr>
                        <a:t>Lipsa</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colaborare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între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unele</a:t>
                      </a:r>
                      <a:r>
                        <a:rPr lang="en-US" sz="1200" dirty="0">
                          <a:effectLst>
                            <a:outerShdw blurRad="38100" dist="38100" dir="2700000" algn="tl">
                              <a:srgbClr val="000000">
                                <a:alpha val="43137"/>
                              </a:srgbClr>
                            </a:outerShdw>
                          </a:effectLst>
                        </a:rPr>
                        <a:t> cadre </a:t>
                      </a:r>
                      <a:r>
                        <a:rPr lang="en-US" sz="1200" dirty="0" err="1">
                          <a:effectLst>
                            <a:outerShdw blurRad="38100" dist="38100" dir="2700000" algn="tl">
                              <a:srgbClr val="000000">
                                <a:alpha val="43137"/>
                              </a:srgbClr>
                            </a:outerShdw>
                          </a:effectLst>
                        </a:rPr>
                        <a:t>didactice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err="1">
                          <a:effectLst>
                            <a:outerShdw blurRad="38100" dist="38100" dir="2700000" algn="tl">
                              <a:srgbClr val="000000">
                                <a:alpha val="43137"/>
                              </a:srgbClr>
                            </a:outerShdw>
                          </a:effectLst>
                        </a:rPr>
                        <a:t>Lipsa</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interes</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unor</a:t>
                      </a:r>
                      <a:r>
                        <a:rPr lang="en-US" sz="1200" dirty="0">
                          <a:effectLst>
                            <a:outerShdw blurRad="38100" dist="38100" dir="2700000" algn="tl">
                              <a:srgbClr val="000000">
                                <a:alpha val="43137"/>
                              </a:srgbClr>
                            </a:outerShdw>
                          </a:effectLst>
                        </a:rPr>
                        <a:t> cadre </a:t>
                      </a:r>
                      <a:r>
                        <a:rPr lang="en-US" sz="1200" dirty="0" err="1">
                          <a:effectLst>
                            <a:outerShdw blurRad="38100" dist="38100" dir="2700000" algn="tl">
                              <a:srgbClr val="000000">
                                <a:alpha val="43137"/>
                              </a:srgbClr>
                            </a:outerShdw>
                          </a:effectLst>
                        </a:rPr>
                        <a:t>didactice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privind</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activităţile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extracurriculare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err="1">
                          <a:effectLst>
                            <a:outerShdw blurRad="38100" dist="38100" dir="2700000" algn="tl">
                              <a:srgbClr val="000000">
                                <a:alpha val="43137"/>
                              </a:srgbClr>
                            </a:outerShdw>
                          </a:effectLst>
                        </a:rPr>
                        <a:t>Lipsa</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interes</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unor</a:t>
                      </a:r>
                      <a:r>
                        <a:rPr lang="en-US" sz="1200" dirty="0">
                          <a:effectLst>
                            <a:outerShdw blurRad="38100" dist="38100" dir="2700000" algn="tl">
                              <a:srgbClr val="000000">
                                <a:alpha val="43137"/>
                              </a:srgbClr>
                            </a:outerShdw>
                          </a:effectLst>
                        </a:rPr>
                        <a:t> cadre </a:t>
                      </a:r>
                      <a:r>
                        <a:rPr lang="en-US" sz="1200" dirty="0" err="1">
                          <a:effectLst>
                            <a:outerShdw blurRad="38100" dist="38100" dir="2700000" algn="tl">
                              <a:srgbClr val="000000">
                                <a:alpha val="43137"/>
                              </a:srgbClr>
                            </a:outerShdw>
                          </a:effectLst>
                        </a:rPr>
                        <a:t>didactice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privind</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activităţile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extracurriculare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91465" algn="l"/>
                        </a:tabLst>
                      </a:pPr>
                      <a:r>
                        <a:rPr lang="en-US" sz="1200" dirty="0" err="1">
                          <a:effectLst>
                            <a:outerShdw blurRad="38100" dist="38100" dir="2700000" algn="tl">
                              <a:srgbClr val="000000">
                                <a:alpha val="43137"/>
                              </a:srgbClr>
                            </a:outerShdw>
                          </a:effectLst>
                        </a:rPr>
                        <a:t>Lipsa</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motivaţie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rândul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unora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dintre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elevi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dată</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absenţa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unui</a:t>
                      </a:r>
                      <a:r>
                        <a:rPr lang="en-US" sz="1200" dirty="0">
                          <a:effectLst>
                            <a:outerShdw blurRad="38100" dist="38100" dir="2700000" algn="tl">
                              <a:srgbClr val="000000">
                                <a:alpha val="43137"/>
                              </a:srgbClr>
                            </a:outerShdw>
                          </a:effectLst>
                        </a:rPr>
                        <a:t> ideal </a:t>
                      </a:r>
                      <a:r>
                        <a:rPr lang="en-US" sz="1200" dirty="0" err="1">
                          <a:effectLst>
                            <a:outerShdw blurRad="38100" dist="38100" dir="2700000" algn="tl">
                              <a:srgbClr val="000000">
                                <a:alpha val="43137"/>
                              </a:srgbClr>
                            </a:outerShdw>
                          </a:effectLst>
                        </a:rPr>
                        <a:t>intelectual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cauzată</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imaginea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falsă</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oferită</a:t>
                      </a:r>
                      <a:r>
                        <a:rPr lang="en-US" sz="1200" dirty="0">
                          <a:effectLst>
                            <a:outerShdw blurRad="38100" dist="38100" dir="2700000" algn="tl">
                              <a:srgbClr val="000000">
                                <a:alpha val="43137"/>
                              </a:srgbClr>
                            </a:outerShdw>
                          </a:effectLst>
                        </a:rPr>
                        <a:t> de mass-media, </a:t>
                      </a:r>
                      <a:r>
                        <a:rPr lang="en-US" sz="1200" dirty="0" err="1">
                          <a:effectLst>
                            <a:outerShdw blurRad="38100" dist="38100" dir="2700000" algn="tl">
                              <a:srgbClr val="000000">
                                <a:alpha val="43137"/>
                              </a:srgbClr>
                            </a:outerShdw>
                          </a:effectLst>
                        </a:rPr>
                        <a:t>asupra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succesului</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extLst>
                  <a:ext uri="{0D108BD9-81ED-4DB2-BD59-A6C34878D82A}">
                    <a16:rowId xmlns:a16="http://schemas.microsoft.com/office/drawing/2014/main" val="1331379714"/>
                  </a:ext>
                </a:extLst>
              </a:tr>
              <a:tr h="312144">
                <a:tc>
                  <a:txBody>
                    <a:bodyPr/>
                    <a:lstStyle/>
                    <a:p>
                      <a:pPr algn="ctr">
                        <a:lnSpc>
                          <a:spcPct val="150000"/>
                        </a:lnSpc>
                        <a:spcAft>
                          <a:spcPts val="0"/>
                        </a:spcAft>
                      </a:pPr>
                      <a:r>
                        <a:rPr lang="en-US" sz="1200" dirty="0" err="1">
                          <a:effectLst>
                            <a:outerShdw blurRad="38100" dist="38100" dir="2700000" algn="tl">
                              <a:srgbClr val="000000">
                                <a:alpha val="43137"/>
                              </a:srgbClr>
                            </a:outerShdw>
                          </a:effectLst>
                        </a:rPr>
                        <a:t>Oportunități</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tc>
                  <a:txBody>
                    <a:bodyPr/>
                    <a:lstStyle/>
                    <a:p>
                      <a:pPr algn="ctr">
                        <a:lnSpc>
                          <a:spcPct val="150000"/>
                        </a:lnSpc>
                        <a:spcAft>
                          <a:spcPts val="0"/>
                        </a:spcAft>
                      </a:pPr>
                      <a:r>
                        <a:rPr lang="en-US" sz="1200" b="1" dirty="0" err="1">
                          <a:effectLst>
                            <a:outerShdw blurRad="38100" dist="38100" dir="2700000" algn="tl">
                              <a:srgbClr val="000000">
                                <a:alpha val="43137"/>
                              </a:srgbClr>
                            </a:outerShdw>
                          </a:effectLst>
                        </a:rPr>
                        <a:t>Amenințări</a:t>
                      </a:r>
                      <a:endParaRPr lang="ro-RO" sz="1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extLst>
                  <a:ext uri="{0D108BD9-81ED-4DB2-BD59-A6C34878D82A}">
                    <a16:rowId xmlns:a16="http://schemas.microsoft.com/office/drawing/2014/main" val="849921777"/>
                  </a:ext>
                </a:extLst>
              </a:tr>
              <a:tr h="2377332">
                <a:tc>
                  <a:txBody>
                    <a:bodyPr/>
                    <a:lstStyle/>
                    <a:p>
                      <a:pPr marL="342900" lvl="0" indent="-342900">
                        <a:lnSpc>
                          <a:spcPct val="107000"/>
                        </a:lnSpc>
                        <a:spcAft>
                          <a:spcPts val="0"/>
                        </a:spcAft>
                        <a:buSzPts val="1000"/>
                        <a:buFont typeface="Symbol" panose="05050102010706020507" pitchFamily="18" charset="2"/>
                        <a:buChar char=""/>
                        <a:tabLst>
                          <a:tab pos="180340" algn="l"/>
                          <a:tab pos="228600" algn="l"/>
                        </a:tabLst>
                      </a:pPr>
                      <a:r>
                        <a:rPr lang="ro-RO" sz="1200" b="0" dirty="0">
                          <a:effectLst>
                            <a:outerShdw blurRad="38100" dist="38100" dir="2700000" algn="tl">
                              <a:srgbClr val="000000">
                                <a:alpha val="43137"/>
                              </a:srgbClr>
                            </a:outerShdw>
                          </a:effectLst>
                        </a:rPr>
                        <a:t>N</a:t>
                      </a:r>
                      <a:r>
                        <a:rPr lang="en-US" sz="1200" b="0" dirty="0" err="1">
                          <a:effectLst>
                            <a:outerShdw blurRad="38100" dist="38100" dir="2700000" algn="tl">
                              <a:srgbClr val="000000">
                                <a:alpha val="43137"/>
                              </a:srgbClr>
                            </a:outerShdw>
                          </a:effectLst>
                        </a:rPr>
                        <a:t>umărul</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întalniri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activităţi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comune</a:t>
                      </a:r>
                      <a:r>
                        <a:rPr lang="en-US" sz="1200" b="0" dirty="0">
                          <a:effectLst>
                            <a:outerShdw blurRad="38100" dist="38100" dir="2700000" algn="tl">
                              <a:srgbClr val="000000">
                                <a:alpha val="43137"/>
                              </a:srgbClr>
                            </a:outerShdw>
                          </a:effectLst>
                        </a:rPr>
                        <a:t> ale </a:t>
                      </a:r>
                      <a:r>
                        <a:rPr lang="en-US" sz="1200" b="0" dirty="0" err="1">
                          <a:effectLst>
                            <a:outerShdw blurRad="38100" dist="38100" dir="2700000" algn="tl">
                              <a:srgbClr val="000000">
                                <a:alpha val="43137"/>
                              </a:srgbClr>
                            </a:outerShdw>
                          </a:effectLst>
                        </a:rPr>
                        <a:t>cadrelor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didactice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în</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afara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orelor</a:t>
                      </a:r>
                      <a:r>
                        <a:rPr lang="en-US" sz="1200" b="0" dirty="0">
                          <a:effectLst>
                            <a:outerShdw blurRad="38100" dist="38100" dir="2700000" algn="tl">
                              <a:srgbClr val="000000">
                                <a:alpha val="43137"/>
                              </a:srgbClr>
                            </a:outerShdw>
                          </a:effectLst>
                        </a:rPr>
                        <a:t> de curs </a:t>
                      </a:r>
                      <a:r>
                        <a:rPr lang="en-US" sz="1200" b="0" dirty="0" err="1">
                          <a:effectLst>
                            <a:outerShdw blurRad="38100" dist="38100" dir="2700000" algn="tl">
                              <a:srgbClr val="000000">
                                <a:alpha val="43137"/>
                              </a:srgbClr>
                            </a:outerShdw>
                          </a:effectLst>
                        </a:rPr>
                        <a:t>favorizează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împărtăşirea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experienţei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effectLst>
                            <a:outerShdw blurRad="38100" dist="38100" dir="2700000" algn="tl">
                              <a:srgbClr val="000000">
                                <a:alpha val="43137"/>
                              </a:srgbClr>
                            </a:outerShdw>
                          </a:effectLst>
                        </a:rPr>
                        <a:t>Varietatea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cursurilor</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formare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perfecţionare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ateliere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seminare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teoretico</a:t>
                      </a:r>
                      <a:r>
                        <a:rPr lang="en-US" sz="1200" b="0" dirty="0">
                          <a:effectLst>
                            <a:outerShdw blurRad="38100" dist="38100" dir="2700000" algn="tl">
                              <a:srgbClr val="000000">
                                <a:alpha val="43137"/>
                              </a:srgbClr>
                            </a:outerShdw>
                          </a:effectLst>
                        </a:rPr>
                        <a:t>-practice, </a:t>
                      </a:r>
                      <a:r>
                        <a:rPr lang="en-US" sz="1200" b="0" dirty="0" err="1">
                          <a:effectLst>
                            <a:outerShdw blurRad="38100" dist="38100" dir="2700000" algn="tl">
                              <a:srgbClr val="000000">
                                <a:alpha val="43137"/>
                              </a:srgbClr>
                            </a:outerShdw>
                          </a:effectLst>
                        </a:rPr>
                        <a:t>mese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rotunde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comisii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metodice</a:t>
                      </a:r>
                      <a:r>
                        <a:rPr lang="en-US" sz="1200" b="0" dirty="0">
                          <a:effectLst>
                            <a:outerShdw blurRad="38100" dist="38100" dir="2700000" algn="tl">
                              <a:srgbClr val="000000">
                                <a:alpha val="43137"/>
                              </a:srgbClr>
                            </a:outerShdw>
                          </a:effectLst>
                        </a:rPr>
                        <a:t>  ;</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effectLst>
                            <a:outerShdw blurRad="38100" dist="38100" dir="2700000" algn="tl">
                              <a:srgbClr val="000000">
                                <a:alpha val="43137"/>
                              </a:srgbClr>
                            </a:outerShdw>
                          </a:effectLst>
                        </a:rPr>
                        <a:t>Creşterea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ponderii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cadrelor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didactice</a:t>
                      </a:r>
                      <a:r>
                        <a:rPr lang="en-US" sz="1200" b="0" dirty="0">
                          <a:effectLst>
                            <a:outerShdw blurRad="38100" dist="38100" dir="2700000" algn="tl">
                              <a:srgbClr val="000000">
                                <a:alpha val="43137"/>
                              </a:srgbClr>
                            </a:outerShdw>
                          </a:effectLst>
                        </a:rPr>
                        <a:t> cu </a:t>
                      </a:r>
                      <a:r>
                        <a:rPr lang="en-US" sz="1200" b="0" dirty="0" err="1">
                          <a:effectLst>
                            <a:outerShdw blurRad="38100" dist="38100" dir="2700000" algn="tl">
                              <a:srgbClr val="000000">
                                <a:alpha val="43137"/>
                              </a:srgbClr>
                            </a:outerShdw>
                          </a:effectLst>
                        </a:rPr>
                        <a:t>rezultate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deosebite</a:t>
                      </a:r>
                      <a:r>
                        <a:rPr lang="en-US" sz="1200" b="0" dirty="0">
                          <a:effectLst>
                            <a:outerShdw blurRad="38100" dist="38100" dir="2700000" algn="tl">
                              <a:srgbClr val="000000">
                                <a:alpha val="43137"/>
                              </a:srgbClr>
                            </a:outerShdw>
                          </a:effectLst>
                        </a:rPr>
                        <a:t> ;</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effectLst>
                            <a:outerShdw blurRad="38100" dist="38100" dir="2700000" algn="tl">
                              <a:srgbClr val="000000">
                                <a:alpha val="43137"/>
                              </a:srgbClr>
                            </a:outerShdw>
                          </a:effectLst>
                        </a:rPr>
                        <a:t>Disponibilitatea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multor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părinţi</a:t>
                      </a:r>
                      <a:r>
                        <a:rPr lang="en-US" sz="1200" b="0" dirty="0">
                          <a:effectLst>
                            <a:outerShdw blurRad="38100" dist="38100" dir="2700000" algn="tl">
                              <a:srgbClr val="000000">
                                <a:alpha val="43137"/>
                              </a:srgbClr>
                            </a:outerShdw>
                          </a:effectLst>
                        </a:rPr>
                        <a:t> de a se </a:t>
                      </a:r>
                      <a:r>
                        <a:rPr lang="en-US" sz="1200" b="0" dirty="0" err="1">
                          <a:effectLst>
                            <a:outerShdw blurRad="38100" dist="38100" dir="2700000" algn="tl">
                              <a:srgbClr val="000000">
                                <a:alpha val="43137"/>
                              </a:srgbClr>
                            </a:outerShdw>
                          </a:effectLst>
                        </a:rPr>
                        <a:t>implica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în</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viaţa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şcolii</a:t>
                      </a:r>
                      <a:r>
                        <a:rPr lang="en-US" sz="1200" b="0" dirty="0">
                          <a:effectLst>
                            <a:outerShdw blurRad="38100" dist="38100" dir="2700000" algn="tl">
                              <a:srgbClr val="000000">
                                <a:alpha val="43137"/>
                              </a:srgbClr>
                            </a:outerShdw>
                          </a:effectLst>
                        </a:rPr>
                        <a:t>, de a </a:t>
                      </a:r>
                      <a:r>
                        <a:rPr lang="en-US" sz="1200" b="0" dirty="0" err="1">
                          <a:effectLst>
                            <a:outerShdw blurRad="38100" dist="38100" dir="2700000" algn="tl">
                              <a:srgbClr val="000000">
                                <a:alpha val="43137"/>
                              </a:srgbClr>
                            </a:outerShdw>
                          </a:effectLst>
                        </a:rPr>
                        <a:t>participa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activ</a:t>
                      </a:r>
                      <a:r>
                        <a:rPr lang="en-US" sz="1200" b="0" dirty="0">
                          <a:effectLst>
                            <a:outerShdw blurRad="38100" dist="38100" dir="2700000" algn="tl">
                              <a:srgbClr val="000000">
                                <a:alpha val="43137"/>
                              </a:srgbClr>
                            </a:outerShdw>
                          </a:effectLst>
                        </a:rPr>
                        <a:t> la </a:t>
                      </a:r>
                      <a:r>
                        <a:rPr lang="en-US" sz="1200" b="0" dirty="0" err="1">
                          <a:effectLst>
                            <a:outerShdw blurRad="38100" dist="38100" dir="2700000" algn="tl">
                              <a:srgbClr val="000000">
                                <a:alpha val="43137"/>
                              </a:srgbClr>
                            </a:outerShdw>
                          </a:effectLst>
                        </a:rPr>
                        <a:t>activităţile</a:t>
                      </a:r>
                      <a:r>
                        <a:rPr lang="en-US" sz="1200" b="0" dirty="0">
                          <a:effectLst>
                            <a:outerShdw blurRad="38100" dist="38100" dir="2700000" algn="tl">
                              <a:srgbClr val="000000">
                                <a:alpha val="43137"/>
                              </a:srgbClr>
                            </a:outerShdw>
                          </a:effectLst>
                        </a:rPr>
                        <a:t> educative, </a:t>
                      </a:r>
                      <a:r>
                        <a:rPr lang="en-US" sz="1200" b="0" dirty="0" err="1">
                          <a:effectLst>
                            <a:outerShdw blurRad="38100" dist="38100" dir="2700000" algn="tl">
                              <a:srgbClr val="000000">
                                <a:alpha val="43137"/>
                              </a:srgbClr>
                            </a:outerShdw>
                          </a:effectLst>
                        </a:rPr>
                        <a:t>actul</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decizional</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programe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etc</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b="0" dirty="0" err="1">
                          <a:effectLst>
                            <a:outerShdw blurRad="38100" dist="38100" dir="2700000" algn="tl">
                              <a:srgbClr val="000000">
                                <a:alpha val="43137"/>
                              </a:srgbClr>
                            </a:outerShdw>
                          </a:effectLst>
                        </a:rPr>
                        <a:t>Posibilităţi</a:t>
                      </a:r>
                      <a:r>
                        <a:rPr lang="en-US" sz="1200" b="0" dirty="0">
                          <a:effectLst>
                            <a:outerShdw blurRad="38100" dist="38100" dir="2700000" algn="tl">
                              <a:srgbClr val="000000">
                                <a:alpha val="43137"/>
                              </a:srgbClr>
                            </a:outerShdw>
                          </a:effectLst>
                        </a:rPr>
                        <a:t> multiple de a accede la </a:t>
                      </a:r>
                      <a:r>
                        <a:rPr lang="en-US" sz="1200" b="0" dirty="0" err="1">
                          <a:effectLst>
                            <a:outerShdw blurRad="38100" dist="38100" dir="2700000" algn="tl">
                              <a:srgbClr val="000000">
                                <a:alpha val="43137"/>
                              </a:srgbClr>
                            </a:outerShdw>
                          </a:effectLst>
                        </a:rPr>
                        <a:t>informaţii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ştiinţifice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metodice</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ultimă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oră</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tc>
                  <a:txBody>
                    <a:bodyPr/>
                    <a:lstStyle/>
                    <a:p>
                      <a:pPr marL="342900" lvl="0" indent="-342900">
                        <a:lnSpc>
                          <a:spcPct val="107000"/>
                        </a:lnSpc>
                        <a:spcAft>
                          <a:spcPts val="0"/>
                        </a:spcAft>
                        <a:buFont typeface="Symbol" panose="05050102010706020507" pitchFamily="18" charset="2"/>
                        <a:buChar char=""/>
                      </a:pPr>
                      <a:r>
                        <a:rPr lang="en-US" sz="1200" dirty="0" err="1">
                          <a:effectLst>
                            <a:outerShdw blurRad="38100" dist="38100" dir="2700000" algn="tl">
                              <a:srgbClr val="000000">
                                <a:alpha val="43137"/>
                              </a:srgbClr>
                            </a:outerShdw>
                          </a:effectLst>
                        </a:rPr>
                        <a:t>Scăderea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numărului</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copii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datorită</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scăderii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natalităţii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şi</a:t>
                      </a:r>
                      <a:r>
                        <a:rPr lang="en-US" sz="1200" dirty="0">
                          <a:effectLst>
                            <a:outerShdw blurRad="38100" dist="38100" dir="2700000" algn="tl">
                              <a:srgbClr val="000000">
                                <a:alpha val="43137"/>
                              </a:srgbClr>
                            </a:outerShdw>
                          </a:effectLst>
                        </a:rPr>
                        <a:t> al </a:t>
                      </a:r>
                      <a:r>
                        <a:rPr lang="en-US" sz="1200" dirty="0" err="1">
                          <a:effectLst>
                            <a:outerShdw blurRad="38100" dist="38100" dir="2700000" algn="tl">
                              <a:srgbClr val="000000">
                                <a:alpha val="43137"/>
                              </a:srgbClr>
                            </a:outerShdw>
                          </a:effectLst>
                        </a:rPr>
                        <a:t>nivelului</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trai</a:t>
                      </a:r>
                      <a:r>
                        <a:rPr lang="en-US" sz="1200" dirty="0">
                          <a:effectLst>
                            <a:outerShdw blurRad="38100" dist="38100" dir="2700000" algn="tl">
                              <a:srgbClr val="000000">
                                <a:alpha val="43137"/>
                              </a:srgbClr>
                            </a:outerShdw>
                          </a:effectLst>
                        </a:rPr>
                        <a:t> al </a:t>
                      </a:r>
                      <a:r>
                        <a:rPr lang="en-US" sz="1200" dirty="0" err="1">
                          <a:effectLst>
                            <a:outerShdw blurRad="38100" dist="38100" dir="2700000" algn="tl">
                              <a:srgbClr val="000000">
                                <a:alpha val="43137"/>
                              </a:srgbClr>
                            </a:outerShdw>
                          </a:effectLst>
                        </a:rPr>
                        <a:t>părinţilor</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1295" algn="l"/>
                          <a:tab pos="228600" algn="l"/>
                        </a:tabLst>
                      </a:pPr>
                      <a:r>
                        <a:rPr lang="en-US" sz="1200" dirty="0" err="1">
                          <a:effectLst>
                            <a:outerShdw blurRad="38100" dist="38100" dir="2700000" algn="tl">
                              <a:srgbClr val="000000">
                                <a:alpha val="43137"/>
                              </a:srgbClr>
                            </a:outerShdw>
                          </a:effectLst>
                        </a:rPr>
                        <a:t>Plecarea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elevilor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localităţile</a:t>
                      </a:r>
                      <a:r>
                        <a:rPr lang="en-US" sz="1200" dirty="0">
                          <a:effectLst>
                            <a:outerShdw blurRad="38100" dist="38100" dir="2700000" algn="tl">
                              <a:srgbClr val="000000">
                                <a:alpha val="43137"/>
                              </a:srgbClr>
                            </a:outerShdw>
                          </a:effectLst>
                        </a:rPr>
                        <a:t> urbane </a:t>
                      </a:r>
                      <a:r>
                        <a:rPr lang="en-US" sz="1200" dirty="0" err="1">
                          <a:effectLst>
                            <a:outerShdw blurRad="38100" dist="38100" dir="2700000" algn="tl">
                              <a:srgbClr val="000000">
                                <a:alpha val="43137"/>
                              </a:srgbClr>
                            </a:outerShdw>
                          </a:effectLst>
                        </a:rPr>
                        <a:t>sau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peste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hotarele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republicii</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1295" algn="l"/>
                          <a:tab pos="228600" algn="l"/>
                        </a:tabLst>
                      </a:pPr>
                      <a:r>
                        <a:rPr lang="en-US" sz="1200" dirty="0" err="1">
                          <a:effectLst>
                            <a:outerShdw blurRad="38100" dist="38100" dir="2700000" algn="tl">
                              <a:srgbClr val="000000">
                                <a:alpha val="43137"/>
                              </a:srgbClr>
                            </a:outerShdw>
                          </a:effectLst>
                        </a:rPr>
                        <a:t>Motivaţia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şi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interesul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scăzut</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unor</a:t>
                      </a:r>
                      <a:r>
                        <a:rPr lang="en-US" sz="1200" dirty="0">
                          <a:effectLst>
                            <a:outerShdw blurRad="38100" dist="38100" dir="2700000" algn="tl">
                              <a:srgbClr val="000000">
                                <a:alpha val="43137"/>
                              </a:srgbClr>
                            </a:outerShdw>
                          </a:effectLst>
                        </a:rPr>
                        <a:t> cadre </a:t>
                      </a:r>
                      <a:r>
                        <a:rPr lang="en-US" sz="1200" dirty="0" err="1">
                          <a:effectLst>
                            <a:outerShdw blurRad="38100" dist="38100" dir="2700000" algn="tl">
                              <a:srgbClr val="000000">
                                <a:alpha val="43137"/>
                              </a:srgbClr>
                            </a:outerShdw>
                          </a:effectLst>
                        </a:rPr>
                        <a:t>didactice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pentru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activităţile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profesionale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1295" algn="l"/>
                          <a:tab pos="228600" algn="l"/>
                        </a:tabLst>
                      </a:pPr>
                      <a:r>
                        <a:rPr lang="en-US" sz="1200" dirty="0" err="1">
                          <a:effectLst>
                            <a:outerShdw blurRad="38100" dist="38100" dir="2700000" algn="tl">
                              <a:srgbClr val="000000">
                                <a:alpha val="43137"/>
                              </a:srgbClr>
                            </a:outerShdw>
                          </a:effectLst>
                        </a:rPr>
                        <a:t>Creşte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numărul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elevilor</a:t>
                      </a:r>
                      <a:r>
                        <a:rPr lang="en-US" sz="1200" dirty="0">
                          <a:effectLst>
                            <a:outerShdw blurRad="38100" dist="38100" dir="2700000" algn="tl">
                              <a:srgbClr val="000000">
                                <a:alpha val="43137"/>
                              </a:srgbClr>
                            </a:outerShdw>
                          </a:effectLst>
                        </a:rPr>
                        <a:t> cu </a:t>
                      </a:r>
                      <a:r>
                        <a:rPr lang="en-US" sz="1200" dirty="0" err="1">
                          <a:effectLst>
                            <a:outerShdw blurRad="38100" dist="38100" dir="2700000" algn="tl">
                              <a:srgbClr val="000000">
                                <a:alpha val="43137"/>
                              </a:srgbClr>
                            </a:outerShdw>
                          </a:effectLst>
                        </a:rPr>
                        <a:t>cerinţe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educaţionale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speciale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1295" algn="l"/>
                          <a:tab pos="228600" algn="l"/>
                        </a:tabLst>
                      </a:pPr>
                      <a:r>
                        <a:rPr lang="en-US" sz="1200" dirty="0" err="1">
                          <a:effectLst>
                            <a:outerShdw blurRad="38100" dist="38100" dir="2700000" algn="tl">
                              <a:srgbClr val="000000">
                                <a:alpha val="43137"/>
                              </a:srgbClr>
                            </a:outerShdw>
                          </a:effectLst>
                        </a:rPr>
                        <a:t>Aportul</a:t>
                      </a:r>
                      <a:r>
                        <a:rPr lang="en-US" sz="1200" dirty="0">
                          <a:effectLst>
                            <a:outerShdw blurRad="38100" dist="38100" dir="2700000" algn="tl">
                              <a:srgbClr val="000000">
                                <a:alpha val="43137"/>
                              </a:srgbClr>
                            </a:outerShdw>
                          </a:effectLst>
                        </a:rPr>
                        <a:t> mass-</a:t>
                      </a:r>
                      <a:r>
                        <a:rPr lang="en-US" sz="1200" dirty="0" err="1">
                          <a:effectLst>
                            <a:outerShdw blurRad="38100" dist="38100" dir="2700000" algn="tl">
                              <a:srgbClr val="000000">
                                <a:alpha val="43137"/>
                              </a:srgbClr>
                            </a:outerShdw>
                          </a:effectLst>
                        </a:rPr>
                        <a:t>mediei</a:t>
                      </a:r>
                      <a:r>
                        <a:rPr lang="en-US" sz="1200" dirty="0">
                          <a:effectLst>
                            <a:outerShdw blurRad="38100" dist="38100" dir="2700000" algn="tl">
                              <a:srgbClr val="000000">
                                <a:alpha val="43137"/>
                              </a:srgbClr>
                            </a:outerShdw>
                          </a:effectLst>
                        </a:rPr>
                        <a:t> la </a:t>
                      </a:r>
                      <a:r>
                        <a:rPr lang="en-US" sz="1200" dirty="0" err="1">
                          <a:effectLst>
                            <a:outerShdw blurRad="38100" dist="38100" dir="2700000" algn="tl">
                              <a:srgbClr val="000000">
                                <a:alpha val="43137"/>
                              </a:srgbClr>
                            </a:outerShdw>
                          </a:effectLst>
                        </a:rPr>
                        <a:t>creşterea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violenţei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fizice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şi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verbale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rândul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tinerilor</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1295" algn="l"/>
                          <a:tab pos="228600" algn="l"/>
                        </a:tabLst>
                      </a:pPr>
                      <a:r>
                        <a:rPr lang="en-US" sz="1200" dirty="0" err="1">
                          <a:effectLst>
                            <a:outerShdw blurRad="38100" dist="38100" dir="2700000" algn="tl">
                              <a:srgbClr val="000000">
                                <a:alpha val="43137"/>
                              </a:srgbClr>
                            </a:outerShdw>
                          </a:effectLst>
                        </a:rPr>
                        <a:t>Scăderea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motivaţiei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elevilor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pentru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studiu</a:t>
                      </a:r>
                      <a:r>
                        <a:rPr lang="en-US" sz="1200" dirty="0">
                          <a:effectLst>
                            <a:outerShdw blurRad="38100" dist="38100" dir="2700000" algn="tl">
                              <a:srgbClr val="000000">
                                <a:alpha val="43137"/>
                              </a:srgbClr>
                            </a:outerShdw>
                          </a:effectLst>
                        </a:rPr>
                        <a:t>, ca </a:t>
                      </a:r>
                      <a:r>
                        <a:rPr lang="en-US" sz="1200" dirty="0" err="1">
                          <a:effectLst>
                            <a:outerShdw blurRad="38100" dist="38100" dir="2700000" algn="tl">
                              <a:srgbClr val="000000">
                                <a:alpha val="43137"/>
                              </a:srgbClr>
                            </a:outerShdw>
                          </a:effectLst>
                        </a:rPr>
                        <a:t>urmare</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perturbării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apărute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sistemul</a:t>
                      </a:r>
                      <a:r>
                        <a:rPr lang="en-US" sz="1200" dirty="0">
                          <a:effectLst>
                            <a:outerShdw blurRad="38100" dist="38100" dir="2700000" algn="tl">
                              <a:srgbClr val="000000">
                                <a:alpha val="43137"/>
                              </a:srgbClr>
                            </a:outerShdw>
                          </a:effectLst>
                        </a:rPr>
                        <a:t> de </a:t>
                      </a:r>
                      <a:r>
                        <a:rPr lang="en-US" sz="1200" dirty="0" err="1">
                          <a:effectLst>
                            <a:outerShdw blurRad="38100" dist="38100" dir="2700000" algn="tl">
                              <a:srgbClr val="000000">
                                <a:alpha val="43137"/>
                              </a:srgbClr>
                            </a:outerShdw>
                          </a:effectLst>
                        </a:rPr>
                        <a:t>valori</a:t>
                      </a:r>
                      <a:r>
                        <a:rPr lang="en-US" sz="1200" dirty="0">
                          <a:effectLst>
                            <a:outerShdw blurRad="38100" dist="38100" dir="2700000" algn="tl">
                              <a:srgbClr val="000000">
                                <a:alpha val="43137"/>
                              </a:srgbClr>
                            </a:outerShdw>
                          </a:effectLst>
                        </a:rPr>
                        <a:t> ale </a:t>
                      </a:r>
                      <a:r>
                        <a:rPr lang="en-US" sz="1200" dirty="0" err="1">
                          <a:effectLst>
                            <a:outerShdw blurRad="38100" dist="38100" dir="2700000" algn="tl">
                              <a:srgbClr val="000000">
                                <a:alpha val="43137"/>
                              </a:srgbClr>
                            </a:outerShdw>
                          </a:effectLst>
                        </a:rPr>
                        <a:t>societăţii</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53781" marR="53781" marT="0" marB="0"/>
                </a:tc>
                <a:extLst>
                  <a:ext uri="{0D108BD9-81ED-4DB2-BD59-A6C34878D82A}">
                    <a16:rowId xmlns:a16="http://schemas.microsoft.com/office/drawing/2014/main" val="3092709414"/>
                  </a:ext>
                </a:extLst>
              </a:tr>
            </a:tbl>
          </a:graphicData>
        </a:graphic>
      </p:graphicFrame>
      <p:sp>
        <p:nvSpPr>
          <p:cNvPr id="4" name="Titlu 1">
            <a:extLst>
              <a:ext uri="{FF2B5EF4-FFF2-40B4-BE49-F238E27FC236}">
                <a16:creationId xmlns:a16="http://schemas.microsoft.com/office/drawing/2014/main" id="{CDCBD939-1A89-49C7-BED9-F77E4F2FFFDA}"/>
              </a:ext>
            </a:extLst>
          </p:cNvPr>
          <p:cNvSpPr>
            <a:spLocks noGrp="1"/>
          </p:cNvSpPr>
          <p:nvPr>
            <p:ph type="title"/>
          </p:nvPr>
        </p:nvSpPr>
        <p:spPr>
          <a:xfrm>
            <a:off x="3435531" y="267200"/>
            <a:ext cx="8610600" cy="1293812"/>
          </a:xfrm>
        </p:spPr>
        <p:txBody>
          <a:bodyPr>
            <a:normAutofit/>
          </a:bodyPr>
          <a:lstStyle/>
          <a:p>
            <a:pPr algn="ctr"/>
            <a:r>
              <a:rPr lang="ro-RO" b="1" dirty="0">
                <a:latin typeface="Algerian" panose="04020705040A02060702" pitchFamily="82" charset="0"/>
              </a:rPr>
              <a:t>Analiza SWOT</a:t>
            </a:r>
            <a:br>
              <a:rPr lang="ro-RO" dirty="0">
                <a:latin typeface="Algerian" panose="04020705040A02060702" pitchFamily="82" charset="0"/>
              </a:rPr>
            </a:br>
            <a:r>
              <a:rPr lang="ro-RO" b="1" dirty="0">
                <a:latin typeface="Algerian" panose="04020705040A02060702" pitchFamily="82" charset="0"/>
              </a:rPr>
              <a:t>RESURSE UMANE</a:t>
            </a:r>
            <a:endParaRPr lang="ro-RO" dirty="0">
              <a:latin typeface="Algerian" panose="04020705040A02060702" pitchFamily="82" charset="0"/>
            </a:endParaRPr>
          </a:p>
        </p:txBody>
      </p:sp>
    </p:spTree>
    <p:extLst>
      <p:ext uri="{BB962C8B-B14F-4D97-AF65-F5344CB8AC3E}">
        <p14:creationId xmlns:p14="http://schemas.microsoft.com/office/powerpoint/2010/main" val="777379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ubstituent conținut 5">
            <a:extLst>
              <a:ext uri="{FF2B5EF4-FFF2-40B4-BE49-F238E27FC236}">
                <a16:creationId xmlns:a16="http://schemas.microsoft.com/office/drawing/2014/main" id="{F45B28B9-78D5-4BB6-8D0E-C23FF33601AB}"/>
              </a:ext>
            </a:extLst>
          </p:cNvPr>
          <p:cNvGraphicFramePr>
            <a:graphicFrameLocks noGrp="1"/>
          </p:cNvGraphicFramePr>
          <p:nvPr>
            <p:ph idx="1"/>
            <p:extLst>
              <p:ext uri="{D42A27DB-BD31-4B8C-83A1-F6EECF244321}">
                <p14:modId xmlns:p14="http://schemas.microsoft.com/office/powerpoint/2010/main" val="2252269894"/>
              </p:ext>
            </p:extLst>
          </p:nvPr>
        </p:nvGraphicFramePr>
        <p:xfrm>
          <a:off x="1401444" y="1638617"/>
          <a:ext cx="9937116" cy="4987019"/>
        </p:xfrm>
        <a:graphic>
          <a:graphicData uri="http://schemas.openxmlformats.org/drawingml/2006/table">
            <a:tbl>
              <a:tblPr firstRow="1" firstCol="1" bandRow="1">
                <a:tableStyleId>{8799B23B-EC83-4686-B30A-512413B5E67A}</a:tableStyleId>
              </a:tblPr>
              <a:tblGrid>
                <a:gridCol w="4968558">
                  <a:extLst>
                    <a:ext uri="{9D8B030D-6E8A-4147-A177-3AD203B41FA5}">
                      <a16:colId xmlns:a16="http://schemas.microsoft.com/office/drawing/2014/main" val="3001355202"/>
                    </a:ext>
                  </a:extLst>
                </a:gridCol>
                <a:gridCol w="4968558">
                  <a:extLst>
                    <a:ext uri="{9D8B030D-6E8A-4147-A177-3AD203B41FA5}">
                      <a16:colId xmlns:a16="http://schemas.microsoft.com/office/drawing/2014/main" val="1767591948"/>
                    </a:ext>
                  </a:extLst>
                </a:gridCol>
              </a:tblGrid>
              <a:tr h="245363">
                <a:tc>
                  <a:txBody>
                    <a:bodyPr/>
                    <a:lstStyle/>
                    <a:p>
                      <a:pPr algn="ctr">
                        <a:lnSpc>
                          <a:spcPct val="150000"/>
                        </a:lnSpc>
                        <a:spcAft>
                          <a:spcPts val="0"/>
                        </a:spcAft>
                      </a:pPr>
                      <a:r>
                        <a:rPr lang="en-US" sz="1200" dirty="0" err="1">
                          <a:effectLst>
                            <a:outerShdw blurRad="38100" dist="38100" dir="2700000" algn="tl">
                              <a:srgbClr val="000000">
                                <a:alpha val="43137"/>
                              </a:srgbClr>
                            </a:outerShdw>
                          </a:effectLst>
                        </a:rPr>
                        <a:t>Puncte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tari</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outerShdw blurRad="38100" dist="38100" dir="2700000" algn="tl">
                              <a:srgbClr val="000000">
                                <a:alpha val="43137"/>
                              </a:srgbClr>
                            </a:outerShdw>
                          </a:effectLst>
                        </a:rPr>
                        <a:t>Puncte  slabe</a:t>
                      </a:r>
                      <a:endParaRPr lang="ro-RO" sz="12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7894356"/>
                  </a:ext>
                </a:extLst>
              </a:tr>
              <a:tr h="2346266">
                <a:tc>
                  <a:txBody>
                    <a:bodyPr/>
                    <a:lstStyle/>
                    <a:p>
                      <a:pPr marL="342900" lvl="0" indent="-342900">
                        <a:lnSpc>
                          <a:spcPct val="107000"/>
                        </a:lnSpc>
                        <a:spcAft>
                          <a:spcPts val="0"/>
                        </a:spcAft>
                        <a:buSzPts val="1000"/>
                        <a:buFont typeface="Symbol" panose="05050102010706020507" pitchFamily="18" charset="2"/>
                        <a:buChar char=""/>
                        <a:tabLst>
                          <a:tab pos="89535" algn="l"/>
                          <a:tab pos="260985" algn="l"/>
                        </a:tabLst>
                      </a:pPr>
                      <a:r>
                        <a:rPr lang="en-US" sz="1200" b="0" dirty="0" err="1">
                          <a:effectLst>
                            <a:outerShdw blurRad="38100" dist="38100" dir="2700000" algn="tl">
                              <a:srgbClr val="000000">
                                <a:alpha val="43137"/>
                              </a:srgbClr>
                            </a:outerShdw>
                          </a:effectLst>
                        </a:rPr>
                        <a:t>Echipa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managerială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este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preocupată</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îmbunătăţirea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bazei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materiale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 </a:t>
                      </a:r>
                      <a:r>
                        <a:rPr lang="en-US" sz="1200" b="0" dirty="0" err="1">
                          <a:effectLst>
                            <a:outerShdw blurRad="38100" dist="38100" dir="2700000" algn="tl">
                              <a:srgbClr val="000000">
                                <a:alpha val="43137"/>
                              </a:srgbClr>
                            </a:outerShdw>
                          </a:effectLst>
                        </a:rPr>
                        <a:t>aspectului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şcolii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70510" algn="l"/>
                        </a:tabLst>
                      </a:pPr>
                      <a:r>
                        <a:rPr lang="en-US" sz="1200" b="0" dirty="0" err="1">
                          <a:effectLst>
                            <a:outerShdw blurRad="38100" dist="38100" dir="2700000" algn="tl">
                              <a:srgbClr val="000000">
                                <a:alpha val="43137"/>
                              </a:srgbClr>
                            </a:outerShdw>
                          </a:effectLst>
                        </a:rPr>
                        <a:t>Siguranţă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fizică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protecţie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pentru</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elevi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personalul</a:t>
                      </a:r>
                      <a:r>
                        <a:rPr lang="en-US" sz="1200" b="0" dirty="0">
                          <a:effectLst>
                            <a:outerShdw blurRad="38100" dist="38100" dir="2700000" algn="tl">
                              <a:srgbClr val="000000">
                                <a:alpha val="43137"/>
                              </a:srgbClr>
                            </a:outerShdw>
                          </a:effectLst>
                        </a:rPr>
                        <a:t> didactic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nedidactic</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încadrare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în</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norme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igienico-sanitare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corespunzătoare</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70510" algn="l"/>
                          <a:tab pos="457200" algn="l"/>
                        </a:tabLst>
                      </a:pPr>
                      <a:r>
                        <a:rPr lang="en-US" sz="1200" b="0" dirty="0" err="1">
                          <a:effectLst>
                            <a:outerShdw blurRad="38100" dist="38100" dir="2700000" algn="tl">
                              <a:srgbClr val="000000">
                                <a:alpha val="43137"/>
                              </a:srgbClr>
                            </a:outerShdw>
                          </a:effectLst>
                        </a:rPr>
                        <a:t>Conectarea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reţelei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şcolare</a:t>
                      </a:r>
                      <a:r>
                        <a:rPr lang="en-US" sz="1200" b="0" dirty="0">
                          <a:effectLst>
                            <a:outerShdw blurRad="38100" dist="38100" dir="2700000" algn="tl">
                              <a:srgbClr val="000000">
                                <a:alpha val="43137"/>
                              </a:srgbClr>
                            </a:outerShdw>
                          </a:effectLst>
                        </a:rPr>
                        <a:t> la Internet;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70510" algn="l"/>
                          <a:tab pos="457200" algn="l"/>
                        </a:tabLst>
                      </a:pPr>
                      <a:r>
                        <a:rPr lang="en-US" sz="1200" b="0" dirty="0" err="1">
                          <a:effectLst>
                            <a:outerShdw blurRad="38100" dist="38100" dir="2700000" algn="tl">
                              <a:srgbClr val="000000">
                                <a:alpha val="43137"/>
                              </a:srgbClr>
                            </a:outerShdw>
                          </a:effectLst>
                        </a:rPr>
                        <a:t>Funcționarea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unei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biblioteci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dotate</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60985" algn="l"/>
                        </a:tabLst>
                      </a:pPr>
                      <a:r>
                        <a:rPr lang="en-US" sz="1200" b="0" kern="1800" dirty="0" err="1">
                          <a:effectLst>
                            <a:outerShdw blurRad="38100" dist="38100" dir="2700000" algn="tl">
                              <a:srgbClr val="000000">
                                <a:alpha val="43137"/>
                              </a:srgbClr>
                            </a:outerShdw>
                          </a:effectLst>
                        </a:rPr>
                        <a:t>Antrenarea</a:t>
                      </a:r>
                      <a:r>
                        <a:rPr lang="en-US" sz="1200" b="0" kern="1800" dirty="0">
                          <a:effectLst>
                            <a:outerShdw blurRad="38100" dist="38100" dir="2700000" algn="tl">
                              <a:srgbClr val="000000">
                                <a:alpha val="43137"/>
                              </a:srgbClr>
                            </a:outerShdw>
                          </a:effectLst>
                        </a:rPr>
                        <a:t> </a:t>
                      </a:r>
                      <a:r>
                        <a:rPr lang="en-US" sz="1200" b="0" kern="1800" dirty="0" err="1">
                          <a:effectLst>
                            <a:outerShdw blurRad="38100" dist="38100" dir="2700000" algn="tl">
                              <a:srgbClr val="000000">
                                <a:alpha val="43137"/>
                              </a:srgbClr>
                            </a:outerShdw>
                          </a:effectLst>
                        </a:rPr>
                        <a:t>elevilor</a:t>
                      </a:r>
                      <a:r>
                        <a:rPr lang="en-US" sz="1200" b="0" kern="1800" dirty="0">
                          <a:effectLst>
                            <a:outerShdw blurRad="38100" dist="38100" dir="2700000" algn="tl">
                              <a:srgbClr val="000000">
                                <a:alpha val="43137"/>
                              </a:srgbClr>
                            </a:outerShdw>
                          </a:effectLst>
                        </a:rPr>
                        <a:t> </a:t>
                      </a:r>
                      <a:r>
                        <a:rPr lang="en-US" sz="1200" b="0" kern="1800" dirty="0" err="1">
                          <a:effectLst>
                            <a:outerShdw blurRad="38100" dist="38100" dir="2700000" algn="tl">
                              <a:srgbClr val="000000">
                                <a:alpha val="43137"/>
                              </a:srgbClr>
                            </a:outerShdw>
                          </a:effectLst>
                        </a:rPr>
                        <a:t>în</a:t>
                      </a:r>
                      <a:r>
                        <a:rPr lang="en-US" sz="1200" b="0" kern="1800" dirty="0">
                          <a:effectLst>
                            <a:outerShdw blurRad="38100" dist="38100" dir="2700000" algn="tl">
                              <a:srgbClr val="000000">
                                <a:alpha val="43137"/>
                              </a:srgbClr>
                            </a:outerShdw>
                          </a:effectLst>
                        </a:rPr>
                        <a:t> </a:t>
                      </a:r>
                      <a:r>
                        <a:rPr lang="en-US" sz="1200" b="0" kern="1800" dirty="0" err="1">
                          <a:effectLst>
                            <a:outerShdw blurRad="38100" dist="38100" dir="2700000" algn="tl">
                              <a:srgbClr val="000000">
                                <a:alpha val="43137"/>
                              </a:srgbClr>
                            </a:outerShdw>
                          </a:effectLst>
                        </a:rPr>
                        <a:t>activităţi</a:t>
                      </a:r>
                      <a:r>
                        <a:rPr lang="en-US" sz="1200" b="0" kern="1800" dirty="0">
                          <a:effectLst>
                            <a:outerShdw blurRad="38100" dist="38100" dir="2700000" algn="tl">
                              <a:srgbClr val="000000">
                                <a:alpha val="43137"/>
                              </a:srgbClr>
                            </a:outerShdw>
                          </a:effectLst>
                        </a:rPr>
                        <a:t> de </a:t>
                      </a:r>
                      <a:r>
                        <a:rPr lang="en-US" sz="1200" b="0" kern="1800" dirty="0" err="1">
                          <a:effectLst>
                            <a:outerShdw blurRad="38100" dist="38100" dir="2700000" algn="tl">
                              <a:srgbClr val="000000">
                                <a:alpha val="43137"/>
                              </a:srgbClr>
                            </a:outerShdw>
                          </a:effectLst>
                        </a:rPr>
                        <a:t>amenajare</a:t>
                      </a:r>
                      <a:r>
                        <a:rPr lang="en-US" sz="1200" b="0" kern="1800" dirty="0">
                          <a:effectLst>
                            <a:outerShdw blurRad="38100" dist="38100" dir="2700000" algn="tl">
                              <a:srgbClr val="000000">
                                <a:alpha val="43137"/>
                              </a:srgbClr>
                            </a:outerShdw>
                          </a:effectLst>
                        </a:rPr>
                        <a:t> a </a:t>
                      </a:r>
                      <a:r>
                        <a:rPr lang="en-US" sz="1200" b="0" kern="1800" dirty="0" err="1">
                          <a:effectLst>
                            <a:outerShdw blurRad="38100" dist="38100" dir="2700000" algn="tl">
                              <a:srgbClr val="000000">
                                <a:alpha val="43137"/>
                              </a:srgbClr>
                            </a:outerShdw>
                          </a:effectLst>
                        </a:rPr>
                        <a:t>spaţiilor</a:t>
                      </a:r>
                      <a:r>
                        <a:rPr lang="en-US" sz="1200" b="0" kern="180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60985" algn="l"/>
                        </a:tabLst>
                      </a:pPr>
                      <a:r>
                        <a:rPr lang="en-US" sz="1200" b="0" dirty="0" err="1">
                          <a:effectLst>
                            <a:outerShdw blurRad="38100" dist="38100" dir="2700000" algn="tl">
                              <a:srgbClr val="000000">
                                <a:alpha val="43137"/>
                              </a:srgbClr>
                            </a:outerShdw>
                          </a:effectLst>
                        </a:rPr>
                        <a:t>Accesul</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cadrelor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didactice</a:t>
                      </a:r>
                      <a:r>
                        <a:rPr lang="en-US" sz="1200" b="0" dirty="0">
                          <a:effectLst>
                            <a:outerShdw blurRad="38100" dist="38100" dir="2700000" algn="tl">
                              <a:srgbClr val="000000">
                                <a:alpha val="43137"/>
                              </a:srgbClr>
                            </a:outerShdw>
                          </a:effectLst>
                        </a:rPr>
                        <a:t> la </a:t>
                      </a:r>
                      <a:r>
                        <a:rPr lang="en-US" sz="1200" b="0" dirty="0" err="1">
                          <a:effectLst>
                            <a:outerShdw blurRad="38100" dist="38100" dir="2700000" algn="tl">
                              <a:srgbClr val="000000">
                                <a:alpha val="43137"/>
                              </a:srgbClr>
                            </a:outerShdw>
                          </a:effectLst>
                        </a:rPr>
                        <a:t>calculatoarele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xeroxurile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imprimantele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şcolare</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70510" algn="l"/>
                        </a:tabLst>
                      </a:pPr>
                      <a:r>
                        <a:rPr lang="en-US" sz="1200" b="0" dirty="0" err="1">
                          <a:effectLst>
                            <a:outerShdw blurRad="38100" dist="38100" dir="2700000" algn="tl">
                              <a:srgbClr val="000000">
                                <a:alpha val="43137"/>
                              </a:srgbClr>
                            </a:outerShdw>
                          </a:effectLst>
                        </a:rPr>
                        <a:t>Prezentarea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informaţiilor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despre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executarea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bugetului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270510">
                        <a:lnSpc>
                          <a:spcPct val="107000"/>
                        </a:lnSpc>
                        <a:spcAft>
                          <a:spcPts val="0"/>
                        </a:spcAft>
                        <a:tabLst>
                          <a:tab pos="270510" algn="l"/>
                        </a:tabLst>
                      </a:pPr>
                      <a:r>
                        <a:rPr lang="en-US" sz="1200" dirty="0">
                          <a:effectLst>
                            <a:outerShdw blurRad="38100" dist="38100" dir="2700000" algn="tl">
                              <a:srgbClr val="000000">
                                <a:alpha val="43137"/>
                              </a:srgbClr>
                            </a:outerShdw>
                          </a:effectLst>
                        </a:rPr>
                        <a:t> </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SzPts val="1000"/>
                        <a:buFont typeface="Symbol" panose="05050102010706020507" pitchFamily="18" charset="2"/>
                        <a:buChar char=""/>
                        <a:tabLst>
                          <a:tab pos="89535" algn="l"/>
                        </a:tabLst>
                      </a:pPr>
                      <a:r>
                        <a:rPr lang="en-US" sz="1200">
                          <a:effectLst>
                            <a:outerShdw blurRad="38100" dist="38100" dir="2700000" algn="tl">
                              <a:srgbClr val="000000">
                                <a:alpha val="43137"/>
                              </a:srgbClr>
                            </a:outerShdw>
                          </a:effectLst>
                        </a:rPr>
                        <a:t>Fondurile băneşti nu sunt suficiente pentru diferite achiziţii sau lucrări ce ar fi necesare în şcoală;</a:t>
                      </a:r>
                      <a:endParaRPr lang="ro-RO" sz="120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a:effectLst>
                            <a:outerShdw blurRad="38100" dist="38100" dir="2700000" algn="tl">
                              <a:srgbClr val="000000">
                                <a:alpha val="43137"/>
                              </a:srgbClr>
                            </a:outerShdw>
                          </a:effectLst>
                        </a:rPr>
                        <a:t>Lipsa fondurilor pentru recompensarea activităţilor de performanţă a elevilor şi cadrelor didactice;</a:t>
                      </a:r>
                      <a:endParaRPr lang="ro-RO" sz="120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61620" algn="l"/>
                        </a:tabLst>
                      </a:pPr>
                      <a:r>
                        <a:rPr lang="en-US" sz="1200">
                          <a:effectLst>
                            <a:outerShdw blurRad="38100" dist="38100" dir="2700000" algn="tl">
                              <a:srgbClr val="000000">
                                <a:alpha val="43137"/>
                              </a:srgbClr>
                            </a:outerShdw>
                          </a:effectLst>
                        </a:rPr>
                        <a:t>Fondul de carte al bibliotecii nu este reactualizat permanent;</a:t>
                      </a:r>
                      <a:endParaRPr lang="ro-RO" sz="120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 pos="261620" algn="l"/>
                        </a:tabLst>
                      </a:pPr>
                      <a:r>
                        <a:rPr lang="en-US" sz="1200">
                          <a:effectLst>
                            <a:outerShdw blurRad="38100" dist="38100" dir="2700000" algn="tl">
                              <a:srgbClr val="000000">
                                <a:alpha val="43137"/>
                              </a:srgbClr>
                            </a:outerShdw>
                          </a:effectLst>
                        </a:rPr>
                        <a:t>Slaba implicare a unor cadre didactice în păstrarea bunurilor materiale ale şcolii;</a:t>
                      </a:r>
                      <a:endParaRPr lang="ro-RO" sz="12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113798"/>
                  </a:ext>
                </a:extLst>
              </a:tr>
              <a:tr h="245363">
                <a:tc>
                  <a:txBody>
                    <a:bodyPr/>
                    <a:lstStyle/>
                    <a:p>
                      <a:pPr algn="ctr">
                        <a:lnSpc>
                          <a:spcPct val="150000"/>
                        </a:lnSpc>
                        <a:spcAft>
                          <a:spcPts val="0"/>
                        </a:spcAft>
                      </a:pPr>
                      <a:r>
                        <a:rPr lang="en-US" sz="1200" dirty="0" err="1">
                          <a:effectLst>
                            <a:outerShdw blurRad="38100" dist="38100" dir="2700000" algn="tl">
                              <a:srgbClr val="000000">
                                <a:alpha val="43137"/>
                              </a:srgbClr>
                            </a:outerShdw>
                          </a:effectLst>
                        </a:rPr>
                        <a:t>Oportunități</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b="1" dirty="0" err="1">
                          <a:effectLst>
                            <a:outerShdw blurRad="38100" dist="38100" dir="2700000" algn="tl">
                              <a:srgbClr val="000000">
                                <a:alpha val="43137"/>
                              </a:srgbClr>
                            </a:outerShdw>
                          </a:effectLst>
                        </a:rPr>
                        <a:t>Amenințări</a:t>
                      </a:r>
                      <a:endParaRPr lang="ro-RO" sz="1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3127057"/>
                  </a:ext>
                </a:extLst>
              </a:tr>
              <a:tr h="2150027">
                <a:tc>
                  <a:txBody>
                    <a:bodyPr/>
                    <a:lstStyle/>
                    <a:p>
                      <a:pPr marL="342900" lvl="0" indent="-342900">
                        <a:lnSpc>
                          <a:spcPct val="107000"/>
                        </a:lnSpc>
                        <a:spcAft>
                          <a:spcPts val="0"/>
                        </a:spcAft>
                        <a:buSzPts val="1000"/>
                        <a:buFont typeface="Symbol" panose="05050102010706020507" pitchFamily="18" charset="2"/>
                        <a:buChar char=""/>
                        <a:tabLst>
                          <a:tab pos="228600" algn="l"/>
                          <a:tab pos="270510" algn="l"/>
                        </a:tabLst>
                      </a:pPr>
                      <a:r>
                        <a:rPr lang="en-US" sz="1200" b="0" dirty="0" err="1">
                          <a:effectLst>
                            <a:outerShdw blurRad="38100" dist="38100" dir="2700000" algn="tl">
                              <a:srgbClr val="000000">
                                <a:alpha val="43137"/>
                              </a:srgbClr>
                            </a:outerShdw>
                          </a:effectLst>
                        </a:rPr>
                        <a:t>Aplicarea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noului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sistem</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finanţare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administrare</a:t>
                      </a:r>
                      <a:r>
                        <a:rPr lang="en-US" sz="1200" b="0" dirty="0">
                          <a:effectLst>
                            <a:outerShdw blurRad="38100" dist="38100" dir="2700000" algn="tl">
                              <a:srgbClr val="000000">
                                <a:alpha val="43137"/>
                              </a:srgbClr>
                            </a:outerShdw>
                          </a:effectLst>
                        </a:rPr>
                        <a:t> a </a:t>
                      </a:r>
                      <a:r>
                        <a:rPr lang="en-US" sz="1200" b="0" dirty="0" err="1">
                          <a:effectLst>
                            <a:outerShdw blurRad="38100" dist="38100" dir="2700000" algn="tl">
                              <a:srgbClr val="000000">
                                <a:alpha val="43137"/>
                              </a:srgbClr>
                            </a:outerShdw>
                          </a:effectLst>
                        </a:rPr>
                        <a:t>unităţilor</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învăţămant</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 pos="270510" algn="l"/>
                        </a:tabLst>
                      </a:pPr>
                      <a:r>
                        <a:rPr lang="en-US" sz="1200" b="0" dirty="0" err="1">
                          <a:effectLst>
                            <a:outerShdw blurRad="38100" dist="38100" dir="2700000" algn="tl">
                              <a:srgbClr val="000000">
                                <a:alpha val="43137"/>
                              </a:srgbClr>
                            </a:outerShdw>
                          </a:effectLst>
                        </a:rPr>
                        <a:t>Parteneriatele</a:t>
                      </a:r>
                      <a:r>
                        <a:rPr lang="en-US" sz="1200" b="0" dirty="0">
                          <a:effectLst>
                            <a:outerShdw blurRad="38100" dist="38100" dir="2700000" algn="tl">
                              <a:srgbClr val="000000">
                                <a:alpha val="43137"/>
                              </a:srgbClr>
                            </a:outerShdw>
                          </a:effectLst>
                        </a:rPr>
                        <a:t> cu </a:t>
                      </a:r>
                      <a:r>
                        <a:rPr lang="en-US" sz="1200" b="0" dirty="0" err="1">
                          <a:effectLst>
                            <a:outerShdw blurRad="38100" dist="38100" dir="2700000" algn="tl">
                              <a:srgbClr val="000000">
                                <a:alpha val="43137"/>
                              </a:srgbClr>
                            </a:outerShdw>
                          </a:effectLst>
                        </a:rPr>
                        <a:t>comunitatea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locală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agenţi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economici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 pos="270510" algn="l"/>
                        </a:tabLst>
                      </a:pPr>
                      <a:r>
                        <a:rPr lang="en-US" sz="1200" b="0" dirty="0" err="1">
                          <a:effectLst>
                            <a:outerShdw blurRad="38100" dist="38100" dir="2700000" algn="tl">
                              <a:srgbClr val="000000">
                                <a:alpha val="43137"/>
                              </a:srgbClr>
                            </a:outerShdw>
                          </a:effectLst>
                        </a:rPr>
                        <a:t>Posibilitatea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accesării</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fonduri</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către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personalul</a:t>
                      </a:r>
                      <a:r>
                        <a:rPr lang="en-US" sz="1200" b="0" dirty="0">
                          <a:effectLst>
                            <a:outerShdw blurRad="38100" dist="38100" dir="2700000" algn="tl">
                              <a:srgbClr val="000000">
                                <a:alpha val="43137"/>
                              </a:srgbClr>
                            </a:outerShdw>
                          </a:effectLst>
                        </a:rPr>
                        <a:t> didactic, </a:t>
                      </a:r>
                      <a:r>
                        <a:rPr lang="en-US" sz="1200" b="0" dirty="0" err="1">
                          <a:effectLst>
                            <a:outerShdw blurRad="38100" dist="38100" dir="2700000" algn="tl">
                              <a:srgbClr val="000000">
                                <a:alpha val="43137"/>
                              </a:srgbClr>
                            </a:outerShdw>
                          </a:effectLst>
                        </a:rPr>
                        <a:t>prin</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proiecte</a:t>
                      </a:r>
                      <a:r>
                        <a:rPr lang="en-US" sz="1200" b="0" dirty="0">
                          <a:effectLst>
                            <a:outerShdw blurRad="38100" dist="38100" dir="2700000" algn="tl">
                              <a:srgbClr val="000000">
                                <a:alpha val="43137"/>
                              </a:srgbClr>
                            </a:outerShdw>
                          </a:effectLst>
                        </a:rPr>
                        <a:t> cu </a:t>
                      </a:r>
                      <a:r>
                        <a:rPr lang="en-US" sz="1200" b="0" dirty="0" err="1">
                          <a:effectLst>
                            <a:outerShdw blurRad="38100" dist="38100" dir="2700000" algn="tl">
                              <a:srgbClr val="000000">
                                <a:alpha val="43137"/>
                              </a:srgbClr>
                            </a:outerShdw>
                          </a:effectLst>
                        </a:rPr>
                        <a:t>finanţare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externă</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 pos="270510" algn="l"/>
                        </a:tabLst>
                      </a:pPr>
                      <a:r>
                        <a:rPr lang="en-US" sz="1200" b="0" dirty="0" err="1">
                          <a:effectLst>
                            <a:outerShdw blurRad="38100" dist="38100" dir="2700000" algn="tl">
                              <a:srgbClr val="000000">
                                <a:alpha val="43137"/>
                              </a:srgbClr>
                            </a:outerShdw>
                          </a:effectLst>
                        </a:rPr>
                        <a:t>Politica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managerială</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bazată</a:t>
                      </a:r>
                      <a:r>
                        <a:rPr lang="en-US" sz="1200" b="0" dirty="0">
                          <a:effectLst>
                            <a:outerShdw blurRad="38100" dist="38100" dir="2700000" algn="tl">
                              <a:srgbClr val="000000">
                                <a:alpha val="43137"/>
                              </a:srgbClr>
                            </a:outerShdw>
                          </a:effectLst>
                        </a:rPr>
                        <a:t> pe o </a:t>
                      </a:r>
                      <a:r>
                        <a:rPr lang="en-US" sz="1200" b="0" dirty="0" err="1">
                          <a:effectLst>
                            <a:outerShdw blurRad="38100" dist="38100" dir="2700000" algn="tl">
                              <a:srgbClr val="000000">
                                <a:alpha val="43137"/>
                              </a:srgbClr>
                            </a:outerShdw>
                          </a:effectLst>
                        </a:rPr>
                        <a:t>colaborare</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strânsă</a:t>
                      </a:r>
                      <a:r>
                        <a:rPr lang="en-US" sz="1200" b="0" dirty="0">
                          <a:effectLst>
                            <a:outerShdw blurRad="38100" dist="38100" dir="2700000" algn="tl">
                              <a:srgbClr val="000000">
                                <a:alpha val="43137"/>
                              </a:srgbClr>
                            </a:outerShdw>
                          </a:effectLst>
                        </a:rPr>
                        <a:t> cu </a:t>
                      </a:r>
                      <a:r>
                        <a:rPr lang="en-US" sz="1200" b="0" dirty="0" err="1">
                          <a:effectLst>
                            <a:outerShdw blurRad="38100" dist="38100" dir="2700000" algn="tl">
                              <a:srgbClr val="000000">
                                <a:alpha val="43137"/>
                              </a:srgbClr>
                            </a:outerShdw>
                          </a:effectLst>
                        </a:rPr>
                        <a:t>Consiliul</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reprezentativ</a:t>
                      </a:r>
                      <a:r>
                        <a:rPr lang="en-US" sz="1200" b="0" dirty="0">
                          <a:effectLst>
                            <a:outerShdw blurRad="38100" dist="38100" dir="2700000" algn="tl">
                              <a:srgbClr val="000000">
                                <a:alpha val="43137"/>
                              </a:srgbClr>
                            </a:outerShdw>
                          </a:effectLst>
                        </a:rPr>
                        <a:t> al </a:t>
                      </a:r>
                      <a:r>
                        <a:rPr lang="en-US" sz="1200" b="0" dirty="0" err="1">
                          <a:effectLst>
                            <a:outerShdw blurRad="38100" dist="38100" dir="2700000" algn="tl">
                              <a:srgbClr val="000000">
                                <a:alpha val="43137"/>
                              </a:srgbClr>
                            </a:outerShdw>
                          </a:effectLst>
                        </a:rPr>
                        <a:t>părinţilor</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 pos="270510" algn="l"/>
                        </a:tabLst>
                      </a:pPr>
                      <a:r>
                        <a:rPr lang="en-US" sz="1200" b="0" dirty="0" err="1">
                          <a:effectLst>
                            <a:outerShdw blurRad="38100" dist="38100" dir="2700000" algn="tl">
                              <a:srgbClr val="000000">
                                <a:alpha val="43137"/>
                              </a:srgbClr>
                            </a:outerShdw>
                          </a:effectLst>
                        </a:rPr>
                        <a:t>Posibilitatea</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antrenării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elevilor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părinţilor</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în</a:t>
                      </a:r>
                      <a:r>
                        <a:rPr lang="en-US" sz="1200" b="0" dirty="0">
                          <a:effectLst>
                            <a:outerShdw blurRad="38100" dist="38100" dir="2700000" algn="tl">
                              <a:srgbClr val="000000">
                                <a:alpha val="43137"/>
                              </a:srgbClr>
                            </a:outerShdw>
                          </a:effectLst>
                        </a:rPr>
                        <a:t> </a:t>
                      </a:r>
                      <a:r>
                        <a:rPr lang="en-US" sz="1200" b="0" dirty="0" err="1">
                          <a:effectLst>
                            <a:outerShdw blurRad="38100" dist="38100" dir="2700000" algn="tl">
                              <a:srgbClr val="000000">
                                <a:alpha val="43137"/>
                              </a:srgbClr>
                            </a:outerShdw>
                          </a:effectLst>
                        </a:rPr>
                        <a:t>activităţi</a:t>
                      </a:r>
                      <a:r>
                        <a:rPr lang="en-US" sz="1200" b="0" dirty="0">
                          <a:effectLst>
                            <a:outerShdw blurRad="38100" dist="38100" dir="2700000" algn="tl">
                              <a:srgbClr val="000000">
                                <a:alpha val="43137"/>
                              </a:srgbClr>
                            </a:outerShdw>
                          </a:effectLst>
                        </a:rPr>
                        <a:t> productive </a:t>
                      </a:r>
                      <a:r>
                        <a:rPr lang="en-US" sz="1200" b="0" dirty="0" err="1">
                          <a:effectLst>
                            <a:outerShdw blurRad="38100" dist="38100" dir="2700000" algn="tl">
                              <a:srgbClr val="000000">
                                <a:alpha val="43137"/>
                              </a:srgbClr>
                            </a:outerShdw>
                          </a:effectLst>
                        </a:rPr>
                        <a:t>şi</a:t>
                      </a:r>
                      <a:r>
                        <a:rPr lang="en-US" sz="1200" b="0" dirty="0">
                          <a:effectLst>
                            <a:outerShdw blurRad="38100" dist="38100" dir="2700000" algn="tl">
                              <a:srgbClr val="000000">
                                <a:alpha val="43137"/>
                              </a:srgbClr>
                            </a:outerShdw>
                          </a:effectLst>
                        </a:rPr>
                        <a:t> de </a:t>
                      </a:r>
                      <a:r>
                        <a:rPr lang="en-US" sz="1200" b="0" dirty="0" err="1">
                          <a:effectLst>
                            <a:outerShdw blurRad="38100" dist="38100" dir="2700000" algn="tl">
                              <a:srgbClr val="000000">
                                <a:alpha val="43137"/>
                              </a:srgbClr>
                            </a:outerShdw>
                          </a:effectLst>
                        </a:rPr>
                        <a:t>întreţinere</a:t>
                      </a:r>
                      <a:r>
                        <a:rPr lang="en-US" sz="1200" b="0" dirty="0">
                          <a:effectLst>
                            <a:outerShdw blurRad="38100" dist="38100" dir="2700000" algn="tl">
                              <a:srgbClr val="000000">
                                <a:alpha val="43137"/>
                              </a:srgbClr>
                            </a:outerShdw>
                          </a:effectLst>
                        </a:rPr>
                        <a:t> a </a:t>
                      </a:r>
                      <a:r>
                        <a:rPr lang="en-US" sz="1200" b="0" dirty="0" err="1">
                          <a:effectLst>
                            <a:outerShdw blurRad="38100" dist="38100" dir="2700000" algn="tl">
                              <a:srgbClr val="000000">
                                <a:alpha val="43137"/>
                              </a:srgbClr>
                            </a:outerShdw>
                          </a:effectLst>
                        </a:rPr>
                        <a:t>şcolii</a:t>
                      </a:r>
                      <a:r>
                        <a:rPr lang="en-US" sz="1200" b="0" dirty="0">
                          <a:effectLst>
                            <a:outerShdw blurRad="38100" dist="38100" dir="2700000" algn="tl">
                              <a:srgbClr val="000000">
                                <a:alpha val="43137"/>
                              </a:srgbClr>
                            </a:outerShdw>
                          </a:effectLst>
                        </a:rPr>
                        <a:t>.</a:t>
                      </a:r>
                      <a:endParaRPr lang="ro-RO" sz="12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SzPts val="1000"/>
                        <a:buFont typeface="Symbol" panose="05050102010706020507" pitchFamily="18" charset="2"/>
                        <a:buChar char=""/>
                        <a:tabLst>
                          <a:tab pos="228600" algn="l"/>
                          <a:tab pos="457200" algn="l"/>
                        </a:tabLst>
                      </a:pPr>
                      <a:r>
                        <a:rPr lang="en-US" sz="1200" dirty="0" err="1">
                          <a:effectLst>
                            <a:outerShdw blurRad="38100" dist="38100" dir="2700000" algn="tl">
                              <a:srgbClr val="000000">
                                <a:alpha val="43137"/>
                              </a:srgbClr>
                            </a:outerShdw>
                          </a:effectLst>
                        </a:rPr>
                        <a:t>Instabilitate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legislativă</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economică</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socială</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en-US" sz="1200" dirty="0" err="1">
                          <a:effectLst>
                            <a:outerShdw blurRad="38100" dist="38100" dir="2700000" algn="tl">
                              <a:srgbClr val="000000">
                                <a:alpha val="43137"/>
                              </a:srgbClr>
                            </a:outerShdw>
                          </a:effectLst>
                        </a:rPr>
                        <a:t>Insuficienţa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resurselor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financiare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pentru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realizarea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unor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proiecte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en-US" sz="1200" dirty="0" err="1">
                          <a:effectLst>
                            <a:outerShdw blurRad="38100" dist="38100" dir="2700000" algn="tl">
                              <a:srgbClr val="000000">
                                <a:alpha val="43137"/>
                              </a:srgbClr>
                            </a:outerShdw>
                          </a:effectLst>
                        </a:rPr>
                        <a:t>Ritmul</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accelerat</a:t>
                      </a:r>
                      <a:r>
                        <a:rPr lang="en-US" sz="1200" dirty="0">
                          <a:effectLst>
                            <a:outerShdw blurRad="38100" dist="38100" dir="2700000" algn="tl">
                              <a:srgbClr val="000000">
                                <a:alpha val="43137"/>
                              </a:srgbClr>
                            </a:outerShdw>
                          </a:effectLst>
                        </a:rPr>
                        <a:t> al </a:t>
                      </a:r>
                      <a:r>
                        <a:rPr lang="en-US" sz="1200" dirty="0" err="1">
                          <a:effectLst>
                            <a:outerShdw blurRad="38100" dist="38100" dir="2700000" algn="tl">
                              <a:srgbClr val="000000">
                                <a:alpha val="43137"/>
                              </a:srgbClr>
                            </a:outerShdw>
                          </a:effectLst>
                        </a:rPr>
                        <a:t>schimbărilor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tehnologice</a:t>
                      </a:r>
                      <a:r>
                        <a:rPr lang="en-US" sz="1200" dirty="0">
                          <a:effectLst>
                            <a:outerShdw blurRad="38100" dist="38100" dir="2700000" algn="tl">
                              <a:srgbClr val="000000">
                                <a:alpha val="43137"/>
                              </a:srgbClr>
                            </a:outerShdw>
                          </a:effectLst>
                        </a:rPr>
                        <a:t> conduce la </a:t>
                      </a:r>
                      <a:r>
                        <a:rPr lang="en-US" sz="1200" dirty="0" err="1">
                          <a:effectLst>
                            <a:outerShdw blurRad="38100" dist="38100" dir="2700000" algn="tl">
                              <a:srgbClr val="000000">
                                <a:alpha val="43137"/>
                              </a:srgbClr>
                            </a:outerShdw>
                          </a:effectLst>
                        </a:rPr>
                        <a:t>uzura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morală</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echipamentelor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existente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en-US" sz="1200" dirty="0" err="1">
                          <a:effectLst>
                            <a:outerShdw blurRad="38100" dist="38100" dir="2700000" algn="tl">
                              <a:srgbClr val="000000">
                                <a:alpha val="43137"/>
                              </a:srgbClr>
                            </a:outerShdw>
                          </a:effectLst>
                        </a:rPr>
                        <a:t>Conştiinţa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morală</a:t>
                      </a:r>
                      <a:r>
                        <a:rPr lang="en-US" sz="1200" dirty="0">
                          <a:effectLst>
                            <a:outerShdw blurRad="38100" dist="38100" dir="2700000" algn="tl">
                              <a:srgbClr val="000000">
                                <a:alpha val="43137"/>
                              </a:srgbClr>
                            </a:outerShdw>
                          </a:effectLst>
                        </a:rPr>
                        <a:t> a </a:t>
                      </a:r>
                      <a:r>
                        <a:rPr lang="en-US" sz="1200" dirty="0" err="1">
                          <a:effectLst>
                            <a:outerShdw blurRad="38100" dist="38100" dir="2700000" algn="tl">
                              <a:srgbClr val="000000">
                                <a:alpha val="43137"/>
                              </a:srgbClr>
                            </a:outerShdw>
                          </a:effectLst>
                        </a:rPr>
                        <a:t>elevilor</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privind</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păstrarea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şi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întreţinerea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spaţiilor</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en-US" sz="1200" dirty="0" err="1">
                          <a:effectLst>
                            <a:outerShdw blurRad="38100" dist="38100" dir="2700000" algn="tl">
                              <a:srgbClr val="000000">
                                <a:alpha val="43137"/>
                              </a:srgbClr>
                            </a:outerShdw>
                          </a:effectLst>
                        </a:rPr>
                        <a:t>Fonduri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insuficiente</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pentru</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reparaţia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şi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întreţinerea</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bazei</a:t>
                      </a:r>
                      <a:r>
                        <a:rPr lang="en-US" sz="1200" dirty="0">
                          <a:effectLst>
                            <a:outerShdw blurRad="38100" dist="38100" dir="2700000" algn="tl">
                              <a:srgbClr val="000000">
                                <a:alpha val="43137"/>
                              </a:srgbClr>
                            </a:outerShdw>
                          </a:effectLst>
                        </a:rPr>
                        <a:t> </a:t>
                      </a:r>
                      <a:r>
                        <a:rPr lang="en-US" sz="1200" dirty="0" err="1">
                          <a:effectLst>
                            <a:outerShdw blurRad="38100" dist="38100" dir="2700000" algn="tl">
                              <a:srgbClr val="000000">
                                <a:alpha val="43137"/>
                              </a:srgbClr>
                            </a:outerShdw>
                          </a:effectLst>
                        </a:rPr>
                        <a:t>materiale</a:t>
                      </a:r>
                      <a:r>
                        <a:rPr lang="en-US"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ru-RU" sz="1200" dirty="0" err="1">
                          <a:effectLst>
                            <a:outerShdw blurRad="38100" dist="38100" dir="2700000" algn="tl">
                              <a:srgbClr val="000000">
                                <a:alpha val="43137"/>
                              </a:srgbClr>
                            </a:outerShdw>
                          </a:effectLst>
                        </a:rPr>
                        <a:t>Deteriorarea</a:t>
                      </a:r>
                      <a:r>
                        <a:rPr lang="ru-RU" sz="1200" dirty="0">
                          <a:effectLst>
                            <a:outerShdw blurRad="38100" dist="38100" dir="2700000" algn="tl">
                              <a:srgbClr val="000000">
                                <a:alpha val="43137"/>
                              </a:srgbClr>
                            </a:outerShdw>
                          </a:effectLst>
                        </a:rPr>
                        <a:t> </a:t>
                      </a:r>
                      <a:r>
                        <a:rPr lang="ru-RU" sz="1200" dirty="0" err="1">
                          <a:effectLst>
                            <a:outerShdw blurRad="38100" dist="38100" dir="2700000" algn="tl">
                              <a:srgbClr val="000000">
                                <a:alpha val="43137"/>
                              </a:srgbClr>
                            </a:outerShdw>
                          </a:effectLst>
                        </a:rPr>
                        <a:t>rapidă</a:t>
                      </a:r>
                      <a:r>
                        <a:rPr lang="ru-RU" sz="1200" dirty="0">
                          <a:effectLst>
                            <a:outerShdw blurRad="38100" dist="38100" dir="2700000" algn="tl">
                              <a:srgbClr val="000000">
                                <a:alpha val="43137"/>
                              </a:srgbClr>
                            </a:outerShdw>
                          </a:effectLst>
                        </a:rPr>
                        <a:t> a </a:t>
                      </a:r>
                      <a:r>
                        <a:rPr lang="ru-RU" sz="1200" dirty="0" err="1">
                          <a:effectLst>
                            <a:outerShdw blurRad="38100" dist="38100" dir="2700000" algn="tl">
                              <a:srgbClr val="000000">
                                <a:alpha val="43137"/>
                              </a:srgbClr>
                            </a:outerShdw>
                          </a:effectLst>
                        </a:rPr>
                        <a:t>mobilierului</a:t>
                      </a:r>
                      <a:r>
                        <a:rPr lang="ru-RU"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06375" algn="l"/>
                          <a:tab pos="228600" algn="l"/>
                        </a:tabLst>
                      </a:pPr>
                      <a:r>
                        <a:rPr lang="ru-RU" sz="1200" dirty="0" err="1">
                          <a:effectLst>
                            <a:outerShdw blurRad="38100" dist="38100" dir="2700000" algn="tl">
                              <a:srgbClr val="000000">
                                <a:alpha val="43137"/>
                              </a:srgbClr>
                            </a:outerShdw>
                          </a:effectLst>
                        </a:rPr>
                        <a:t>Bugetul</a:t>
                      </a:r>
                      <a:r>
                        <a:rPr lang="ru-RU" sz="1200" dirty="0">
                          <a:effectLst>
                            <a:outerShdw blurRad="38100" dist="38100" dir="2700000" algn="tl">
                              <a:srgbClr val="000000">
                                <a:alpha val="43137"/>
                              </a:srgbClr>
                            </a:outerShdw>
                          </a:effectLst>
                        </a:rPr>
                        <a:t> </a:t>
                      </a:r>
                      <a:r>
                        <a:rPr lang="ru-RU" sz="1200" dirty="0" err="1">
                          <a:effectLst>
                            <a:outerShdw blurRad="38100" dist="38100" dir="2700000" algn="tl">
                              <a:srgbClr val="000000">
                                <a:alpha val="43137"/>
                              </a:srgbClr>
                            </a:outerShdw>
                          </a:effectLst>
                        </a:rPr>
                        <a:t>insuficient</a:t>
                      </a:r>
                      <a:r>
                        <a:rPr lang="ro-RO" sz="1200" dirty="0">
                          <a:effectLst>
                            <a:outerShdw blurRad="38100" dist="38100" dir="2700000" algn="tl">
                              <a:srgbClr val="000000">
                                <a:alpha val="43137"/>
                              </a:srgbClr>
                            </a:outerShdw>
                          </a:effectLst>
                        </a:rPr>
                        <a:t>.</a:t>
                      </a:r>
                      <a:endParaRPr lang="ro-RO"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5814104"/>
                  </a:ext>
                </a:extLst>
              </a:tr>
            </a:tbl>
          </a:graphicData>
        </a:graphic>
      </p:graphicFrame>
      <p:sp>
        <p:nvSpPr>
          <p:cNvPr id="5" name="Titlu 1">
            <a:extLst>
              <a:ext uri="{FF2B5EF4-FFF2-40B4-BE49-F238E27FC236}">
                <a16:creationId xmlns:a16="http://schemas.microsoft.com/office/drawing/2014/main" id="{A89E0C9F-971C-46D2-A1FE-89EFC01E0456}"/>
              </a:ext>
            </a:extLst>
          </p:cNvPr>
          <p:cNvSpPr>
            <a:spLocks noGrp="1"/>
          </p:cNvSpPr>
          <p:nvPr>
            <p:ph type="title"/>
          </p:nvPr>
        </p:nvSpPr>
        <p:spPr>
          <a:xfrm>
            <a:off x="3526971" y="232365"/>
            <a:ext cx="8815252" cy="1293812"/>
          </a:xfrm>
        </p:spPr>
        <p:txBody>
          <a:bodyPr>
            <a:normAutofit fontScale="90000"/>
          </a:bodyPr>
          <a:lstStyle/>
          <a:p>
            <a:pPr algn="ctr"/>
            <a:r>
              <a:rPr lang="ro-RO" b="1" dirty="0">
                <a:latin typeface="Algerian" panose="04020705040A02060702" pitchFamily="82" charset="0"/>
              </a:rPr>
              <a:t>Analiza SWOT</a:t>
            </a:r>
            <a:br>
              <a:rPr lang="ro-RO" dirty="0">
                <a:latin typeface="Algerian" panose="04020705040A02060702" pitchFamily="82" charset="0"/>
              </a:rPr>
            </a:br>
            <a:r>
              <a:rPr lang="ro-RO" b="1" dirty="0">
                <a:latin typeface="Algerian" panose="04020705040A02060702" pitchFamily="82" charset="0"/>
              </a:rPr>
              <a:t>RESURSE FINANCIARE ȘI MATERIALE</a:t>
            </a:r>
            <a:endParaRPr lang="ro-RO" dirty="0">
              <a:latin typeface="Algerian" panose="04020705040A02060702" pitchFamily="82" charset="0"/>
            </a:endParaRPr>
          </a:p>
        </p:txBody>
      </p:sp>
    </p:spTree>
    <p:extLst>
      <p:ext uri="{BB962C8B-B14F-4D97-AF65-F5344CB8AC3E}">
        <p14:creationId xmlns:p14="http://schemas.microsoft.com/office/powerpoint/2010/main" val="176387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ubstituent conținut 4">
            <a:extLst>
              <a:ext uri="{FF2B5EF4-FFF2-40B4-BE49-F238E27FC236}">
                <a16:creationId xmlns:a16="http://schemas.microsoft.com/office/drawing/2014/main" id="{CD93F614-00DE-4887-B0BF-F3F98222B3CB}"/>
              </a:ext>
            </a:extLst>
          </p:cNvPr>
          <p:cNvGraphicFramePr>
            <a:graphicFrameLocks noGrp="1"/>
          </p:cNvGraphicFramePr>
          <p:nvPr>
            <p:ph idx="1"/>
            <p:extLst>
              <p:ext uri="{D42A27DB-BD31-4B8C-83A1-F6EECF244321}">
                <p14:modId xmlns:p14="http://schemas.microsoft.com/office/powerpoint/2010/main" val="95269804"/>
              </p:ext>
            </p:extLst>
          </p:nvPr>
        </p:nvGraphicFramePr>
        <p:xfrm>
          <a:off x="888274" y="1491344"/>
          <a:ext cx="10746377" cy="5361942"/>
        </p:xfrm>
        <a:graphic>
          <a:graphicData uri="http://schemas.openxmlformats.org/drawingml/2006/table">
            <a:tbl>
              <a:tblPr firstRow="1" firstCol="1" bandRow="1">
                <a:tableStyleId>{8799B23B-EC83-4686-B30A-512413B5E67A}</a:tableStyleId>
              </a:tblPr>
              <a:tblGrid>
                <a:gridCol w="5349219">
                  <a:extLst>
                    <a:ext uri="{9D8B030D-6E8A-4147-A177-3AD203B41FA5}">
                      <a16:colId xmlns:a16="http://schemas.microsoft.com/office/drawing/2014/main" val="4202257300"/>
                    </a:ext>
                  </a:extLst>
                </a:gridCol>
                <a:gridCol w="5397158">
                  <a:extLst>
                    <a:ext uri="{9D8B030D-6E8A-4147-A177-3AD203B41FA5}">
                      <a16:colId xmlns:a16="http://schemas.microsoft.com/office/drawing/2014/main" val="3122038021"/>
                    </a:ext>
                  </a:extLst>
                </a:gridCol>
              </a:tblGrid>
              <a:tr h="232793">
                <a:tc>
                  <a:txBody>
                    <a:bodyPr/>
                    <a:lstStyle/>
                    <a:p>
                      <a:pPr algn="ctr">
                        <a:lnSpc>
                          <a:spcPct val="150000"/>
                        </a:lnSpc>
                        <a:spcAft>
                          <a:spcPts val="0"/>
                        </a:spcAft>
                      </a:pPr>
                      <a:r>
                        <a:rPr lang="en-US" sz="1200" dirty="0" err="1">
                          <a:solidFill>
                            <a:schemeClr val="tx1"/>
                          </a:solidFill>
                          <a:effectLst>
                            <a:outerShdw blurRad="38100" dist="38100" dir="2700000" algn="tl">
                              <a:srgbClr val="000000">
                                <a:alpha val="43137"/>
                              </a:srgbClr>
                            </a:outerShdw>
                          </a:effectLst>
                        </a:rPr>
                        <a:t>Puncte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tari</a:t>
                      </a:r>
                      <a:endParaRPr lang="ro-RO" sz="12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tc>
                  <a:txBody>
                    <a:bodyPr/>
                    <a:lstStyle/>
                    <a:p>
                      <a:pPr algn="ctr">
                        <a:lnSpc>
                          <a:spcPct val="150000"/>
                        </a:lnSpc>
                        <a:spcAft>
                          <a:spcPts val="0"/>
                        </a:spcAft>
                      </a:pPr>
                      <a:r>
                        <a:rPr lang="en-US" sz="1200">
                          <a:solidFill>
                            <a:schemeClr val="tx1"/>
                          </a:solidFill>
                          <a:effectLst>
                            <a:outerShdw blurRad="38100" dist="38100" dir="2700000" algn="tl">
                              <a:srgbClr val="000000">
                                <a:alpha val="43137"/>
                              </a:srgbClr>
                            </a:outerShdw>
                          </a:effectLst>
                        </a:rPr>
                        <a:t>Puncte  slabe</a:t>
                      </a:r>
                      <a:endParaRPr lang="ro-RO" sz="120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extLst>
                  <a:ext uri="{0D108BD9-81ED-4DB2-BD59-A6C34878D82A}">
                    <a16:rowId xmlns:a16="http://schemas.microsoft.com/office/drawing/2014/main" val="1593931569"/>
                  </a:ext>
                </a:extLst>
              </a:tr>
              <a:tr h="3042555">
                <a:tc>
                  <a:txBody>
                    <a:bodyPr/>
                    <a:lstStyle/>
                    <a:p>
                      <a:pPr marL="342900" lvl="0" indent="-342900">
                        <a:lnSpc>
                          <a:spcPct val="107000"/>
                        </a:lnSpc>
                        <a:spcAft>
                          <a:spcPts val="0"/>
                        </a:spcAft>
                        <a:buSzPts val="1000"/>
                        <a:buFont typeface="Symbol" panose="05050102010706020507" pitchFamily="18" charset="2"/>
                        <a:buChar char=""/>
                        <a:tabLst>
                          <a:tab pos="89535" algn="l"/>
                        </a:tabLst>
                      </a:pPr>
                      <a:r>
                        <a:rPr lang="en-US" sz="1200" b="0" dirty="0">
                          <a:solidFill>
                            <a:schemeClr val="tx1"/>
                          </a:solidFill>
                          <a:effectLst>
                            <a:outerShdw blurRad="38100" dist="38100" dir="2700000" algn="tl">
                              <a:srgbClr val="000000">
                                <a:alpha val="43137"/>
                              </a:srgbClr>
                            </a:outerShdw>
                          </a:effectLst>
                        </a:rPr>
                        <a:t>Exist</a:t>
                      </a:r>
                      <a:r>
                        <a:rPr lang="ru-RU" sz="1200" b="0" dirty="0">
                          <a:solidFill>
                            <a:schemeClr val="tx1"/>
                          </a:solidFill>
                          <a:effectLst>
                            <a:outerShdw blurRad="38100" dist="38100" dir="2700000" algn="tl">
                              <a:srgbClr val="000000">
                                <a:alpha val="43137"/>
                              </a:srgbClr>
                            </a:outerShdw>
                          </a:effectLst>
                        </a:rPr>
                        <a:t>ă </a:t>
                      </a:r>
                      <a:r>
                        <a:rPr lang="en-US" sz="1200" b="0" dirty="0">
                          <a:solidFill>
                            <a:schemeClr val="tx1"/>
                          </a:solidFill>
                          <a:effectLst>
                            <a:outerShdw blurRad="38100" dist="38100" dir="2700000" algn="tl">
                              <a:srgbClr val="000000">
                                <a:alpha val="43137"/>
                              </a:srgbClr>
                            </a:outerShdw>
                          </a:effectLst>
                        </a:rPr>
                        <a:t>o bun</a:t>
                      </a:r>
                      <a:r>
                        <a:rPr lang="ru-RU" sz="1200" b="0" dirty="0">
                          <a:solidFill>
                            <a:schemeClr val="tx1"/>
                          </a:solidFill>
                          <a:effectLst>
                            <a:outerShdw blurRad="38100" dist="38100" dir="2700000" algn="tl">
                              <a:srgbClr val="000000">
                                <a:alpha val="43137"/>
                              </a:srgbClr>
                            </a:outerShdw>
                          </a:effectLst>
                        </a:rPr>
                        <a:t>ă </a:t>
                      </a:r>
                      <a:r>
                        <a:rPr lang="en-US" sz="1200" b="0" dirty="0" err="1">
                          <a:solidFill>
                            <a:schemeClr val="tx1"/>
                          </a:solidFill>
                          <a:effectLst>
                            <a:outerShdw blurRad="38100" dist="38100" dir="2700000" algn="tl">
                              <a:srgbClr val="000000">
                                <a:alpha val="43137"/>
                              </a:srgbClr>
                            </a:outerShdw>
                          </a:effectLst>
                        </a:rPr>
                        <a:t>colaborare</a:t>
                      </a:r>
                      <a:r>
                        <a:rPr lang="en-US" sz="1200" b="0" dirty="0">
                          <a:solidFill>
                            <a:schemeClr val="tx1"/>
                          </a:solidFill>
                          <a:effectLst>
                            <a:outerShdw blurRad="38100" dist="38100" dir="2700000" algn="tl">
                              <a:srgbClr val="000000">
                                <a:alpha val="43137"/>
                              </a:srgbClr>
                            </a:outerShdw>
                          </a:effectLst>
                        </a:rPr>
                        <a:t> cu p</a:t>
                      </a:r>
                      <a:r>
                        <a:rPr lang="ru-RU" sz="1200" b="0" dirty="0">
                          <a:solidFill>
                            <a:schemeClr val="tx1"/>
                          </a:solidFill>
                          <a:effectLst>
                            <a:outerShdw blurRad="38100" dist="38100" dir="2700000" algn="tl">
                              <a:srgbClr val="000000">
                                <a:alpha val="43137"/>
                              </a:srgbClr>
                            </a:outerShdw>
                          </a:effectLst>
                        </a:rPr>
                        <a:t>ă</a:t>
                      </a:r>
                      <a:r>
                        <a:rPr lang="en-US" sz="1200" b="0" dirty="0" err="1">
                          <a:solidFill>
                            <a:schemeClr val="tx1"/>
                          </a:solidFill>
                          <a:effectLst>
                            <a:outerShdw blurRad="38100" dist="38100" dir="2700000" algn="tl">
                              <a:srgbClr val="000000">
                                <a:alpha val="43137"/>
                              </a:srgbClr>
                            </a:outerShdw>
                          </a:effectLst>
                        </a:rPr>
                        <a:t>rin</a:t>
                      </a:r>
                      <a:r>
                        <a:rPr lang="ru-RU" sz="1200" b="0" dirty="0">
                          <a:solidFill>
                            <a:schemeClr val="tx1"/>
                          </a:solidFill>
                          <a:effectLst>
                            <a:outerShdw blurRad="38100" dist="38100" dir="2700000" algn="tl">
                              <a:srgbClr val="000000">
                                <a:alpha val="43137"/>
                              </a:srgbClr>
                            </a:outerShdw>
                          </a:effectLst>
                        </a:rPr>
                        <a:t>ţ</a:t>
                      </a:r>
                      <a:r>
                        <a:rPr lang="en-US" sz="1200" b="0" dirty="0">
                          <a:solidFill>
                            <a:schemeClr val="tx1"/>
                          </a:solidFill>
                          <a:effectLst>
                            <a:outerShdw blurRad="38100" dist="38100" dir="2700000" algn="tl">
                              <a:srgbClr val="000000">
                                <a:alpha val="43137"/>
                              </a:srgbClr>
                            </a:outerShdw>
                          </a:effectLst>
                        </a:rPr>
                        <a:t>ii</a:t>
                      </a:r>
                      <a:r>
                        <a:rPr lang="ru-RU" sz="1200" b="0" dirty="0">
                          <a:solidFill>
                            <a:schemeClr val="tx1"/>
                          </a:solidFill>
                          <a:effectLst>
                            <a:outerShdw blurRad="38100" dist="38100" dir="2700000" algn="tl">
                              <a:srgbClr val="000000">
                                <a:alpha val="43137"/>
                              </a:srgbClr>
                            </a:outerShdw>
                          </a:effectLst>
                        </a:rPr>
                        <a:t>, </a:t>
                      </a:r>
                      <a:r>
                        <a:rPr lang="en-US" sz="1200" b="0" dirty="0">
                          <a:solidFill>
                            <a:schemeClr val="tx1"/>
                          </a:solidFill>
                          <a:effectLst>
                            <a:outerShdw blurRad="38100" dist="38100" dir="2700000" algn="tl">
                              <a:srgbClr val="000000">
                                <a:alpha val="43137"/>
                              </a:srgbClr>
                            </a:outerShdw>
                          </a:effectLst>
                        </a:rPr>
                        <a:t>care </a:t>
                      </a:r>
                      <a:r>
                        <a:rPr lang="en-US" sz="1200" b="0" dirty="0" err="1">
                          <a:solidFill>
                            <a:schemeClr val="tx1"/>
                          </a:solidFill>
                          <a:effectLst>
                            <a:outerShdw blurRad="38100" dist="38100" dir="2700000" algn="tl">
                              <a:srgbClr val="000000">
                                <a:alpha val="43137"/>
                              </a:srgbClr>
                            </a:outerShdw>
                          </a:effectLst>
                        </a:rPr>
                        <a:t>particip</a:t>
                      </a:r>
                      <a:r>
                        <a:rPr lang="ru-RU" sz="1200" b="0" dirty="0">
                          <a:solidFill>
                            <a:schemeClr val="tx1"/>
                          </a:solidFill>
                          <a:effectLst>
                            <a:outerShdw blurRad="38100" dist="38100" dir="2700000" algn="tl">
                              <a:srgbClr val="000000">
                                <a:alpha val="43137"/>
                              </a:srgbClr>
                            </a:outerShdw>
                          </a:effectLst>
                        </a:rPr>
                        <a:t>ă </a:t>
                      </a:r>
                      <a:r>
                        <a:rPr lang="en-US" sz="1200" b="0" dirty="0">
                          <a:solidFill>
                            <a:schemeClr val="tx1"/>
                          </a:solidFill>
                          <a:effectLst>
                            <a:outerShdw blurRad="38100" dist="38100" dir="2700000" algn="tl">
                              <a:srgbClr val="000000">
                                <a:alpha val="43137"/>
                              </a:srgbClr>
                            </a:outerShdw>
                          </a:effectLst>
                        </a:rPr>
                        <a:t>la</a:t>
                      </a:r>
                      <a:r>
                        <a:rPr lang="ru-RU" sz="1200" b="0" dirty="0">
                          <a:solidFill>
                            <a:schemeClr val="tx1"/>
                          </a:solidFill>
                          <a:effectLst>
                            <a:outerShdw blurRad="38100" dist="38100" dir="2700000" algn="tl">
                              <a:srgbClr val="000000">
                                <a:alpha val="43137"/>
                              </a:srgbClr>
                            </a:outerShdw>
                          </a:effectLst>
                        </a:rPr>
                        <a:t> î</a:t>
                      </a:r>
                      <a:r>
                        <a:rPr lang="en-US" sz="1200" b="0" dirty="0" err="1">
                          <a:solidFill>
                            <a:schemeClr val="tx1"/>
                          </a:solidFill>
                          <a:effectLst>
                            <a:outerShdw blurRad="38100" dist="38100" dir="2700000" algn="tl">
                              <a:srgbClr val="000000">
                                <a:alpha val="43137"/>
                              </a:srgbClr>
                            </a:outerShdw>
                          </a:effectLst>
                        </a:rPr>
                        <a:t>nt</a:t>
                      </a:r>
                      <a:r>
                        <a:rPr lang="ru-RU" sz="1200" b="0" dirty="0">
                          <a:solidFill>
                            <a:schemeClr val="tx1"/>
                          </a:solidFill>
                          <a:effectLst>
                            <a:outerShdw blurRad="38100" dist="38100" dir="2700000" algn="tl">
                              <a:srgbClr val="000000">
                                <a:alpha val="43137"/>
                              </a:srgbClr>
                            </a:outerShdw>
                          </a:effectLst>
                        </a:rPr>
                        <a:t>â</a:t>
                      </a:r>
                      <a:r>
                        <a:rPr lang="en-US" sz="1200" b="0" dirty="0" err="1">
                          <a:solidFill>
                            <a:schemeClr val="tx1"/>
                          </a:solidFill>
                          <a:effectLst>
                            <a:outerShdw blurRad="38100" dist="38100" dir="2700000" algn="tl">
                              <a:srgbClr val="000000">
                                <a:alpha val="43137"/>
                              </a:srgbClr>
                            </a:outerShdw>
                          </a:effectLst>
                        </a:rPr>
                        <a:t>lniri</a:t>
                      </a:r>
                      <a:r>
                        <a:rPr lang="en-US" sz="1200" b="0" dirty="0">
                          <a:solidFill>
                            <a:schemeClr val="tx1"/>
                          </a:solidFill>
                          <a:effectLst>
                            <a:outerShdw blurRad="38100" dist="38100" dir="2700000" algn="tl">
                              <a:srgbClr val="000000">
                                <a:alpha val="43137"/>
                              </a:srgbClr>
                            </a:outerShdw>
                          </a:effectLst>
                        </a:rPr>
                        <a:t> cu</a:t>
                      </a:r>
                      <a:r>
                        <a:rPr lang="ru-RU" sz="1200" b="0" dirty="0">
                          <a:solidFill>
                            <a:schemeClr val="tx1"/>
                          </a:solidFill>
                          <a:effectLst>
                            <a:outerShdw blurRad="38100" dist="38100" dir="2700000" algn="tl">
                              <a:srgbClr val="000000">
                                <a:alpha val="43137"/>
                              </a:srgbClr>
                            </a:outerShdw>
                          </a:effectLst>
                        </a:rPr>
                        <a:t> î</a:t>
                      </a:r>
                      <a:r>
                        <a:rPr lang="en-US" sz="1200" b="0" dirty="0" err="1">
                          <a:solidFill>
                            <a:schemeClr val="tx1"/>
                          </a:solidFill>
                          <a:effectLst>
                            <a:outerShdw blurRad="38100" dist="38100" dir="2700000" algn="tl">
                              <a:srgbClr val="000000">
                                <a:alpha val="43137"/>
                              </a:srgbClr>
                            </a:outerShdw>
                          </a:effectLst>
                        </a:rPr>
                        <a:t>nv</a:t>
                      </a:r>
                      <a:r>
                        <a:rPr lang="ru-RU" sz="1200" b="0" dirty="0" err="1">
                          <a:solidFill>
                            <a:schemeClr val="tx1"/>
                          </a:solidFill>
                          <a:effectLst>
                            <a:outerShdw blurRad="38100" dist="38100" dir="2700000" algn="tl">
                              <a:srgbClr val="000000">
                                <a:alpha val="43137"/>
                              </a:srgbClr>
                            </a:outerShdw>
                          </a:effectLst>
                        </a:rPr>
                        <a:t>ăţă</a:t>
                      </a:r>
                      <a:r>
                        <a:rPr lang="en-US" sz="1200" b="0" dirty="0">
                          <a:solidFill>
                            <a:schemeClr val="tx1"/>
                          </a:solidFill>
                          <a:effectLst>
                            <a:outerShdw blurRad="38100" dist="38100" dir="2700000" algn="tl">
                              <a:srgbClr val="000000">
                                <a:alpha val="43137"/>
                              </a:srgbClr>
                            </a:outerShdw>
                          </a:effectLst>
                        </a:rPr>
                        <a:t>torii</a:t>
                      </a:r>
                      <a:r>
                        <a:rPr lang="ru-RU"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dirigin</a:t>
                      </a:r>
                      <a:r>
                        <a:rPr lang="ru-RU" sz="1200" b="0" dirty="0">
                          <a:solidFill>
                            <a:schemeClr val="tx1"/>
                          </a:solidFill>
                          <a:effectLst>
                            <a:outerShdw blurRad="38100" dist="38100" dir="2700000" algn="tl">
                              <a:srgbClr val="000000">
                                <a:alpha val="43137"/>
                              </a:srgbClr>
                            </a:outerShdw>
                          </a:effectLst>
                        </a:rPr>
                        <a:t>ţ</a:t>
                      </a:r>
                      <a:r>
                        <a:rPr lang="en-US" sz="1200" b="0" dirty="0">
                          <a:solidFill>
                            <a:schemeClr val="tx1"/>
                          </a:solidFill>
                          <a:effectLst>
                            <a:outerShdw blurRad="38100" dist="38100" dir="2700000" algn="tl">
                              <a:srgbClr val="000000">
                                <a:alpha val="43137"/>
                              </a:srgbClr>
                            </a:outerShdw>
                          </a:effectLst>
                        </a:rPr>
                        <a:t>ii</a:t>
                      </a:r>
                      <a:r>
                        <a:rPr lang="ru-RU" sz="1200" b="0" dirty="0">
                          <a:solidFill>
                            <a:schemeClr val="tx1"/>
                          </a:solidFill>
                          <a:effectLst>
                            <a:outerShdw blurRad="38100" dist="38100" dir="2700000" algn="tl">
                              <a:srgbClr val="000000">
                                <a:alpha val="43137"/>
                              </a:srgbClr>
                            </a:outerShdw>
                          </a:effectLst>
                        </a:rPr>
                        <a:t> ş</a:t>
                      </a:r>
                      <a:r>
                        <a:rPr lang="en-US" sz="1200" b="0" dirty="0" err="1">
                          <a:solidFill>
                            <a:schemeClr val="tx1"/>
                          </a:solidFill>
                          <a:effectLst>
                            <a:outerShdw blurRad="38100" dist="38100" dir="2700000" algn="tl">
                              <a:srgbClr val="000000">
                                <a:alpha val="43137"/>
                              </a:srgbClr>
                            </a:outerShdw>
                          </a:effectLst>
                        </a:rPr>
                        <a:t>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conducerea</a:t>
                      </a:r>
                      <a:r>
                        <a:rPr lang="ru-RU" sz="1200" b="0" dirty="0">
                          <a:solidFill>
                            <a:schemeClr val="tx1"/>
                          </a:solidFill>
                          <a:effectLst>
                            <a:outerShdw blurRad="38100" dist="38100" dir="2700000" algn="tl">
                              <a:srgbClr val="000000">
                                <a:alpha val="43137"/>
                              </a:srgbClr>
                            </a:outerShdw>
                          </a:effectLst>
                        </a:rPr>
                        <a:t> ş</a:t>
                      </a:r>
                      <a:r>
                        <a:rPr lang="en-US" sz="1200" b="0" dirty="0" err="1">
                          <a:solidFill>
                            <a:schemeClr val="tx1"/>
                          </a:solidFill>
                          <a:effectLst>
                            <a:outerShdw blurRad="38100" dist="38100" dir="2700000" algn="tl">
                              <a:srgbClr val="000000">
                                <a:alpha val="43137"/>
                              </a:srgbClr>
                            </a:outerShdw>
                          </a:effectLst>
                        </a:rPr>
                        <a:t>colii</a:t>
                      </a:r>
                      <a:r>
                        <a:rPr lang="ru-RU"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a:solidFill>
                            <a:schemeClr val="tx1"/>
                          </a:solidFill>
                          <a:effectLst>
                            <a:outerShdw blurRad="38100" dist="38100" dir="2700000" algn="tl">
                              <a:srgbClr val="000000">
                                <a:alpha val="43137"/>
                              </a:srgbClr>
                            </a:outerShdw>
                          </a:effectLst>
                        </a:rPr>
                        <a:t>O </a:t>
                      </a:r>
                      <a:r>
                        <a:rPr lang="en-US" sz="1200" b="0" dirty="0" err="1">
                          <a:solidFill>
                            <a:schemeClr val="tx1"/>
                          </a:solidFill>
                          <a:effectLst>
                            <a:outerShdw blurRad="38100" dist="38100" dir="2700000" algn="tl">
                              <a:srgbClr val="000000">
                                <a:alpha val="43137"/>
                              </a:srgbClr>
                            </a:outerShdw>
                          </a:effectLst>
                        </a:rPr>
                        <a:t>bună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implicare</a:t>
                      </a:r>
                      <a:r>
                        <a:rPr lang="en-US" sz="1200" b="0" dirty="0">
                          <a:solidFill>
                            <a:schemeClr val="tx1"/>
                          </a:solidFill>
                          <a:effectLst>
                            <a:outerShdw blurRad="38100" dist="38100" dir="2700000" algn="tl">
                              <a:srgbClr val="000000">
                                <a:alpha val="43137"/>
                              </a:srgbClr>
                            </a:outerShdw>
                          </a:effectLst>
                        </a:rPr>
                        <a:t> a </a:t>
                      </a:r>
                      <a:r>
                        <a:rPr lang="en-US" sz="1200" b="0" dirty="0" err="1">
                          <a:solidFill>
                            <a:schemeClr val="tx1"/>
                          </a:solidFill>
                          <a:effectLst>
                            <a:outerShdw blurRad="38100" dist="38100" dir="2700000" algn="tl">
                              <a:srgbClr val="000000">
                                <a:alpha val="43137"/>
                              </a:srgbClr>
                            </a:outerShdw>
                          </a:effectLst>
                        </a:rPr>
                        <a:t>elevilor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activităţile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extraşcolare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extracurriculare</a:t>
                      </a:r>
                      <a:r>
                        <a:rPr lang="en-US" sz="1200" b="0" dirty="0">
                          <a:solidFill>
                            <a:schemeClr val="tx1"/>
                          </a:solidFill>
                          <a:effectLst>
                            <a:outerShdw blurRad="38100" dist="38100" dir="2700000" algn="tl">
                              <a:srgbClr val="000000">
                                <a:alpha val="43137"/>
                              </a:srgbClr>
                            </a:outerShdw>
                          </a:effectLst>
                        </a:rPr>
                        <a:t> la </a:t>
                      </a:r>
                      <a:r>
                        <a:rPr lang="en-US" sz="1200" b="0" dirty="0" err="1">
                          <a:solidFill>
                            <a:schemeClr val="tx1"/>
                          </a:solidFill>
                          <a:effectLst>
                            <a:outerShdw blurRad="38100" dist="38100" dir="2700000" algn="tl">
                              <a:srgbClr val="000000">
                                <a:alpha val="43137"/>
                              </a:srgbClr>
                            </a:outerShdw>
                          </a:effectLst>
                        </a:rPr>
                        <a:t>nivel</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şcoală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comunitate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excursii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serbări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acţiuni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caritabile</a:t>
                      </a:r>
                      <a:r>
                        <a:rPr lang="en-US" sz="1200" b="0" dirty="0">
                          <a:solidFill>
                            <a:schemeClr val="tx1"/>
                          </a:solidFill>
                          <a:effectLst>
                            <a:outerShdw blurRad="38100" dist="38100" dir="2700000" algn="tl">
                              <a:srgbClr val="000000">
                                <a:alpha val="43137"/>
                              </a:srgbClr>
                            </a:outerShdw>
                          </a:effectLst>
                        </a:rPr>
                        <a:t> etc.);</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err="1">
                          <a:solidFill>
                            <a:schemeClr val="tx1"/>
                          </a:solidFill>
                          <a:effectLst>
                            <a:outerShdw blurRad="38100" dist="38100" dir="2700000" algn="tl">
                              <a:srgbClr val="000000">
                                <a:alpha val="43137"/>
                              </a:srgbClr>
                            </a:outerShdw>
                          </a:effectLst>
                        </a:rPr>
                        <a:t>Relaţii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bune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întemeiate</a:t>
                      </a:r>
                      <a:r>
                        <a:rPr lang="en-US" sz="1200" b="0" dirty="0">
                          <a:solidFill>
                            <a:schemeClr val="tx1"/>
                          </a:solidFill>
                          <a:effectLst>
                            <a:outerShdw blurRad="38100" dist="38100" dir="2700000" algn="tl">
                              <a:srgbClr val="000000">
                                <a:alpha val="43137"/>
                              </a:srgbClr>
                            </a:outerShdw>
                          </a:effectLst>
                        </a:rPr>
                        <a:t> pe </a:t>
                      </a:r>
                      <a:r>
                        <a:rPr lang="en-US" sz="1200" b="0" dirty="0" err="1">
                          <a:solidFill>
                            <a:schemeClr val="tx1"/>
                          </a:solidFill>
                          <a:effectLst>
                            <a:outerShdw blurRad="38100" dist="38100" dir="2700000" algn="tl">
                              <a:srgbClr val="000000">
                                <a:alpha val="43137"/>
                              </a:srgbClr>
                            </a:outerShdw>
                          </a:effectLst>
                        </a:rPr>
                        <a:t>conştientizarea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rolului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locului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şcolii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comunitatea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locală</a:t>
                      </a:r>
                      <a:r>
                        <a:rPr lang="en-US" sz="1200" b="0" dirty="0">
                          <a:solidFill>
                            <a:schemeClr val="tx1"/>
                          </a:solidFill>
                          <a:effectLst>
                            <a:outerShdw blurRad="38100" dist="38100" dir="2700000" algn="tl">
                              <a:srgbClr val="000000">
                                <a:alpha val="43137"/>
                              </a:srgbClr>
                            </a:outerShdw>
                          </a:effectLst>
                        </a:rPr>
                        <a:t>, cu </a:t>
                      </a:r>
                      <a:r>
                        <a:rPr lang="en-US" sz="1200" b="0" dirty="0" err="1">
                          <a:solidFill>
                            <a:schemeClr val="tx1"/>
                          </a:solidFill>
                          <a:effectLst>
                            <a:outerShdw blurRad="38100" dist="38100" dir="2700000" algn="tl">
                              <a:srgbClr val="000000">
                                <a:alpha val="43137"/>
                              </a:srgbClr>
                            </a:outerShdw>
                          </a:effectLst>
                        </a:rPr>
                        <a:t>reprezentanţii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administraţiei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publice</a:t>
                      </a:r>
                      <a:r>
                        <a:rPr lang="en-US" sz="1200" b="0" dirty="0">
                          <a:solidFill>
                            <a:schemeClr val="tx1"/>
                          </a:solidFill>
                          <a:effectLst>
                            <a:outerShdw blurRad="38100" dist="38100" dir="2700000" algn="tl">
                              <a:srgbClr val="000000">
                                <a:alpha val="43137"/>
                              </a:srgbClr>
                            </a:outerShdw>
                          </a:effectLst>
                        </a:rPr>
                        <a:t> locale;</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err="1">
                          <a:solidFill>
                            <a:schemeClr val="tx1"/>
                          </a:solidFill>
                          <a:effectLst>
                            <a:outerShdw blurRad="38100" dist="38100" dir="2700000" algn="tl">
                              <a:srgbClr val="000000">
                                <a:alpha val="43137"/>
                              </a:srgbClr>
                            </a:outerShdw>
                          </a:effectLst>
                        </a:rPr>
                        <a:t>Consiliul</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elevilor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activ</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implicat</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problematica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şcolii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comunităţii</a:t>
                      </a:r>
                      <a:r>
                        <a:rPr lang="en-US"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ro-RO" sz="1200" b="0" dirty="0">
                          <a:solidFill>
                            <a:schemeClr val="tx1"/>
                          </a:solidFill>
                          <a:effectLst>
                            <a:outerShdw blurRad="38100" dist="38100" dir="2700000" algn="tl">
                              <a:srgbClr val="000000">
                                <a:alpha val="43137"/>
                              </a:srgbClr>
                            </a:outerShdw>
                          </a:effectLst>
                        </a:rPr>
                        <a:t>Întâlniri semestriale cu Consiliul reprezentativ  al </a:t>
                      </a:r>
                      <a:r>
                        <a:rPr lang="ro-RO" sz="1200" b="0" dirty="0" err="1">
                          <a:solidFill>
                            <a:schemeClr val="tx1"/>
                          </a:solidFill>
                          <a:effectLst>
                            <a:outerShdw blurRad="38100" dist="38100" dir="2700000" algn="tl">
                              <a:srgbClr val="000000">
                                <a:alpha val="43137"/>
                              </a:srgbClr>
                            </a:outerShdw>
                          </a:effectLst>
                        </a:rPr>
                        <a:t>părinţilor</a:t>
                      </a:r>
                      <a:r>
                        <a:rPr lang="ro-RO" sz="1200" b="0" dirty="0">
                          <a:solidFill>
                            <a:schemeClr val="tx1"/>
                          </a:solidFill>
                          <a:effectLst>
                            <a:outerShdw blurRad="38100" dist="38100" dir="2700000" algn="tl">
                              <a:srgbClr val="000000">
                                <a:alpha val="43137"/>
                              </a:srgbClr>
                            </a:outerShdw>
                          </a:effectLst>
                        </a:rPr>
                        <a:t>;</a:t>
                      </a:r>
                    </a:p>
                    <a:p>
                      <a:pPr marL="342900" lvl="0" indent="-342900">
                        <a:lnSpc>
                          <a:spcPct val="107000"/>
                        </a:lnSpc>
                        <a:spcAft>
                          <a:spcPts val="0"/>
                        </a:spcAft>
                        <a:buSzPts val="1000"/>
                        <a:buFont typeface="Symbol" panose="05050102010706020507" pitchFamily="18" charset="2"/>
                        <a:buChar char=""/>
                        <a:tabLst>
                          <a:tab pos="89535" algn="l"/>
                        </a:tabLst>
                      </a:pPr>
                      <a:r>
                        <a:rPr lang="ro-RO" sz="1200" b="0" dirty="0">
                          <a:solidFill>
                            <a:schemeClr val="tx1"/>
                          </a:solidFill>
                          <a:effectLst>
                            <a:outerShdw blurRad="38100" dist="38100" dir="2700000" algn="tl">
                              <a:srgbClr val="000000">
                                <a:alpha val="43137"/>
                              </a:srgbClr>
                            </a:outerShdw>
                          </a:effectLst>
                        </a:rPr>
                        <a:t>Colaborăm cu </a:t>
                      </a:r>
                      <a:r>
                        <a:rPr lang="ro-RO" sz="1200" b="0" dirty="0" err="1">
                          <a:solidFill>
                            <a:schemeClr val="tx1"/>
                          </a:solidFill>
                          <a:effectLst>
                            <a:outerShdw blurRad="38100" dist="38100" dir="2700000" algn="tl">
                              <a:srgbClr val="000000">
                                <a:alpha val="43137"/>
                              </a:srgbClr>
                            </a:outerShdw>
                          </a:effectLst>
                        </a:rPr>
                        <a:t>Poliţia</a:t>
                      </a:r>
                      <a:r>
                        <a:rPr lang="ro-RO" sz="1200" b="0" dirty="0">
                          <a:solidFill>
                            <a:schemeClr val="tx1"/>
                          </a:solidFill>
                          <a:effectLst>
                            <a:outerShdw blurRad="38100" dist="38100" dir="2700000" algn="tl">
                              <a:srgbClr val="000000">
                                <a:alpha val="43137"/>
                              </a:srgbClr>
                            </a:outerShdw>
                          </a:effectLst>
                        </a:rPr>
                        <a:t>, Biserica </a:t>
                      </a:r>
                      <a:r>
                        <a:rPr lang="ro-RO" sz="1200" b="0" dirty="0" err="1">
                          <a:solidFill>
                            <a:schemeClr val="tx1"/>
                          </a:solidFill>
                          <a:effectLst>
                            <a:outerShdw blurRad="38100" dist="38100" dir="2700000" algn="tl">
                              <a:srgbClr val="000000">
                                <a:alpha val="43137"/>
                              </a:srgbClr>
                            </a:outerShdw>
                          </a:effectLst>
                        </a:rPr>
                        <a:t>şi</a:t>
                      </a:r>
                      <a:r>
                        <a:rPr lang="ro-RO" sz="1200" b="0" dirty="0">
                          <a:solidFill>
                            <a:schemeClr val="tx1"/>
                          </a:solidFill>
                          <a:effectLst>
                            <a:outerShdw blurRad="38100" dist="38100" dir="2700000" algn="tl">
                              <a:srgbClr val="000000">
                                <a:alpha val="43137"/>
                              </a:srgbClr>
                            </a:outerShdw>
                          </a:effectLst>
                        </a:rPr>
                        <a:t> Primăria, cu </a:t>
                      </a:r>
                      <a:r>
                        <a:rPr lang="ro-RO" sz="1200" b="0" dirty="0" err="1">
                          <a:solidFill>
                            <a:schemeClr val="tx1"/>
                          </a:solidFill>
                          <a:effectLst>
                            <a:outerShdw blurRad="38100" dist="38100" dir="2700000" algn="tl">
                              <a:srgbClr val="000000">
                                <a:alpha val="43137"/>
                              </a:srgbClr>
                            </a:outerShdw>
                          </a:effectLst>
                        </a:rPr>
                        <a:t>grădiniţele</a:t>
                      </a:r>
                      <a:r>
                        <a:rPr lang="ro-RO" sz="1200" b="0" dirty="0">
                          <a:solidFill>
                            <a:schemeClr val="tx1"/>
                          </a:solidFill>
                          <a:effectLst>
                            <a:outerShdw blurRad="38100" dist="38100" dir="2700000" algn="tl">
                              <a:srgbClr val="000000">
                                <a:alpha val="43137"/>
                              </a:srgbClr>
                            </a:outerShdw>
                          </a:effectLst>
                        </a:rPr>
                        <a:t> din zonă </a:t>
                      </a:r>
                      <a:r>
                        <a:rPr lang="ro-RO" sz="1200" b="0" dirty="0" err="1">
                          <a:solidFill>
                            <a:schemeClr val="tx1"/>
                          </a:solidFill>
                          <a:effectLst>
                            <a:outerShdw blurRad="38100" dist="38100" dir="2700000" algn="tl">
                              <a:srgbClr val="000000">
                                <a:alpha val="43137"/>
                              </a:srgbClr>
                            </a:outerShdw>
                          </a:effectLst>
                        </a:rPr>
                        <a:t>şi</a:t>
                      </a:r>
                      <a:r>
                        <a:rPr lang="ro-RO" sz="1200" b="0" dirty="0">
                          <a:solidFill>
                            <a:schemeClr val="tx1"/>
                          </a:solidFill>
                          <a:effectLst>
                            <a:outerShdw blurRad="38100" dist="38100" dir="2700000" algn="tl">
                              <a:srgbClr val="000000">
                                <a:alpha val="43137"/>
                              </a:srgbClr>
                            </a:outerShdw>
                          </a:effectLst>
                        </a:rPr>
                        <a:t> cu liceele din raion, cu liderii  asociațiilor  agricole  care ajută </a:t>
                      </a:r>
                      <a:r>
                        <a:rPr lang="ro-RO" sz="1200" b="0" dirty="0" err="1">
                          <a:solidFill>
                            <a:schemeClr val="tx1"/>
                          </a:solidFill>
                          <a:effectLst>
                            <a:outerShdw blurRad="38100" dist="38100" dir="2700000" algn="tl">
                              <a:srgbClr val="000000">
                                <a:alpha val="43137"/>
                              </a:srgbClr>
                            </a:outerShdw>
                          </a:effectLst>
                        </a:rPr>
                        <a:t>şcoala</a:t>
                      </a:r>
                      <a:r>
                        <a:rPr lang="ro-RO" sz="1200" b="0" dirty="0">
                          <a:solidFill>
                            <a:schemeClr val="tx1"/>
                          </a:solidFill>
                          <a:effectLst>
                            <a:outerShdw blurRad="38100" dist="38100" dir="2700000" algn="tl">
                              <a:srgbClr val="000000">
                                <a:alpha val="43137"/>
                              </a:srgbClr>
                            </a:outerShdw>
                          </a:effectLst>
                        </a:rPr>
                        <a:t> la diverse lucrări ;</a:t>
                      </a:r>
                    </a:p>
                    <a:p>
                      <a:pPr marL="342900" lvl="0" indent="-342900">
                        <a:lnSpc>
                          <a:spcPct val="107000"/>
                        </a:lnSpc>
                        <a:spcAft>
                          <a:spcPts val="0"/>
                        </a:spcAft>
                        <a:buSzPts val="1000"/>
                        <a:buFont typeface="Symbol" panose="05050102010706020507" pitchFamily="18" charset="2"/>
                        <a:buChar char=""/>
                        <a:tabLst>
                          <a:tab pos="89535" algn="l"/>
                        </a:tabLst>
                      </a:pPr>
                      <a:r>
                        <a:rPr lang="en-US" sz="1200" b="0" dirty="0" err="1">
                          <a:solidFill>
                            <a:schemeClr val="tx1"/>
                          </a:solidFill>
                          <a:effectLst>
                            <a:outerShdw blurRad="38100" dist="38100" dir="2700000" algn="tl">
                              <a:srgbClr val="000000">
                                <a:alpha val="43137"/>
                              </a:srgbClr>
                            </a:outerShdw>
                          </a:effectLst>
                        </a:rPr>
                        <a:t>Receptivitate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transparenţă</a:t>
                      </a:r>
                      <a:r>
                        <a:rPr lang="en-US" sz="1200" b="0" dirty="0">
                          <a:solidFill>
                            <a:schemeClr val="tx1"/>
                          </a:solidFill>
                          <a:effectLst>
                            <a:outerShdw blurRad="38100" dist="38100" dir="2700000" algn="tl">
                              <a:srgbClr val="000000">
                                <a:alpha val="43137"/>
                              </a:srgbClr>
                            </a:outerShdw>
                          </a:effectLst>
                        </a:rPr>
                        <a:t> din </a:t>
                      </a:r>
                      <a:r>
                        <a:rPr lang="en-US" sz="1200" b="0" dirty="0" err="1">
                          <a:solidFill>
                            <a:schemeClr val="tx1"/>
                          </a:solidFill>
                          <a:effectLst>
                            <a:outerShdw blurRad="38100" dist="38100" dir="2700000" algn="tl">
                              <a:srgbClr val="000000">
                                <a:alpha val="43137"/>
                              </a:srgbClr>
                            </a:outerShdw>
                          </a:effectLst>
                        </a:rPr>
                        <a:t>partea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conducerii</a:t>
                      </a:r>
                      <a:r>
                        <a:rPr lang="en-US"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89535" algn="l"/>
                        </a:tabLst>
                      </a:pPr>
                      <a:r>
                        <a:rPr lang="ru-RU" sz="1200" b="0" dirty="0" err="1">
                          <a:solidFill>
                            <a:schemeClr val="tx1"/>
                          </a:solidFill>
                          <a:effectLst>
                            <a:outerShdw blurRad="38100" dist="38100" dir="2700000" algn="tl">
                              <a:srgbClr val="000000">
                                <a:alpha val="43137"/>
                              </a:srgbClr>
                            </a:outerShdw>
                          </a:effectLst>
                        </a:rPr>
                        <a:t>Activităţi</a:t>
                      </a:r>
                      <a:r>
                        <a:rPr lang="ru-RU" sz="1200" b="0" dirty="0">
                          <a:solidFill>
                            <a:schemeClr val="tx1"/>
                          </a:solidFill>
                          <a:effectLst>
                            <a:outerShdw blurRad="38100" dist="38100" dir="2700000" algn="tl">
                              <a:srgbClr val="000000">
                                <a:alpha val="43137"/>
                              </a:srgbClr>
                            </a:outerShdw>
                          </a:effectLst>
                        </a:rPr>
                        <a:t> </a:t>
                      </a:r>
                      <a:r>
                        <a:rPr lang="ru-RU" sz="1200" b="0" dirty="0" err="1">
                          <a:solidFill>
                            <a:schemeClr val="tx1"/>
                          </a:solidFill>
                          <a:effectLst>
                            <a:outerShdw blurRad="38100" dist="38100" dir="2700000" algn="tl">
                              <a:srgbClr val="000000">
                                <a:alpha val="43137"/>
                              </a:srgbClr>
                            </a:outerShdw>
                          </a:effectLst>
                        </a:rPr>
                        <a:t>extraşcolare</a:t>
                      </a:r>
                      <a:r>
                        <a:rPr lang="ru-RU" sz="1200" b="0" dirty="0">
                          <a:solidFill>
                            <a:schemeClr val="tx1"/>
                          </a:solidFill>
                          <a:effectLst>
                            <a:outerShdw blurRad="38100" dist="38100" dir="2700000" algn="tl">
                              <a:srgbClr val="000000">
                                <a:alpha val="43137"/>
                              </a:srgbClr>
                            </a:outerShdw>
                          </a:effectLst>
                        </a:rPr>
                        <a:t> </a:t>
                      </a:r>
                      <a:r>
                        <a:rPr lang="ru-RU" sz="1200" b="0" dirty="0" err="1">
                          <a:solidFill>
                            <a:schemeClr val="tx1"/>
                          </a:solidFill>
                          <a:effectLst>
                            <a:outerShdw blurRad="38100" dist="38100" dir="2700000" algn="tl">
                              <a:srgbClr val="000000">
                                <a:alpha val="43137"/>
                              </a:srgbClr>
                            </a:outerShdw>
                          </a:effectLst>
                        </a:rPr>
                        <a:t>variate</a:t>
                      </a:r>
                      <a:r>
                        <a:rPr lang="ro-RO" sz="1200" b="0" dirty="0">
                          <a:solidFill>
                            <a:schemeClr val="tx1"/>
                          </a:solidFill>
                          <a:effectLst>
                            <a:outerShdw blurRad="38100" dist="38100" dir="2700000" algn="tl">
                              <a:srgbClr val="000000">
                                <a:alpha val="43137"/>
                              </a:srgbClr>
                            </a:outerShdw>
                          </a:effectLst>
                        </a:rPr>
                        <a:t>.</a:t>
                      </a:r>
                    </a:p>
                    <a:p>
                      <a:pPr>
                        <a:lnSpc>
                          <a:spcPct val="107000"/>
                        </a:lnSpc>
                        <a:spcAft>
                          <a:spcPts val="0"/>
                        </a:spcAft>
                      </a:pPr>
                      <a:r>
                        <a:rPr lang="en-US" sz="1200" b="0" dirty="0">
                          <a:solidFill>
                            <a:schemeClr val="tx1"/>
                          </a:solidFill>
                          <a:effectLst>
                            <a:outerShdw blurRad="38100" dist="38100" dir="2700000" algn="tl">
                              <a:srgbClr val="000000">
                                <a:alpha val="43137"/>
                              </a:srgbClr>
                            </a:outerShdw>
                          </a:effectLst>
                        </a:rPr>
                        <a:t> </a:t>
                      </a:r>
                      <a:endParaRPr lang="ro-RO" sz="1200" b="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tc>
                  <a:txBody>
                    <a:bodyPr/>
                    <a:lstStyle/>
                    <a:p>
                      <a:pPr marL="342900" lvl="0" indent="-342900">
                        <a:spcAft>
                          <a:spcPts val="0"/>
                        </a:spcAft>
                        <a:buSzPts val="1000"/>
                        <a:buFont typeface="Symbol" panose="05050102010706020507" pitchFamily="18" charset="2"/>
                        <a:buChar char=""/>
                      </a:pPr>
                      <a:r>
                        <a:rPr lang="en-US" sz="1200" dirty="0">
                          <a:solidFill>
                            <a:schemeClr val="tx1"/>
                          </a:solidFill>
                          <a:effectLst>
                            <a:outerShdw blurRad="38100" dist="38100" dir="2700000" algn="tl">
                              <a:srgbClr val="000000">
                                <a:alpha val="43137"/>
                              </a:srgbClr>
                            </a:outerShdw>
                          </a:effectLst>
                        </a:rPr>
                        <a:t>Familia nu se </a:t>
                      </a:r>
                      <a:r>
                        <a:rPr lang="en-US" sz="1200" dirty="0" err="1">
                          <a:solidFill>
                            <a:schemeClr val="tx1"/>
                          </a:solidFill>
                          <a:effectLst>
                            <a:outerShdw blurRad="38100" dist="38100" dir="2700000" algn="tl">
                              <a:srgbClr val="000000">
                                <a:alpha val="43137"/>
                              </a:srgbClr>
                            </a:outerShdw>
                          </a:effectLst>
                        </a:rPr>
                        <a:t>implică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suficient</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activitatea</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educare</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copiilor</a:t>
                      </a:r>
                      <a:r>
                        <a:rPr lang="en-US" sz="1200" dirty="0">
                          <a:solidFill>
                            <a:schemeClr val="tx1"/>
                          </a:solidFill>
                          <a:effectLst>
                            <a:outerShdw blurRad="38100" dist="38100" dir="2700000" algn="tl">
                              <a:srgbClr val="000000">
                                <a:alpha val="43137"/>
                              </a:srgbClr>
                            </a:outerShdw>
                          </a:effectLst>
                        </a:rPr>
                        <a:t>, </a:t>
                      </a:r>
                      <a:r>
                        <a:rPr lang="ro-RO" sz="1200" dirty="0">
                          <a:solidFill>
                            <a:schemeClr val="tx1"/>
                          </a:solidFill>
                          <a:effectLst>
                            <a:outerShdw blurRad="38100" dist="38100" dir="2700000" algn="tl">
                              <a:srgbClr val="000000">
                                <a:alpha val="43137"/>
                              </a:srgbClr>
                            </a:outerShdw>
                          </a:effectLst>
                        </a:rPr>
                        <a:t>Comunicare deficitară cu unii </a:t>
                      </a:r>
                      <a:r>
                        <a:rPr lang="ro-RO" sz="1200" dirty="0" err="1">
                          <a:solidFill>
                            <a:schemeClr val="tx1"/>
                          </a:solidFill>
                          <a:effectLst>
                            <a:outerShdw blurRad="38100" dist="38100" dir="2700000" algn="tl">
                              <a:srgbClr val="000000">
                                <a:alpha val="43137"/>
                              </a:srgbClr>
                            </a:outerShdw>
                          </a:effectLst>
                        </a:rPr>
                        <a:t>părinţii</a:t>
                      </a:r>
                      <a:r>
                        <a:rPr lang="ro-RO" sz="1200" dirty="0">
                          <a:solidFill>
                            <a:schemeClr val="tx1"/>
                          </a:solidFill>
                          <a:effectLst>
                            <a:outerShdw blurRad="38100" dist="38100" dir="2700000" algn="tl">
                              <a:srgbClr val="000000">
                                <a:alpha val="43137"/>
                              </a:srgbClr>
                            </a:outerShdw>
                          </a:effectLst>
                        </a:rPr>
                        <a:t> în anumite </a:t>
                      </a:r>
                      <a:r>
                        <a:rPr lang="ro-RO" sz="1200" dirty="0" err="1">
                          <a:solidFill>
                            <a:schemeClr val="tx1"/>
                          </a:solidFill>
                          <a:effectLst>
                            <a:outerShdw blurRad="38100" dist="38100" dir="2700000" algn="tl">
                              <a:srgbClr val="000000">
                                <a:alpha val="43137"/>
                              </a:srgbClr>
                            </a:outerShdw>
                          </a:effectLst>
                        </a:rPr>
                        <a:t>situaţii</a:t>
                      </a:r>
                      <a:r>
                        <a:rPr lang="ro-RO" sz="1200" dirty="0">
                          <a:solidFill>
                            <a:schemeClr val="tx1"/>
                          </a:solidFill>
                          <a:effectLst>
                            <a:outerShdw blurRad="38100" dist="38100" dir="2700000" algn="tl">
                              <a:srgbClr val="000000">
                                <a:alpha val="43137"/>
                              </a:srgbClr>
                            </a:outerShdw>
                          </a:effectLst>
                        </a:rPr>
                        <a:t>.</a:t>
                      </a:r>
                    </a:p>
                    <a:p>
                      <a:pPr marL="342900" lvl="0" indent="-342900">
                        <a:spcAft>
                          <a:spcPts val="0"/>
                        </a:spcAft>
                        <a:buSzPts val="1000"/>
                        <a:buFont typeface="Symbol" panose="05050102010706020507" pitchFamily="18" charset="2"/>
                        <a:buChar char=""/>
                      </a:pPr>
                      <a:r>
                        <a:rPr lang="en-US" sz="1200" dirty="0" err="1">
                          <a:solidFill>
                            <a:schemeClr val="tx1"/>
                          </a:solidFill>
                          <a:effectLst>
                            <a:outerShdw blurRad="38100" dist="38100" dir="2700000" algn="tl">
                              <a:srgbClr val="000000">
                                <a:alpha val="43137"/>
                              </a:srgbClr>
                            </a:outerShdw>
                          </a:effectLst>
                        </a:rPr>
                        <a:t>Comunicarea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dintre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toate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cadrele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didactice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comunitate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ar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trebui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să</a:t>
                      </a:r>
                      <a:r>
                        <a:rPr lang="en-US" sz="1200" dirty="0">
                          <a:solidFill>
                            <a:schemeClr val="tx1"/>
                          </a:solidFill>
                          <a:effectLst>
                            <a:outerShdw blurRad="38100" dist="38100" dir="2700000" algn="tl">
                              <a:srgbClr val="000000">
                                <a:alpha val="43137"/>
                              </a:srgbClr>
                            </a:outerShdw>
                          </a:effectLst>
                        </a:rPr>
                        <a:t> fie </a:t>
                      </a:r>
                      <a:r>
                        <a:rPr lang="en-US" sz="1200" dirty="0" err="1">
                          <a:solidFill>
                            <a:schemeClr val="tx1"/>
                          </a:solidFill>
                          <a:effectLst>
                            <a:outerShdw blurRad="38100" dist="38100" dir="2700000" algn="tl">
                              <a:srgbClr val="000000">
                                <a:alpha val="43137"/>
                              </a:srgbClr>
                            </a:outerShdw>
                          </a:effectLst>
                        </a:rPr>
                        <a:t>mai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puternică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toate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direcţiile</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spcAft>
                          <a:spcPts val="0"/>
                        </a:spcAft>
                        <a:buSzPts val="1000"/>
                        <a:buFont typeface="Symbol" panose="05050102010706020507" pitchFamily="18" charset="2"/>
                        <a:buChar char=""/>
                      </a:pPr>
                      <a:r>
                        <a:rPr lang="en-US" sz="1200" dirty="0" err="1">
                          <a:solidFill>
                            <a:schemeClr val="tx1"/>
                          </a:solidFill>
                          <a:effectLst>
                            <a:outerShdw blurRad="38100" dist="38100" dir="2700000" algn="tl">
                              <a:srgbClr val="000000">
                                <a:alpha val="43137"/>
                              </a:srgbClr>
                            </a:outerShdw>
                          </a:effectLst>
                        </a:rPr>
                        <a:t>Insuficienţa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informaţiei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documentare</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managerilor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pentru</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obţinerea</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fonduri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nerambursabile</a:t>
                      </a:r>
                      <a:r>
                        <a:rPr lang="en-US" sz="1200" dirty="0">
                          <a:solidFill>
                            <a:schemeClr val="tx1"/>
                          </a:solidFill>
                          <a:effectLst>
                            <a:outerShdw blurRad="38100" dist="38100" dir="2700000" algn="tl">
                              <a:srgbClr val="000000">
                                <a:alpha val="43137"/>
                              </a:srgbClr>
                            </a:outerShdw>
                          </a:effectLst>
                        </a:rPr>
                        <a:t> cu care pot </a:t>
                      </a:r>
                      <a:r>
                        <a:rPr lang="en-US" sz="1200" dirty="0" err="1">
                          <a:solidFill>
                            <a:schemeClr val="tx1"/>
                          </a:solidFill>
                          <a:effectLst>
                            <a:outerShdw blurRad="38100" dist="38100" dir="2700000" algn="tl">
                              <a:srgbClr val="000000">
                                <a:alpha val="43137"/>
                              </a:srgbClr>
                            </a:outerShdw>
                          </a:effectLst>
                        </a:rPr>
                        <a:t>dezvolta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baza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materială</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şcolii</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spcAft>
                          <a:spcPts val="0"/>
                        </a:spcAft>
                        <a:buSzPts val="1000"/>
                        <a:buFont typeface="Symbol" panose="05050102010706020507" pitchFamily="18" charset="2"/>
                        <a:buChar char=""/>
                      </a:pPr>
                      <a:r>
                        <a:rPr lang="ro-RO" sz="1200" dirty="0">
                          <a:solidFill>
                            <a:schemeClr val="tx1"/>
                          </a:solidFill>
                          <a:effectLst>
                            <a:outerShdw blurRad="38100" dist="38100" dir="2700000" algn="tl">
                              <a:srgbClr val="000000">
                                <a:alpha val="43137"/>
                              </a:srgbClr>
                            </a:outerShdw>
                          </a:effectLst>
                        </a:rPr>
                        <a:t>Numărul mic de </a:t>
                      </a:r>
                      <a:r>
                        <a:rPr lang="ro-RO" sz="1200" dirty="0" err="1">
                          <a:solidFill>
                            <a:schemeClr val="tx1"/>
                          </a:solidFill>
                          <a:effectLst>
                            <a:outerShdw blurRad="38100" dist="38100" dir="2700000" algn="tl">
                              <a:srgbClr val="000000">
                                <a:alpha val="43137"/>
                              </a:srgbClr>
                            </a:outerShdw>
                          </a:effectLst>
                        </a:rPr>
                        <a:t>organizaţii</a:t>
                      </a:r>
                      <a:r>
                        <a:rPr lang="ro-RO" sz="1200" dirty="0">
                          <a:solidFill>
                            <a:schemeClr val="tx1"/>
                          </a:solidFill>
                          <a:effectLst>
                            <a:outerShdw blurRad="38100" dist="38100" dir="2700000" algn="tl">
                              <a:srgbClr val="000000">
                                <a:alpha val="43137"/>
                              </a:srgbClr>
                            </a:outerShdw>
                          </a:effectLst>
                        </a:rPr>
                        <a:t> civice, în special ONG-uri, cu care colaborează </a:t>
                      </a:r>
                      <a:r>
                        <a:rPr lang="ro-RO" sz="1200" dirty="0" err="1">
                          <a:solidFill>
                            <a:schemeClr val="tx1"/>
                          </a:solidFill>
                          <a:effectLst>
                            <a:outerShdw blurRad="38100" dist="38100" dir="2700000" algn="tl">
                              <a:srgbClr val="000000">
                                <a:alpha val="43137"/>
                              </a:srgbClr>
                            </a:outerShdw>
                          </a:effectLst>
                        </a:rPr>
                        <a:t>şcoala</a:t>
                      </a:r>
                      <a:r>
                        <a:rPr lang="ro-RO" sz="1200" dirty="0">
                          <a:solidFill>
                            <a:schemeClr val="tx1"/>
                          </a:solidFill>
                          <a:effectLst>
                            <a:outerShdw blurRad="38100" dist="38100" dir="2700000" algn="tl">
                              <a:srgbClr val="000000">
                                <a:alpha val="43137"/>
                              </a:srgbClr>
                            </a:outerShdw>
                          </a:effectLst>
                        </a:rPr>
                        <a:t>;</a:t>
                      </a:r>
                    </a:p>
                    <a:p>
                      <a:pPr marL="342900" lvl="0" indent="-342900">
                        <a:spcAft>
                          <a:spcPts val="0"/>
                        </a:spcAft>
                        <a:buSzPts val="1000"/>
                        <a:buFont typeface="Symbol" panose="05050102010706020507" pitchFamily="18" charset="2"/>
                        <a:buChar char=""/>
                      </a:pPr>
                      <a:r>
                        <a:rPr lang="ro-RO" sz="1200" dirty="0" err="1">
                          <a:solidFill>
                            <a:schemeClr val="tx1"/>
                          </a:solidFill>
                          <a:effectLst>
                            <a:outerShdw blurRad="38100" dist="38100" dir="2700000" algn="tl">
                              <a:srgbClr val="000000">
                                <a:alpha val="43137"/>
                              </a:srgbClr>
                            </a:outerShdw>
                          </a:effectLst>
                        </a:rPr>
                        <a:t>Absenţa</a:t>
                      </a:r>
                      <a:r>
                        <a:rPr lang="ro-RO" sz="1200" dirty="0">
                          <a:solidFill>
                            <a:schemeClr val="tx1"/>
                          </a:solidFill>
                          <a:effectLst>
                            <a:outerShdw blurRad="38100" dist="38100" dir="2700000" algn="tl">
                              <a:srgbClr val="000000">
                                <a:alpha val="43137"/>
                              </a:srgbClr>
                            </a:outerShdw>
                          </a:effectLst>
                        </a:rPr>
                        <a:t> unei preocupări sistematice privind implicarea </a:t>
                      </a:r>
                      <a:r>
                        <a:rPr lang="ro-RO" sz="1200" dirty="0" err="1">
                          <a:solidFill>
                            <a:schemeClr val="tx1"/>
                          </a:solidFill>
                          <a:effectLst>
                            <a:outerShdw blurRad="38100" dist="38100" dir="2700000" algn="tl">
                              <a:srgbClr val="000000">
                                <a:alpha val="43137"/>
                              </a:srgbClr>
                            </a:outerShdw>
                          </a:effectLst>
                        </a:rPr>
                        <a:t>părinţilor</a:t>
                      </a:r>
                      <a:r>
                        <a:rPr lang="ro-RO" sz="1200" dirty="0">
                          <a:solidFill>
                            <a:schemeClr val="tx1"/>
                          </a:solidFill>
                          <a:effectLst>
                            <a:outerShdw blurRad="38100" dist="38100" dir="2700000" algn="tl">
                              <a:srgbClr val="000000">
                                <a:alpha val="43137"/>
                              </a:srgbClr>
                            </a:outerShdw>
                          </a:effectLst>
                        </a:rPr>
                        <a:t> în stabilirea obiectivelor generale </a:t>
                      </a:r>
                      <a:r>
                        <a:rPr lang="ro-RO" sz="1200" dirty="0" err="1">
                          <a:solidFill>
                            <a:schemeClr val="tx1"/>
                          </a:solidFill>
                          <a:effectLst>
                            <a:outerShdw blurRad="38100" dist="38100" dir="2700000" algn="tl">
                              <a:srgbClr val="000000">
                                <a:alpha val="43137"/>
                              </a:srgbClr>
                            </a:outerShdw>
                          </a:effectLst>
                        </a:rPr>
                        <a:t>şi</a:t>
                      </a:r>
                      <a:r>
                        <a:rPr lang="ro-RO" sz="1200" dirty="0">
                          <a:solidFill>
                            <a:schemeClr val="tx1"/>
                          </a:solidFill>
                          <a:effectLst>
                            <a:outerShdw blurRad="38100" dist="38100" dir="2700000" algn="tl">
                              <a:srgbClr val="000000">
                                <a:alpha val="43137"/>
                              </a:srgbClr>
                            </a:outerShdw>
                          </a:effectLst>
                        </a:rPr>
                        <a:t> a ofertei </a:t>
                      </a:r>
                      <a:r>
                        <a:rPr lang="ro-RO" sz="1200" dirty="0" err="1">
                          <a:solidFill>
                            <a:schemeClr val="tx1"/>
                          </a:solidFill>
                          <a:effectLst>
                            <a:outerShdw blurRad="38100" dist="38100" dir="2700000" algn="tl">
                              <a:srgbClr val="000000">
                                <a:alpha val="43137"/>
                              </a:srgbClr>
                            </a:outerShdw>
                          </a:effectLst>
                        </a:rPr>
                        <a:t>educaţionale</a:t>
                      </a:r>
                      <a:r>
                        <a:rPr lang="ro-RO" sz="1200" dirty="0">
                          <a:solidFill>
                            <a:schemeClr val="tx1"/>
                          </a:solidFill>
                          <a:effectLst>
                            <a:outerShdw blurRad="38100" dist="38100" dir="2700000" algn="tl">
                              <a:srgbClr val="000000">
                                <a:alpha val="43137"/>
                              </a:srgbClr>
                            </a:outerShdw>
                          </a:effectLst>
                        </a:rPr>
                        <a:t>;</a:t>
                      </a:r>
                    </a:p>
                    <a:p>
                      <a:pPr marL="342900" lvl="0" indent="-342900">
                        <a:spcAft>
                          <a:spcPts val="0"/>
                        </a:spcAft>
                        <a:buSzPts val="1000"/>
                        <a:buFont typeface="Symbol" panose="05050102010706020507" pitchFamily="18" charset="2"/>
                        <a:buChar char=""/>
                      </a:pPr>
                      <a:r>
                        <a:rPr lang="ro-RO" sz="1200" dirty="0">
                          <a:solidFill>
                            <a:schemeClr val="tx1"/>
                          </a:solidFill>
                          <a:effectLst>
                            <a:outerShdw blurRad="38100" dist="38100" dir="2700000" algn="tl">
                              <a:srgbClr val="000000">
                                <a:alpha val="43137"/>
                              </a:srgbClr>
                            </a:outerShdw>
                          </a:effectLst>
                        </a:rPr>
                        <a:t>Insuficienta preocupare a unor cadre didactice pentru realizarea unor proiecte de colaborare;</a:t>
                      </a:r>
                    </a:p>
                    <a:p>
                      <a:pPr marL="342900" lvl="0" indent="-342900">
                        <a:spcAft>
                          <a:spcPts val="0"/>
                        </a:spcAft>
                        <a:buSzPts val="1000"/>
                        <a:buFont typeface="Symbol" panose="05050102010706020507" pitchFamily="18" charset="2"/>
                        <a:buChar char=""/>
                      </a:pPr>
                      <a:r>
                        <a:rPr lang="en-US" sz="1200" dirty="0" err="1">
                          <a:solidFill>
                            <a:schemeClr val="tx1"/>
                          </a:solidFill>
                          <a:effectLst>
                            <a:outerShdw blurRad="38100" dist="38100" dir="2700000" algn="tl">
                              <a:srgbClr val="000000">
                                <a:alpha val="43137"/>
                              </a:srgbClr>
                            </a:outerShdw>
                          </a:effectLst>
                        </a:rPr>
                        <a:t>Slaba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implicare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realizarea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unor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proiecte</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finanţare</a:t>
                      </a:r>
                      <a:r>
                        <a:rPr lang="en-US" sz="1200" dirty="0">
                          <a:solidFill>
                            <a:schemeClr val="tx1"/>
                          </a:solidFill>
                          <a:effectLst>
                            <a:outerShdw blurRad="38100" dist="38100" dir="2700000" algn="tl">
                              <a:srgbClr val="000000">
                                <a:alpha val="43137"/>
                              </a:srgbClr>
                            </a:outerShdw>
                          </a:effectLst>
                        </a:rPr>
                        <a:t> la </a:t>
                      </a:r>
                      <a:r>
                        <a:rPr lang="en-US" sz="1200" dirty="0" err="1">
                          <a:solidFill>
                            <a:schemeClr val="tx1"/>
                          </a:solidFill>
                          <a:effectLst>
                            <a:outerShdw blurRad="38100" dist="38100" dir="2700000" algn="tl">
                              <a:srgbClr val="000000">
                                <a:alpha val="43137"/>
                              </a:srgbClr>
                            </a:outerShdw>
                          </a:effectLst>
                        </a:rPr>
                        <a:t>nivel</a:t>
                      </a:r>
                      <a:r>
                        <a:rPr lang="en-US" sz="1200" dirty="0">
                          <a:solidFill>
                            <a:schemeClr val="tx1"/>
                          </a:solidFill>
                          <a:effectLst>
                            <a:outerShdw blurRad="38100" dist="38100" dir="2700000" algn="tl">
                              <a:srgbClr val="000000">
                                <a:alpha val="43137"/>
                              </a:srgbClr>
                            </a:outerShdw>
                          </a:effectLst>
                        </a:rPr>
                        <a:t> institutional.</a:t>
                      </a:r>
                      <a:endParaRPr lang="ro-RO" sz="1200" dirty="0">
                        <a:solidFill>
                          <a:schemeClr val="tx1"/>
                        </a:solidFill>
                        <a:effectLst>
                          <a:outerShdw blurRad="38100" dist="38100" dir="2700000" algn="tl">
                            <a:srgbClr val="000000">
                              <a:alpha val="43137"/>
                            </a:srgbClr>
                          </a:outerShdw>
                        </a:effectLst>
                      </a:endParaRPr>
                    </a:p>
                    <a:p>
                      <a:pPr>
                        <a:spcAft>
                          <a:spcPts val="0"/>
                        </a:spcAft>
                      </a:pPr>
                      <a:r>
                        <a:rPr lang="en-US" sz="1200" dirty="0">
                          <a:solidFill>
                            <a:schemeClr val="tx1"/>
                          </a:solidFill>
                          <a:effectLst>
                            <a:outerShdw blurRad="38100" dist="38100" dir="2700000" algn="tl">
                              <a:srgbClr val="000000">
                                <a:alpha val="43137"/>
                              </a:srgbClr>
                            </a:outerShdw>
                          </a:effectLst>
                        </a:rPr>
                        <a:t> </a:t>
                      </a:r>
                      <a:endParaRPr lang="ro-RO" sz="1200" dirty="0">
                        <a:solidFill>
                          <a:schemeClr val="tx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48927" marR="48927" marT="0" marB="0"/>
                </a:tc>
                <a:extLst>
                  <a:ext uri="{0D108BD9-81ED-4DB2-BD59-A6C34878D82A}">
                    <a16:rowId xmlns:a16="http://schemas.microsoft.com/office/drawing/2014/main" val="4041328739"/>
                  </a:ext>
                </a:extLst>
              </a:tr>
              <a:tr h="232914">
                <a:tc>
                  <a:txBody>
                    <a:bodyPr/>
                    <a:lstStyle/>
                    <a:p>
                      <a:pPr algn="ctr">
                        <a:lnSpc>
                          <a:spcPct val="150000"/>
                        </a:lnSpc>
                        <a:spcAft>
                          <a:spcPts val="0"/>
                        </a:spcAft>
                      </a:pPr>
                      <a:r>
                        <a:rPr lang="en-US" sz="1200">
                          <a:solidFill>
                            <a:schemeClr val="tx1"/>
                          </a:solidFill>
                          <a:effectLst>
                            <a:outerShdw blurRad="38100" dist="38100" dir="2700000" algn="tl">
                              <a:srgbClr val="000000">
                                <a:alpha val="43137"/>
                              </a:srgbClr>
                            </a:outerShdw>
                          </a:effectLst>
                        </a:rPr>
                        <a:t>Oportunități</a:t>
                      </a:r>
                      <a:endParaRPr lang="ro-RO" sz="120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tc>
                  <a:txBody>
                    <a:bodyPr/>
                    <a:lstStyle/>
                    <a:p>
                      <a:pPr algn="ctr">
                        <a:lnSpc>
                          <a:spcPct val="150000"/>
                        </a:lnSpc>
                        <a:spcAft>
                          <a:spcPts val="0"/>
                        </a:spcAft>
                      </a:pPr>
                      <a:r>
                        <a:rPr lang="en-US" sz="1200" dirty="0" err="1">
                          <a:solidFill>
                            <a:schemeClr val="tx1"/>
                          </a:solidFill>
                          <a:effectLst>
                            <a:outerShdw blurRad="38100" dist="38100" dir="2700000" algn="tl">
                              <a:srgbClr val="000000">
                                <a:alpha val="43137"/>
                              </a:srgbClr>
                            </a:outerShdw>
                          </a:effectLst>
                        </a:rPr>
                        <a:t>Amenințări</a:t>
                      </a:r>
                      <a:endParaRPr lang="ro-RO" sz="12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extLst>
                  <a:ext uri="{0D108BD9-81ED-4DB2-BD59-A6C34878D82A}">
                    <a16:rowId xmlns:a16="http://schemas.microsoft.com/office/drawing/2014/main" val="3066330102"/>
                  </a:ext>
                </a:extLst>
              </a:tr>
              <a:tr h="1545691">
                <a:tc>
                  <a:txBody>
                    <a:bodyPr/>
                    <a:lstStyle/>
                    <a:p>
                      <a:pPr marL="342900" lvl="0" indent="-342900">
                        <a:lnSpc>
                          <a:spcPct val="107000"/>
                        </a:lnSpc>
                        <a:spcAft>
                          <a:spcPts val="0"/>
                        </a:spcAft>
                        <a:buSzPts val="1000"/>
                        <a:buFont typeface="Symbol" panose="05050102010706020507" pitchFamily="18" charset="2"/>
                        <a:buChar char=""/>
                        <a:tabLst>
                          <a:tab pos="457200" algn="l"/>
                        </a:tabLst>
                      </a:pPr>
                      <a:r>
                        <a:rPr lang="en-US" sz="1200" b="0" dirty="0" err="1">
                          <a:solidFill>
                            <a:schemeClr val="tx1"/>
                          </a:solidFill>
                          <a:effectLst>
                            <a:outerShdw blurRad="38100" dist="38100" dir="2700000" algn="tl">
                              <a:srgbClr val="000000">
                                <a:alpha val="43137"/>
                              </a:srgbClr>
                            </a:outerShdw>
                          </a:effectLst>
                        </a:rPr>
                        <a:t>Sprijin</a:t>
                      </a:r>
                      <a:r>
                        <a:rPr lang="en-US" sz="1200" b="0" dirty="0">
                          <a:solidFill>
                            <a:schemeClr val="tx1"/>
                          </a:solidFill>
                          <a:effectLst>
                            <a:outerShdw blurRad="38100" dist="38100" dir="2700000" algn="tl">
                              <a:srgbClr val="000000">
                                <a:alpha val="43137"/>
                              </a:srgbClr>
                            </a:outerShdw>
                          </a:effectLst>
                        </a:rPr>
                        <a:t> din </a:t>
                      </a:r>
                      <a:r>
                        <a:rPr lang="en-US" sz="1200" b="0" dirty="0" err="1">
                          <a:solidFill>
                            <a:schemeClr val="tx1"/>
                          </a:solidFill>
                          <a:effectLst>
                            <a:outerShdw blurRad="38100" dist="38100" dir="2700000" algn="tl">
                              <a:srgbClr val="000000">
                                <a:alpha val="43137"/>
                              </a:srgbClr>
                            </a:outerShdw>
                          </a:effectLst>
                        </a:rPr>
                        <a:t>partea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factorilor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educaţionali</a:t>
                      </a:r>
                      <a:r>
                        <a:rPr lang="en-US" sz="1200" b="0" dirty="0">
                          <a:solidFill>
                            <a:schemeClr val="tx1"/>
                          </a:solidFill>
                          <a:effectLst>
                            <a:outerShdw blurRad="38100" dist="38100" dir="2700000" algn="tl">
                              <a:srgbClr val="000000">
                                <a:alpha val="43137"/>
                              </a:srgbClr>
                            </a:outerShdw>
                          </a:effectLst>
                        </a:rPr>
                        <a:t> din </a:t>
                      </a:r>
                      <a:r>
                        <a:rPr lang="en-US" sz="1200" b="0" dirty="0" err="1">
                          <a:solidFill>
                            <a:schemeClr val="tx1"/>
                          </a:solidFill>
                          <a:effectLst>
                            <a:outerShdw blurRad="38100" dist="38100" dir="2700000" algn="tl">
                              <a:srgbClr val="000000">
                                <a:alpha val="43137"/>
                              </a:srgbClr>
                            </a:outerShdw>
                          </a:effectLst>
                        </a:rPr>
                        <a:t>teritoriu</a:t>
                      </a:r>
                      <a:r>
                        <a:rPr lang="en-US"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457200" algn="l"/>
                        </a:tabLst>
                      </a:pPr>
                      <a:r>
                        <a:rPr lang="en-US" sz="1200" b="0" dirty="0" err="1">
                          <a:solidFill>
                            <a:schemeClr val="tx1"/>
                          </a:solidFill>
                          <a:effectLst>
                            <a:outerShdw blurRad="38100" dist="38100" dir="2700000" algn="tl">
                              <a:srgbClr val="000000">
                                <a:alpha val="43137"/>
                              </a:srgbClr>
                            </a:outerShdw>
                          </a:effectLst>
                        </a:rPr>
                        <a:t>Disponibilitatea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responsabilitatea</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unor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instituţii</a:t>
                      </a:r>
                      <a:r>
                        <a:rPr lang="en-US" sz="1200" b="0" dirty="0">
                          <a:solidFill>
                            <a:schemeClr val="tx1"/>
                          </a:solidFill>
                          <a:effectLst>
                            <a:outerShdw blurRad="38100" dist="38100" dir="2700000" algn="tl">
                              <a:srgbClr val="000000">
                                <a:alpha val="43137"/>
                              </a:srgbClr>
                            </a:outerShdw>
                          </a:effectLst>
                        </a:rPr>
                        <a:t> de a </a:t>
                      </a:r>
                      <a:r>
                        <a:rPr lang="en-US" sz="1200" b="0" dirty="0" err="1">
                          <a:solidFill>
                            <a:schemeClr val="tx1"/>
                          </a:solidFill>
                          <a:effectLst>
                            <a:outerShdw blurRad="38100" dist="38100" dir="2700000" algn="tl">
                              <a:srgbClr val="000000">
                                <a:alpha val="43137"/>
                              </a:srgbClr>
                            </a:outerShdw>
                          </a:effectLst>
                        </a:rPr>
                        <a:t>veni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în</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sprijinul</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şcolii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Poliţie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Biserică</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Primărie</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instituţii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culturale</a:t>
                      </a:r>
                      <a:r>
                        <a:rPr lang="en-US"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457200" algn="l"/>
                        </a:tabLst>
                      </a:pPr>
                      <a:r>
                        <a:rPr lang="en-US" sz="1200" b="0" dirty="0" err="1">
                          <a:solidFill>
                            <a:schemeClr val="tx1"/>
                          </a:solidFill>
                          <a:effectLst>
                            <a:outerShdw blurRad="38100" dist="38100" dir="2700000" algn="tl">
                              <a:srgbClr val="000000">
                                <a:alpha val="43137"/>
                              </a:srgbClr>
                            </a:outerShdw>
                          </a:effectLst>
                        </a:rPr>
                        <a:t>Interesul</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unor</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şcoli</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pentru</a:t>
                      </a:r>
                      <a:r>
                        <a:rPr lang="en-US" sz="1200" b="0" dirty="0">
                          <a:solidFill>
                            <a:schemeClr val="tx1"/>
                          </a:solidFill>
                          <a:effectLst>
                            <a:outerShdw blurRad="38100" dist="38100" dir="2700000" algn="tl">
                              <a:srgbClr val="000000">
                                <a:alpha val="43137"/>
                              </a:srgbClr>
                            </a:outerShdw>
                          </a:effectLst>
                        </a:rPr>
                        <a:t> </a:t>
                      </a:r>
                      <a:r>
                        <a:rPr lang="en-US" sz="1200" b="0" dirty="0" err="1">
                          <a:solidFill>
                            <a:schemeClr val="tx1"/>
                          </a:solidFill>
                          <a:effectLst>
                            <a:outerShdw blurRad="38100" dist="38100" dir="2700000" algn="tl">
                              <a:srgbClr val="000000">
                                <a:alpha val="43137"/>
                              </a:srgbClr>
                            </a:outerShdw>
                          </a:effectLst>
                        </a:rPr>
                        <a:t>realizarea</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schimburi</a:t>
                      </a:r>
                      <a:r>
                        <a:rPr lang="en-US" sz="1200" b="0" dirty="0">
                          <a:solidFill>
                            <a:schemeClr val="tx1"/>
                          </a:solidFill>
                          <a:effectLst>
                            <a:outerShdw blurRad="38100" dist="38100" dir="2700000" algn="tl">
                              <a:srgbClr val="000000">
                                <a:alpha val="43137"/>
                              </a:srgbClr>
                            </a:outerShdw>
                          </a:effectLst>
                        </a:rPr>
                        <a:t> de </a:t>
                      </a:r>
                      <a:r>
                        <a:rPr lang="en-US" sz="1200" b="0" dirty="0" err="1">
                          <a:solidFill>
                            <a:schemeClr val="tx1"/>
                          </a:solidFill>
                          <a:effectLst>
                            <a:outerShdw blurRad="38100" dist="38100" dir="2700000" algn="tl">
                              <a:srgbClr val="000000">
                                <a:alpha val="43137"/>
                              </a:srgbClr>
                            </a:outerShdw>
                          </a:effectLst>
                        </a:rPr>
                        <a:t>experienţă</a:t>
                      </a:r>
                      <a:r>
                        <a:rPr lang="en-US" sz="1200" b="0" dirty="0">
                          <a:solidFill>
                            <a:schemeClr val="tx1"/>
                          </a:solidFill>
                          <a:effectLst>
                            <a:outerShdw blurRad="38100" dist="38100" dir="2700000" algn="tl">
                              <a:srgbClr val="000000">
                                <a:alpha val="43137"/>
                              </a:srgbClr>
                            </a:outerShdw>
                          </a:effectLst>
                        </a:rPr>
                        <a:t>;</a:t>
                      </a:r>
                      <a:endParaRPr lang="ro-RO" sz="1200" b="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tc>
                  <a:txBody>
                    <a:bodyPr/>
                    <a:lstStyle/>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Migrarea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părinţilor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elevilor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alte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ţări</a:t>
                      </a:r>
                      <a:r>
                        <a:rPr lang="en-US" sz="1200" dirty="0">
                          <a:solidFill>
                            <a:schemeClr val="tx1"/>
                          </a:solidFill>
                          <a:effectLst>
                            <a:outerShdw blurRad="38100" dist="38100" dir="2700000" algn="tl">
                              <a:srgbClr val="000000">
                                <a:alpha val="43137"/>
                              </a:srgbClr>
                            </a:outerShdw>
                          </a:effectLst>
                        </a:rPr>
                        <a:t> la </a:t>
                      </a:r>
                      <a:r>
                        <a:rPr lang="en-US" sz="1200" dirty="0" err="1">
                          <a:solidFill>
                            <a:schemeClr val="tx1"/>
                          </a:solidFill>
                          <a:effectLst>
                            <a:outerShdw blurRad="38100" dist="38100" dir="2700000" algn="tl">
                              <a:srgbClr val="000000">
                                <a:alpha val="43137"/>
                              </a:srgbClr>
                            </a:outerShdw>
                          </a:effectLst>
                        </a:rPr>
                        <a:t>lucru</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Bugetul</a:t>
                      </a:r>
                      <a:r>
                        <a:rPr lang="en-US" sz="1200" dirty="0">
                          <a:solidFill>
                            <a:schemeClr val="tx1"/>
                          </a:solidFill>
                          <a:effectLst>
                            <a:outerShdw blurRad="38100" dist="38100" dir="2700000" algn="tl">
                              <a:srgbClr val="000000">
                                <a:alpha val="43137"/>
                              </a:srgbClr>
                            </a:outerShdw>
                          </a:effectLst>
                        </a:rPr>
                        <a:t> de </a:t>
                      </a:r>
                      <a:r>
                        <a:rPr lang="en-US" sz="1200" dirty="0" err="1">
                          <a:solidFill>
                            <a:schemeClr val="tx1"/>
                          </a:solidFill>
                          <a:effectLst>
                            <a:outerShdw blurRad="38100" dist="38100" dir="2700000" algn="tl">
                              <a:srgbClr val="000000">
                                <a:alpha val="43137"/>
                              </a:srgbClr>
                            </a:outerShdw>
                          </a:effectLst>
                        </a:rPr>
                        <a:t>timp</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relativ</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scăzut</a:t>
                      </a:r>
                      <a:r>
                        <a:rPr lang="en-US" sz="1200" dirty="0">
                          <a:solidFill>
                            <a:schemeClr val="tx1"/>
                          </a:solidFill>
                          <a:effectLst>
                            <a:outerShdw blurRad="38100" dist="38100" dir="2700000" algn="tl">
                              <a:srgbClr val="000000">
                                <a:alpha val="43137"/>
                              </a:srgbClr>
                            </a:outerShdw>
                          </a:effectLst>
                        </a:rPr>
                        <a:t> al </a:t>
                      </a:r>
                      <a:r>
                        <a:rPr lang="en-US" sz="1200" dirty="0" err="1">
                          <a:solidFill>
                            <a:schemeClr val="tx1"/>
                          </a:solidFill>
                          <a:effectLst>
                            <a:outerShdw blurRad="38100" dist="38100" dir="2700000" algn="tl">
                              <a:srgbClr val="000000">
                                <a:alpha val="43137"/>
                              </a:srgbClr>
                            </a:outerShdw>
                          </a:effectLst>
                        </a:rPr>
                        <a:t>părinţilor</a:t>
                      </a:r>
                      <a:r>
                        <a:rPr lang="en-US" sz="1200" dirty="0">
                          <a:solidFill>
                            <a:schemeClr val="tx1"/>
                          </a:solidFill>
                          <a:effectLst>
                            <a:outerShdw blurRad="38100" dist="38100" dir="2700000" algn="tl">
                              <a:srgbClr val="000000">
                                <a:alpha val="43137"/>
                              </a:srgbClr>
                            </a:outerShdw>
                          </a:effectLst>
                        </a:rPr>
                        <a:t> conduce la </a:t>
                      </a:r>
                      <a:r>
                        <a:rPr lang="en-US" sz="1200" dirty="0" err="1">
                          <a:solidFill>
                            <a:schemeClr val="tx1"/>
                          </a:solidFill>
                          <a:effectLst>
                            <a:outerShdw blurRad="38100" dist="38100" dir="2700000" algn="tl">
                              <a:srgbClr val="000000">
                                <a:alpha val="43137"/>
                              </a:srgbClr>
                            </a:outerShdw>
                          </a:effectLst>
                        </a:rPr>
                        <a:t>slaba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implicare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activităţile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şcolii</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Accentuarea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efectelor</a:t>
                      </a:r>
                      <a:r>
                        <a:rPr lang="en-US" sz="1200" dirty="0">
                          <a:solidFill>
                            <a:schemeClr val="tx1"/>
                          </a:solidFill>
                          <a:effectLst>
                            <a:outerShdw blurRad="38100" dist="38100" dir="2700000" algn="tl">
                              <a:srgbClr val="000000">
                                <a:alpha val="43137"/>
                              </a:srgbClr>
                            </a:outerShdw>
                          </a:effectLst>
                        </a:rPr>
                        <a:t> negative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educaţia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elevilor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datorită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unei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comunicări</a:t>
                      </a:r>
                      <a:r>
                        <a:rPr lang="en-US" sz="1200" dirty="0">
                          <a:solidFill>
                            <a:schemeClr val="tx1"/>
                          </a:solidFill>
                          <a:effectLst>
                            <a:outerShdw blurRad="38100" dist="38100" dir="2700000" algn="tl">
                              <a:srgbClr val="000000">
                                <a:alpha val="43137"/>
                              </a:srgbClr>
                            </a:outerShdw>
                          </a:effectLst>
                        </a:rPr>
                        <a:t> tot </a:t>
                      </a:r>
                      <a:r>
                        <a:rPr lang="en-US" sz="1200" dirty="0" err="1">
                          <a:solidFill>
                            <a:schemeClr val="tx1"/>
                          </a:solidFill>
                          <a:effectLst>
                            <a:outerShdw blurRad="38100" dist="38100" dir="2700000" algn="tl">
                              <a:srgbClr val="000000">
                                <a:alpha val="43137"/>
                              </a:srgbClr>
                            </a:outerShdw>
                          </a:effectLst>
                        </a:rPr>
                        <a:t>mai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dificile</a:t>
                      </a:r>
                      <a:r>
                        <a:rPr lang="en-US" sz="1200" dirty="0">
                          <a:solidFill>
                            <a:schemeClr val="tx1"/>
                          </a:solidFill>
                          <a:effectLst>
                            <a:outerShdw blurRad="38100" dist="38100" dir="2700000" algn="tl">
                              <a:srgbClr val="000000">
                                <a:alpha val="43137"/>
                              </a:srgbClr>
                            </a:outerShdw>
                          </a:effectLst>
                        </a:rPr>
                        <a:t> cu </a:t>
                      </a:r>
                      <a:r>
                        <a:rPr lang="en-US" sz="1200" dirty="0" err="1">
                          <a:solidFill>
                            <a:schemeClr val="tx1"/>
                          </a:solidFill>
                          <a:effectLst>
                            <a:outerShdw blurRad="38100" dist="38100" dir="2700000" algn="tl">
                              <a:srgbClr val="000000">
                                <a:alpha val="43137"/>
                              </a:srgbClr>
                            </a:outerShdw>
                          </a:effectLst>
                        </a:rPr>
                        <a:t>familia</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Concurenţa</a:t>
                      </a:r>
                      <a:r>
                        <a:rPr lang="en-US" sz="1200" dirty="0">
                          <a:solidFill>
                            <a:schemeClr val="tx1"/>
                          </a:solidFill>
                          <a:effectLst>
                            <a:outerShdw blurRad="38100" dist="38100" dir="2700000" algn="tl">
                              <a:srgbClr val="000000">
                                <a:alpha val="43137"/>
                              </a:srgbClr>
                            </a:outerShdw>
                          </a:effectLst>
                        </a:rPr>
                        <a:t> cu </a:t>
                      </a:r>
                      <a:r>
                        <a:rPr lang="en-US" sz="1200" dirty="0" err="1">
                          <a:solidFill>
                            <a:schemeClr val="tx1"/>
                          </a:solidFill>
                          <a:effectLst>
                            <a:outerShdw blurRad="38100" dist="38100" dir="2700000" algn="tl">
                              <a:srgbClr val="000000">
                                <a:alpha val="43137"/>
                              </a:srgbClr>
                            </a:outerShdw>
                          </a:effectLst>
                        </a:rPr>
                        <a:t>celelalte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şcoli</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Posibila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instabilitate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socială</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economică</a:t>
                      </a:r>
                      <a:r>
                        <a:rPr lang="en-US" sz="1200" dirty="0">
                          <a:solidFill>
                            <a:schemeClr val="tx1"/>
                          </a:solidFill>
                          <a:effectLst>
                            <a:outerShdw blurRad="38100" dist="38100" dir="2700000" algn="tl">
                              <a:srgbClr val="000000">
                                <a:alpha val="43137"/>
                              </a:srgbClr>
                            </a:outerShdw>
                          </a:effectLst>
                        </a:rPr>
                        <a:t> a </a:t>
                      </a:r>
                      <a:r>
                        <a:rPr lang="en-US" sz="1200" dirty="0" err="1">
                          <a:solidFill>
                            <a:schemeClr val="tx1"/>
                          </a:solidFill>
                          <a:effectLst>
                            <a:outerShdw blurRad="38100" dist="38100" dir="2700000" algn="tl">
                              <a:srgbClr val="000000">
                                <a:alpha val="43137"/>
                              </a:srgbClr>
                            </a:outerShdw>
                          </a:effectLst>
                        </a:rPr>
                        <a:t>partenerilor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şcolii</a:t>
                      </a:r>
                      <a:r>
                        <a:rPr lang="en-US" sz="1200" dirty="0">
                          <a:solidFill>
                            <a:schemeClr val="tx1"/>
                          </a:solidFill>
                          <a:effectLst>
                            <a:outerShdw blurRad="38100" dist="38100" dir="2700000" algn="tl">
                              <a:srgbClr val="000000">
                                <a:alpha val="43137"/>
                              </a:srgbClr>
                            </a:outerShdw>
                          </a:effectLst>
                        </a:rPr>
                        <a:t>;</a:t>
                      </a:r>
                      <a:endParaRPr lang="ro-RO" sz="1200" dirty="0">
                        <a:solidFill>
                          <a:schemeClr val="tx1"/>
                        </a:solidFill>
                        <a:effectLst>
                          <a:outerShdw blurRad="38100" dist="38100" dir="2700000" algn="tl">
                            <a:srgbClr val="000000">
                              <a:alpha val="43137"/>
                            </a:srgbClr>
                          </a:outerShdw>
                        </a:effectLst>
                      </a:endParaRPr>
                    </a:p>
                    <a:p>
                      <a:pPr marL="342900" lvl="0" indent="-342900">
                        <a:lnSpc>
                          <a:spcPct val="107000"/>
                        </a:lnSpc>
                        <a:spcAft>
                          <a:spcPts val="0"/>
                        </a:spcAft>
                        <a:buSzPts val="1000"/>
                        <a:buFont typeface="Symbol" panose="05050102010706020507" pitchFamily="18" charset="2"/>
                        <a:buChar char=""/>
                        <a:tabLst>
                          <a:tab pos="228600" algn="l"/>
                        </a:tabLst>
                      </a:pPr>
                      <a:r>
                        <a:rPr lang="en-US" sz="1200" dirty="0" err="1">
                          <a:solidFill>
                            <a:schemeClr val="tx1"/>
                          </a:solidFill>
                          <a:effectLst>
                            <a:outerShdw blurRad="38100" dist="38100" dir="2700000" algn="tl">
                              <a:srgbClr val="000000">
                                <a:alpha val="43137"/>
                              </a:srgbClr>
                            </a:outerShdw>
                          </a:effectLst>
                        </a:rPr>
                        <a:t>Resurse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limitate</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în</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primării</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pentru</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satisfacerea</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cerinţelor</a:t>
                      </a:r>
                      <a:r>
                        <a:rPr lang="en-US" sz="1200" dirty="0">
                          <a:solidFill>
                            <a:schemeClr val="tx1"/>
                          </a:solidFill>
                          <a:effectLst>
                            <a:outerShdw blurRad="38100" dist="38100" dir="2700000" algn="tl">
                              <a:srgbClr val="000000">
                                <a:alpha val="43137"/>
                              </a:srgbClr>
                            </a:outerShdw>
                          </a:effectLst>
                        </a:rPr>
                        <a:t> </a:t>
                      </a:r>
                      <a:r>
                        <a:rPr lang="en-US" sz="1200" dirty="0" err="1">
                          <a:solidFill>
                            <a:schemeClr val="tx1"/>
                          </a:solidFill>
                          <a:effectLst>
                            <a:outerShdw blurRad="38100" dist="38100" dir="2700000" algn="tl">
                              <a:srgbClr val="000000">
                                <a:alpha val="43137"/>
                              </a:srgbClr>
                            </a:outerShdw>
                          </a:effectLst>
                        </a:rPr>
                        <a:t>instituţilor</a:t>
                      </a:r>
                      <a:r>
                        <a:rPr lang="en-US" sz="1200" dirty="0">
                          <a:solidFill>
                            <a:schemeClr val="tx1"/>
                          </a:solidFill>
                          <a:effectLst>
                            <a:outerShdw blurRad="38100" dist="38100" dir="2700000" algn="tl">
                              <a:srgbClr val="000000">
                                <a:alpha val="43137"/>
                              </a:srgbClr>
                            </a:outerShdw>
                          </a:effectLst>
                        </a:rPr>
                        <a:t>  </a:t>
                      </a:r>
                      <a:endParaRPr lang="ro-RO" sz="12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48927" marR="48927" marT="0" marB="0"/>
                </a:tc>
                <a:extLst>
                  <a:ext uri="{0D108BD9-81ED-4DB2-BD59-A6C34878D82A}">
                    <a16:rowId xmlns:a16="http://schemas.microsoft.com/office/drawing/2014/main" val="3135649798"/>
                  </a:ext>
                </a:extLst>
              </a:tr>
            </a:tbl>
          </a:graphicData>
        </a:graphic>
      </p:graphicFrame>
      <p:sp>
        <p:nvSpPr>
          <p:cNvPr id="4" name="Titlu 1">
            <a:extLst>
              <a:ext uri="{FF2B5EF4-FFF2-40B4-BE49-F238E27FC236}">
                <a16:creationId xmlns:a16="http://schemas.microsoft.com/office/drawing/2014/main" id="{A368272C-7AB8-4C7A-BAB6-EB455D366DCA}"/>
              </a:ext>
            </a:extLst>
          </p:cNvPr>
          <p:cNvSpPr>
            <a:spLocks noGrp="1"/>
          </p:cNvSpPr>
          <p:nvPr>
            <p:ph type="title"/>
          </p:nvPr>
        </p:nvSpPr>
        <p:spPr>
          <a:xfrm>
            <a:off x="3581400" y="197531"/>
            <a:ext cx="8610600" cy="1293812"/>
          </a:xfrm>
        </p:spPr>
        <p:txBody>
          <a:bodyPr>
            <a:normAutofit/>
          </a:bodyPr>
          <a:lstStyle/>
          <a:p>
            <a:pPr algn="ctr"/>
            <a:r>
              <a:rPr lang="ro-RO" b="1" dirty="0">
                <a:latin typeface="Algerian" panose="04020705040A02060702" pitchFamily="82" charset="0"/>
              </a:rPr>
              <a:t>Analiza SWOT</a:t>
            </a:r>
            <a:br>
              <a:rPr lang="ro-RO" dirty="0">
                <a:latin typeface="Algerian" panose="04020705040A02060702" pitchFamily="82" charset="0"/>
              </a:rPr>
            </a:br>
            <a:r>
              <a:rPr lang="ro-RO" b="1" dirty="0">
                <a:latin typeface="Algerian" panose="04020705040A02060702" pitchFamily="82" charset="0"/>
              </a:rPr>
              <a:t>PARTENERIATE</a:t>
            </a:r>
            <a:endParaRPr lang="ro-RO" dirty="0">
              <a:latin typeface="Algerian" panose="04020705040A02060702" pitchFamily="82" charset="0"/>
            </a:endParaRPr>
          </a:p>
        </p:txBody>
      </p:sp>
    </p:spTree>
    <p:extLst>
      <p:ext uri="{BB962C8B-B14F-4D97-AF65-F5344CB8AC3E}">
        <p14:creationId xmlns:p14="http://schemas.microsoft.com/office/powerpoint/2010/main" val="4148356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BD730DC-6D54-4C2D-B071-D594A52491A7}"/>
              </a:ext>
            </a:extLst>
          </p:cNvPr>
          <p:cNvSpPr>
            <a:spLocks noGrp="1"/>
          </p:cNvSpPr>
          <p:nvPr>
            <p:ph type="title"/>
          </p:nvPr>
        </p:nvSpPr>
        <p:spPr>
          <a:xfrm>
            <a:off x="1866900" y="-8385"/>
            <a:ext cx="8610600" cy="1295400"/>
          </a:xfrm>
        </p:spPr>
        <p:txBody>
          <a:bodyPr>
            <a:normAutofit/>
          </a:bodyPr>
          <a:lstStyle/>
          <a:p>
            <a:r>
              <a:rPr lang="ro-RO" sz="3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Viziunea managerială</a:t>
            </a:r>
          </a:p>
        </p:txBody>
      </p:sp>
      <p:sp>
        <p:nvSpPr>
          <p:cNvPr id="3" name="Substituent text 2">
            <a:extLst>
              <a:ext uri="{FF2B5EF4-FFF2-40B4-BE49-F238E27FC236}">
                <a16:creationId xmlns:a16="http://schemas.microsoft.com/office/drawing/2014/main" id="{BBFE8B77-8A97-4025-B53B-D04F03875A03}"/>
              </a:ext>
            </a:extLst>
          </p:cNvPr>
          <p:cNvSpPr>
            <a:spLocks noGrp="1"/>
          </p:cNvSpPr>
          <p:nvPr>
            <p:ph type="body" idx="1"/>
          </p:nvPr>
        </p:nvSpPr>
        <p:spPr>
          <a:xfrm>
            <a:off x="801691" y="973972"/>
            <a:ext cx="5079991" cy="823912"/>
          </a:xfrm>
        </p:spPr>
        <p:txBody>
          <a:bodyPr/>
          <a:lstStyle/>
          <a:p>
            <a:r>
              <a:rPr lang="ro-RO" b="1" dirty="0">
                <a:latin typeface="Bahnschrift" panose="020B0502040204020203" pitchFamily="34" charset="0"/>
              </a:rPr>
              <a:t>OBIECTIVELE STRATEGICE</a:t>
            </a:r>
            <a:endParaRPr lang="ro-RO" dirty="0">
              <a:latin typeface="Bahnschrift" panose="020B0502040204020203" pitchFamily="34" charset="0"/>
            </a:endParaRPr>
          </a:p>
        </p:txBody>
      </p:sp>
      <p:sp>
        <p:nvSpPr>
          <p:cNvPr id="4" name="Substituent conținut 3">
            <a:extLst>
              <a:ext uri="{FF2B5EF4-FFF2-40B4-BE49-F238E27FC236}">
                <a16:creationId xmlns:a16="http://schemas.microsoft.com/office/drawing/2014/main" id="{DCCFDF5D-B6EB-40CB-830E-6C8BA1BBD2E3}"/>
              </a:ext>
            </a:extLst>
          </p:cNvPr>
          <p:cNvSpPr>
            <a:spLocks noGrp="1"/>
          </p:cNvSpPr>
          <p:nvPr>
            <p:ph sz="half" idx="2"/>
          </p:nvPr>
        </p:nvSpPr>
        <p:spPr>
          <a:xfrm>
            <a:off x="685800" y="1994264"/>
            <a:ext cx="5311775" cy="4685210"/>
          </a:xfrm>
        </p:spPr>
        <p:txBody>
          <a:bodyPr>
            <a:normAutofit fontScale="55000" lnSpcReduction="20000"/>
          </a:bodyPr>
          <a:lstStyle/>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imaginii și creșterea prestigiului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scopul atragerii resurselor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educaţionale</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extrabugetare;</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Valorificarea deplină a resurselor pedagogice în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concordanţă</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cerinţele</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funcţionale</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ale proiectării curriculare;</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Îndrumarea metodologică a personalului didactic la niveluri de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performanţă</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aflate în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concordanţă</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cerinţele</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funcţionale</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ale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perfecţionării</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și ale cercetării pedagogice;</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Modernizarea și dezvoltarea bazei materiale a gimnaziului pentru promovarea unui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modern;</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Proiectarea unui sistem propriu de monitorizare și evaluare a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activităţii</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întregului colectiv;</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Crearea unui parteneriat educativ eficient prin atragerea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părinţilor</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consultarea elevilor și colaborarea cu factori educativi locali și raionali;</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Oferirea, pentru fiecare elev, a unor servicii adecvate de orientare și consiliere pentru carieră;</a:t>
            </a:r>
          </a:p>
          <a:p>
            <a:endParaRPr lang="ro-RO" dirty="0"/>
          </a:p>
        </p:txBody>
      </p:sp>
      <p:sp>
        <p:nvSpPr>
          <p:cNvPr id="5" name="Substituent text 4">
            <a:extLst>
              <a:ext uri="{FF2B5EF4-FFF2-40B4-BE49-F238E27FC236}">
                <a16:creationId xmlns:a16="http://schemas.microsoft.com/office/drawing/2014/main" id="{BC0E367E-FCCE-405B-9725-2A831ED38810}"/>
              </a:ext>
            </a:extLst>
          </p:cNvPr>
          <p:cNvSpPr>
            <a:spLocks noGrp="1"/>
          </p:cNvSpPr>
          <p:nvPr>
            <p:ph type="body" sz="quarter" idx="3"/>
          </p:nvPr>
        </p:nvSpPr>
        <p:spPr>
          <a:xfrm>
            <a:off x="6308727" y="1870955"/>
            <a:ext cx="5105400" cy="823912"/>
          </a:xfrm>
        </p:spPr>
        <p:txBody>
          <a:bodyPr/>
          <a:lstStyle/>
          <a:p>
            <a:r>
              <a:rPr lang="ro-RO" b="1" dirty="0">
                <a:latin typeface="Bahnschrift" panose="020B0502040204020203" pitchFamily="34" charset="0"/>
              </a:rPr>
              <a:t>OPŢIUNILE STRATEGICE:</a:t>
            </a:r>
            <a:endParaRPr lang="ro-RO" dirty="0">
              <a:latin typeface="Bahnschrift" panose="020B0502040204020203" pitchFamily="34" charset="0"/>
            </a:endParaRPr>
          </a:p>
        </p:txBody>
      </p:sp>
      <p:sp>
        <p:nvSpPr>
          <p:cNvPr id="6" name="Substituent conținut 5">
            <a:extLst>
              <a:ext uri="{FF2B5EF4-FFF2-40B4-BE49-F238E27FC236}">
                <a16:creationId xmlns:a16="http://schemas.microsoft.com/office/drawing/2014/main" id="{A9551DBC-BAD8-4168-BB10-F03C98DE6304}"/>
              </a:ext>
            </a:extLst>
          </p:cNvPr>
          <p:cNvSpPr>
            <a:spLocks noGrp="1"/>
          </p:cNvSpPr>
          <p:nvPr>
            <p:ph sz="quarter" idx="4"/>
          </p:nvPr>
        </p:nvSpPr>
        <p:spPr>
          <a:xfrm>
            <a:off x="6194427" y="3043647"/>
            <a:ext cx="5334000" cy="2586444"/>
          </a:xfrm>
        </p:spPr>
        <p:txBody>
          <a:bodyPr>
            <a:normAutofit fontScale="55000" lnSpcReduction="20000"/>
          </a:bodyPr>
          <a:lstStyle/>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Școlarizarea elevilor</a:t>
            </a:r>
          </a:p>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 resurselor umane</a:t>
            </a:r>
          </a:p>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 curriculară</a:t>
            </a:r>
          </a:p>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 </a:t>
            </a:r>
            <a:r>
              <a:rPr lang="ro-RO" sz="36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relaţiilor</a:t>
            </a:r>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comunitare</a:t>
            </a:r>
          </a:p>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Activitatea extrașcolară</a:t>
            </a:r>
          </a:p>
          <a:p>
            <a:pPr lvl="0"/>
            <a:r>
              <a:rPr lang="ro-RO" sz="3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 financiară și a bazei materiale</a:t>
            </a:r>
          </a:p>
          <a:p>
            <a:pPr marL="0" indent="0">
              <a:buNone/>
            </a:pPr>
            <a:endParaRPr lang="ro-RO" dirty="0"/>
          </a:p>
        </p:txBody>
      </p:sp>
    </p:spTree>
    <p:extLst>
      <p:ext uri="{BB962C8B-B14F-4D97-AF65-F5344CB8AC3E}">
        <p14:creationId xmlns:p14="http://schemas.microsoft.com/office/powerpoint/2010/main" val="85921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0B56B64-09C4-4506-B98C-B670CB9CF0ED}"/>
              </a:ext>
            </a:extLst>
          </p:cNvPr>
          <p:cNvSpPr>
            <a:spLocks noGrp="1"/>
          </p:cNvSpPr>
          <p:nvPr>
            <p:ph type="title"/>
          </p:nvPr>
        </p:nvSpPr>
        <p:spPr>
          <a:xfrm>
            <a:off x="1024467" y="139339"/>
            <a:ext cx="10820400" cy="775062"/>
          </a:xfrm>
        </p:spPr>
        <p:txBody>
          <a:bodyPr>
            <a:normAutofit fontScale="90000"/>
          </a:bodyPr>
          <a:lstStyle/>
          <a:p>
            <a:pPr algn="ctr"/>
            <a:r>
              <a:rPr lang="ru-RU" b="1" dirty="0">
                <a:latin typeface="Bookman Old Style" panose="02050604050505020204" pitchFamily="18" charset="0"/>
              </a:rPr>
              <a:t>OPŢIUNEA STRATEGICĂ: </a:t>
            </a:r>
            <a:r>
              <a:rPr lang="ru-RU" b="1" cap="none" dirty="0" err="1">
                <a:latin typeface="Bookman Old Style" panose="02050604050505020204" pitchFamily="18" charset="0"/>
              </a:rPr>
              <a:t>Școlarizarea</a:t>
            </a:r>
            <a:r>
              <a:rPr lang="ru-RU" b="1" cap="none" dirty="0">
                <a:latin typeface="Bookman Old Style" panose="02050604050505020204" pitchFamily="18" charset="0"/>
              </a:rPr>
              <a:t> </a:t>
            </a:r>
            <a:r>
              <a:rPr lang="ru-RU" b="1" cap="none" dirty="0" err="1">
                <a:latin typeface="Bookman Old Style" panose="02050604050505020204" pitchFamily="18" charset="0"/>
              </a:rPr>
              <a:t>elevilor</a:t>
            </a:r>
            <a:br>
              <a:rPr lang="ro-RO" b="1" dirty="0"/>
            </a:br>
            <a:endParaRPr lang="ro-RO" dirty="0"/>
          </a:p>
        </p:txBody>
      </p:sp>
      <p:graphicFrame>
        <p:nvGraphicFramePr>
          <p:cNvPr id="4" name="Tabel 3">
            <a:extLst>
              <a:ext uri="{FF2B5EF4-FFF2-40B4-BE49-F238E27FC236}">
                <a16:creationId xmlns:a16="http://schemas.microsoft.com/office/drawing/2014/main" id="{7A1DF341-68D0-42EC-9C6B-163D79E602F0}"/>
              </a:ext>
            </a:extLst>
          </p:cNvPr>
          <p:cNvGraphicFramePr>
            <a:graphicFrameLocks noGrp="1"/>
          </p:cNvGraphicFramePr>
          <p:nvPr>
            <p:extLst>
              <p:ext uri="{D42A27DB-BD31-4B8C-83A1-F6EECF244321}">
                <p14:modId xmlns:p14="http://schemas.microsoft.com/office/powerpoint/2010/main" val="542488569"/>
              </p:ext>
            </p:extLst>
          </p:nvPr>
        </p:nvGraphicFramePr>
        <p:xfrm>
          <a:off x="766354" y="914401"/>
          <a:ext cx="11207930" cy="5259571"/>
        </p:xfrm>
        <a:graphic>
          <a:graphicData uri="http://schemas.openxmlformats.org/drawingml/2006/table">
            <a:tbl>
              <a:tblPr firstRow="1" firstCol="1" lastRow="1" lastCol="1" bandRow="1" bandCol="1">
                <a:tableStyleId>{F2DE63D5-997A-4646-A377-4702673A728D}</a:tableStyleId>
              </a:tblPr>
              <a:tblGrid>
                <a:gridCol w="443361">
                  <a:extLst>
                    <a:ext uri="{9D8B030D-6E8A-4147-A177-3AD203B41FA5}">
                      <a16:colId xmlns:a16="http://schemas.microsoft.com/office/drawing/2014/main" val="1113599848"/>
                    </a:ext>
                  </a:extLst>
                </a:gridCol>
                <a:gridCol w="1565970">
                  <a:extLst>
                    <a:ext uri="{9D8B030D-6E8A-4147-A177-3AD203B41FA5}">
                      <a16:colId xmlns:a16="http://schemas.microsoft.com/office/drawing/2014/main" val="168144061"/>
                    </a:ext>
                  </a:extLst>
                </a:gridCol>
                <a:gridCol w="1429491">
                  <a:extLst>
                    <a:ext uri="{9D8B030D-6E8A-4147-A177-3AD203B41FA5}">
                      <a16:colId xmlns:a16="http://schemas.microsoft.com/office/drawing/2014/main" val="3636091198"/>
                    </a:ext>
                  </a:extLst>
                </a:gridCol>
                <a:gridCol w="3354412">
                  <a:extLst>
                    <a:ext uri="{9D8B030D-6E8A-4147-A177-3AD203B41FA5}">
                      <a16:colId xmlns:a16="http://schemas.microsoft.com/office/drawing/2014/main" val="2785645390"/>
                    </a:ext>
                  </a:extLst>
                </a:gridCol>
                <a:gridCol w="1069752">
                  <a:extLst>
                    <a:ext uri="{9D8B030D-6E8A-4147-A177-3AD203B41FA5}">
                      <a16:colId xmlns:a16="http://schemas.microsoft.com/office/drawing/2014/main" val="2118672174"/>
                    </a:ext>
                  </a:extLst>
                </a:gridCol>
                <a:gridCol w="719479">
                  <a:extLst>
                    <a:ext uri="{9D8B030D-6E8A-4147-A177-3AD203B41FA5}">
                      <a16:colId xmlns:a16="http://schemas.microsoft.com/office/drawing/2014/main" val="801031888"/>
                    </a:ext>
                  </a:extLst>
                </a:gridCol>
                <a:gridCol w="1230688">
                  <a:extLst>
                    <a:ext uri="{9D8B030D-6E8A-4147-A177-3AD203B41FA5}">
                      <a16:colId xmlns:a16="http://schemas.microsoft.com/office/drawing/2014/main" val="3342743047"/>
                    </a:ext>
                  </a:extLst>
                </a:gridCol>
                <a:gridCol w="1394777">
                  <a:extLst>
                    <a:ext uri="{9D8B030D-6E8A-4147-A177-3AD203B41FA5}">
                      <a16:colId xmlns:a16="http://schemas.microsoft.com/office/drawing/2014/main" val="1967418485"/>
                    </a:ext>
                  </a:extLst>
                </a:gridCol>
              </a:tblGrid>
              <a:tr h="705500">
                <a:tc>
                  <a:txBody>
                    <a:bodyPr/>
                    <a:lstStyle/>
                    <a:p>
                      <a:pPr marL="38100" marR="26035" indent="5080" algn="ctr">
                        <a:lnSpc>
                          <a:spcPts val="1230"/>
                        </a:lnSpc>
                        <a:spcBef>
                          <a:spcPts val="60"/>
                        </a:spcBef>
                        <a:spcAft>
                          <a:spcPts val="0"/>
                        </a:spcAft>
                      </a:pPr>
                      <a:r>
                        <a:rPr lang="ro-RO" sz="1200" spc="-30">
                          <a:solidFill>
                            <a:schemeClr val="tx1"/>
                          </a:solidFill>
                          <a:effectLst/>
                          <a:latin typeface="Arial" panose="020B0604020202020204" pitchFamily="34" charset="0"/>
                          <a:cs typeface="Arial" panose="020B0604020202020204" pitchFamily="34" charset="0"/>
                        </a:rPr>
                        <a:t>Nr.</a:t>
                      </a:r>
                      <a:r>
                        <a:rPr lang="ro-RO" sz="1200" spc="-25">
                          <a:solidFill>
                            <a:schemeClr val="tx1"/>
                          </a:solidFill>
                          <a:effectLst/>
                          <a:latin typeface="Arial" panose="020B0604020202020204" pitchFamily="34" charset="0"/>
                          <a:cs typeface="Arial" panose="020B0604020202020204" pitchFamily="34" charset="0"/>
                        </a:rPr>
                        <a:t> d/o</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245745" algn="ctr">
                        <a:spcBef>
                          <a:spcPts val="615"/>
                        </a:spcBef>
                        <a:spcAft>
                          <a:spcPts val="0"/>
                        </a:spcAft>
                      </a:pPr>
                      <a:r>
                        <a:rPr lang="ro-RO" sz="1200" spc="-10" dirty="0">
                          <a:solidFill>
                            <a:schemeClr val="tx1"/>
                          </a:solidFill>
                          <a:effectLst/>
                          <a:latin typeface="Arial" panose="020B0604020202020204" pitchFamily="34" charset="0"/>
                          <a:cs typeface="Arial" panose="020B0604020202020204" pitchFamily="34" charset="0"/>
                        </a:rPr>
                        <a:t>Probleme</a:t>
                      </a:r>
                      <a:endParaRPr lang="ro-RO" sz="1200" dirty="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344805" algn="ctr">
                        <a:spcBef>
                          <a:spcPts val="615"/>
                        </a:spcBef>
                        <a:spcAft>
                          <a:spcPts val="0"/>
                        </a:spcAft>
                      </a:pPr>
                      <a:r>
                        <a:rPr lang="ro-RO" sz="1200" spc="-10">
                          <a:solidFill>
                            <a:schemeClr val="tx1"/>
                          </a:solidFill>
                          <a:effectLst/>
                          <a:latin typeface="Arial" panose="020B0604020202020204" pitchFamily="34" charset="0"/>
                          <a:cs typeface="Arial" panose="020B0604020202020204" pitchFamily="34" charset="0"/>
                        </a:rPr>
                        <a:t>Obiective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561975" algn="ctr">
                        <a:spcBef>
                          <a:spcPts val="615"/>
                        </a:spcBef>
                        <a:spcAft>
                          <a:spcPts val="0"/>
                        </a:spcAft>
                      </a:pPr>
                      <a:r>
                        <a:rPr lang="ro-RO" sz="1200">
                          <a:solidFill>
                            <a:schemeClr val="tx1"/>
                          </a:solidFill>
                          <a:effectLst/>
                          <a:latin typeface="Arial" panose="020B0604020202020204" pitchFamily="34" charset="0"/>
                          <a:cs typeface="Arial" panose="020B0604020202020204" pitchFamily="34" charset="0"/>
                        </a:rPr>
                        <a:t>Acţiuni</a:t>
                      </a:r>
                      <a:r>
                        <a:rPr lang="ro-RO" sz="1200" spc="-30">
                          <a:solidFill>
                            <a:schemeClr val="tx1"/>
                          </a:solidFill>
                          <a:effectLst/>
                          <a:latin typeface="Arial" panose="020B0604020202020204" pitchFamily="34" charset="0"/>
                          <a:cs typeface="Arial" panose="020B0604020202020204" pitchFamily="34" charset="0"/>
                        </a:rPr>
                        <a:t> </a:t>
                      </a:r>
                      <a:r>
                        <a:rPr lang="ro-RO" sz="1200">
                          <a:solidFill>
                            <a:schemeClr val="tx1"/>
                          </a:solidFill>
                          <a:effectLst/>
                          <a:latin typeface="Arial" panose="020B0604020202020204" pitchFamily="34" charset="0"/>
                          <a:cs typeface="Arial" panose="020B0604020202020204" pitchFamily="34" charset="0"/>
                        </a:rPr>
                        <a:t>în</a:t>
                      </a:r>
                      <a:r>
                        <a:rPr lang="ro-RO" sz="1200" spc="-30">
                          <a:solidFill>
                            <a:schemeClr val="tx1"/>
                          </a:solidFill>
                          <a:effectLst/>
                          <a:latin typeface="Arial" panose="020B0604020202020204" pitchFamily="34" charset="0"/>
                          <a:cs typeface="Arial" panose="020B0604020202020204" pitchFamily="34" charset="0"/>
                        </a:rPr>
                        <a:t> </a:t>
                      </a:r>
                      <a:r>
                        <a:rPr lang="ro-RO" sz="1200" spc="-10">
                          <a:solidFill>
                            <a:schemeClr val="tx1"/>
                          </a:solidFill>
                          <a:effectLst/>
                          <a:latin typeface="Arial" panose="020B0604020202020204" pitchFamily="34" charset="0"/>
                          <a:cs typeface="Arial" panose="020B0604020202020204" pitchFamily="34" charset="0"/>
                        </a:rPr>
                        <a:t>realizare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67945" algn="ctr">
                        <a:spcBef>
                          <a:spcPts val="615"/>
                        </a:spcBef>
                        <a:spcAft>
                          <a:spcPts val="0"/>
                        </a:spcAft>
                      </a:pPr>
                      <a:r>
                        <a:rPr lang="ro-RO" sz="1200" spc="-10">
                          <a:solidFill>
                            <a:schemeClr val="tx1"/>
                          </a:solidFill>
                          <a:effectLst/>
                          <a:latin typeface="Arial" panose="020B0604020202020204" pitchFamily="34" charset="0"/>
                          <a:cs typeface="Arial" panose="020B0604020202020204" pitchFamily="34" charset="0"/>
                        </a:rPr>
                        <a:t>Responsabili</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106045" indent="-53340" algn="ctr">
                        <a:lnSpc>
                          <a:spcPts val="1230"/>
                        </a:lnSpc>
                        <a:spcBef>
                          <a:spcPts val="60"/>
                        </a:spcBef>
                        <a:spcAft>
                          <a:spcPts val="0"/>
                        </a:spcAft>
                      </a:pPr>
                      <a:r>
                        <a:rPr lang="ro-RO" sz="1200" spc="-20">
                          <a:solidFill>
                            <a:schemeClr val="tx1"/>
                          </a:solidFill>
                          <a:effectLst/>
                          <a:latin typeface="Arial" panose="020B0604020202020204" pitchFamily="34" charset="0"/>
                          <a:cs typeface="Arial" panose="020B0604020202020204" pitchFamily="34" charset="0"/>
                        </a:rPr>
                        <a:t>Termen</a:t>
                      </a:r>
                      <a:r>
                        <a:rPr lang="ro-RO" sz="1200" spc="-40">
                          <a:solidFill>
                            <a:schemeClr val="tx1"/>
                          </a:solidFill>
                          <a:effectLst/>
                          <a:latin typeface="Arial" panose="020B0604020202020204" pitchFamily="34" charset="0"/>
                          <a:cs typeface="Arial" panose="020B0604020202020204" pitchFamily="34" charset="0"/>
                        </a:rPr>
                        <a:t> </a:t>
                      </a:r>
                      <a:r>
                        <a:rPr lang="ro-RO" sz="1200" spc="-20">
                          <a:solidFill>
                            <a:schemeClr val="tx1"/>
                          </a:solidFill>
                          <a:effectLst/>
                          <a:latin typeface="Arial" panose="020B0604020202020204" pitchFamily="34" charset="0"/>
                          <a:cs typeface="Arial" panose="020B0604020202020204" pitchFamily="34" charset="0"/>
                        </a:rPr>
                        <a:t>de </a:t>
                      </a:r>
                      <a:r>
                        <a:rPr lang="ro-RO" sz="1200" spc="-10">
                          <a:solidFill>
                            <a:schemeClr val="tx1"/>
                          </a:solidFill>
                          <a:effectLst/>
                          <a:latin typeface="Arial" panose="020B0604020202020204" pitchFamily="34" charset="0"/>
                          <a:cs typeface="Arial" panose="020B0604020202020204" pitchFamily="34" charset="0"/>
                        </a:rPr>
                        <a:t>realizare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59690" indent="18415" algn="ctr">
                        <a:lnSpc>
                          <a:spcPts val="1230"/>
                        </a:lnSpc>
                        <a:spcBef>
                          <a:spcPts val="60"/>
                        </a:spcBef>
                        <a:spcAft>
                          <a:spcPts val="0"/>
                        </a:spcAft>
                      </a:pPr>
                      <a:r>
                        <a:rPr lang="ro-RO" sz="1200">
                          <a:solidFill>
                            <a:schemeClr val="tx1"/>
                          </a:solidFill>
                          <a:effectLst/>
                          <a:latin typeface="Arial" panose="020B0604020202020204" pitchFamily="34" charset="0"/>
                          <a:cs typeface="Arial" panose="020B0604020202020204" pitchFamily="34" charset="0"/>
                        </a:rPr>
                        <a:t>Sursa</a:t>
                      </a:r>
                      <a:r>
                        <a:rPr lang="ro-RO" sz="1200" spc="-40">
                          <a:solidFill>
                            <a:schemeClr val="tx1"/>
                          </a:solidFill>
                          <a:effectLst/>
                          <a:latin typeface="Arial" panose="020B0604020202020204" pitchFamily="34" charset="0"/>
                          <a:cs typeface="Arial" panose="020B0604020202020204" pitchFamily="34" charset="0"/>
                        </a:rPr>
                        <a:t> </a:t>
                      </a:r>
                      <a:r>
                        <a:rPr lang="ro-RO" sz="1200">
                          <a:solidFill>
                            <a:schemeClr val="tx1"/>
                          </a:solidFill>
                          <a:effectLst/>
                          <a:latin typeface="Arial" panose="020B0604020202020204" pitchFamily="34" charset="0"/>
                          <a:cs typeface="Arial" panose="020B0604020202020204" pitchFamily="34" charset="0"/>
                        </a:rPr>
                        <a:t>de </a:t>
                      </a:r>
                      <a:r>
                        <a:rPr lang="ro-RO" sz="1200" spc="-10">
                          <a:solidFill>
                            <a:schemeClr val="tx1"/>
                          </a:solidFill>
                          <a:effectLst/>
                          <a:latin typeface="Arial" panose="020B0604020202020204" pitchFamily="34" charset="0"/>
                          <a:cs typeface="Arial" panose="020B0604020202020204" pitchFamily="34" charset="0"/>
                        </a:rPr>
                        <a:t>finanțare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137160" marR="127000" indent="-3810" algn="ctr">
                        <a:lnSpc>
                          <a:spcPts val="1230"/>
                        </a:lnSpc>
                        <a:spcBef>
                          <a:spcPts val="60"/>
                        </a:spcBef>
                        <a:spcAft>
                          <a:spcPts val="0"/>
                        </a:spcAft>
                      </a:pPr>
                      <a:r>
                        <a:rPr lang="ro-RO" sz="1200" spc="-10">
                          <a:solidFill>
                            <a:schemeClr val="tx1"/>
                          </a:solidFill>
                          <a:effectLst/>
                          <a:latin typeface="Arial" panose="020B0604020202020204" pitchFamily="34" charset="0"/>
                          <a:cs typeface="Arial" panose="020B0604020202020204" pitchFamily="34" charset="0"/>
                        </a:rPr>
                        <a:t>Indicatori </a:t>
                      </a:r>
                      <a:r>
                        <a:rPr lang="ro-RO" sz="1200">
                          <a:solidFill>
                            <a:schemeClr val="tx1"/>
                          </a:solidFill>
                          <a:effectLst/>
                          <a:latin typeface="Arial" panose="020B0604020202020204" pitchFamily="34" charset="0"/>
                          <a:cs typeface="Arial" panose="020B0604020202020204" pitchFamily="34" charset="0"/>
                        </a:rPr>
                        <a:t>de</a:t>
                      </a:r>
                      <a:r>
                        <a:rPr lang="ro-RO" sz="1200" spc="5">
                          <a:solidFill>
                            <a:schemeClr val="tx1"/>
                          </a:solidFill>
                          <a:effectLst/>
                          <a:latin typeface="Arial" panose="020B0604020202020204" pitchFamily="34" charset="0"/>
                          <a:cs typeface="Arial" panose="020B0604020202020204" pitchFamily="34" charset="0"/>
                        </a:rPr>
                        <a:t> </a:t>
                      </a:r>
                      <a:r>
                        <a:rPr lang="ro-RO" sz="1200" spc="-10">
                          <a:solidFill>
                            <a:schemeClr val="tx1"/>
                          </a:solidFill>
                          <a:effectLst/>
                          <a:latin typeface="Arial" panose="020B0604020202020204" pitchFamily="34" charset="0"/>
                          <a:cs typeface="Arial" panose="020B0604020202020204" pitchFamily="34" charset="0"/>
                        </a:rPr>
                        <a:t>produs</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157026246"/>
                  </a:ext>
                </a:extLst>
              </a:tr>
              <a:tr h="1175551">
                <a:tc>
                  <a:txBody>
                    <a:bodyPr/>
                    <a:lstStyle/>
                    <a:p>
                      <a:pPr marL="83820">
                        <a:spcBef>
                          <a:spcPts val="40"/>
                        </a:spcBef>
                        <a:spcAft>
                          <a:spcPts val="0"/>
                        </a:spcAft>
                      </a:pPr>
                      <a:r>
                        <a:rPr lang="ro-RO" sz="1200" spc="-25">
                          <a:solidFill>
                            <a:schemeClr val="tx1"/>
                          </a:solidFill>
                          <a:effectLst/>
                          <a:latin typeface="Arial" panose="020B0604020202020204" pitchFamily="34" charset="0"/>
                          <a:cs typeface="Arial" panose="020B0604020202020204" pitchFamily="34" charset="0"/>
                        </a:rPr>
                        <a:t>1.</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6355">
                        <a:lnSpc>
                          <a:spcPct val="86000"/>
                        </a:lnSpc>
                        <a:spcBef>
                          <a:spcPts val="110"/>
                        </a:spcBef>
                        <a:spcAft>
                          <a:spcPts val="0"/>
                        </a:spcAf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Puțini copii de vârstă școlară din Iorjnița aleg instituția noastră.</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71120">
                        <a:lnSpc>
                          <a:spcPct val="86000"/>
                        </a:lnSpc>
                        <a:spcBef>
                          <a:spcPts val="175"/>
                        </a:spcBef>
                        <a:spcAft>
                          <a:spcPts val="0"/>
                        </a:spcAft>
                      </a:pP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imaginii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prin</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activități</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extracurriculare</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nivel de localitate.</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65405" lvl="0" indent="-342900">
                        <a:lnSpc>
                          <a:spcPct val="86000"/>
                        </a:lnSpc>
                        <a:spcBef>
                          <a:spcPts val="175"/>
                        </a:spcBef>
                        <a:spcAft>
                          <a:spcPts val="0"/>
                        </a:spcAft>
                        <a:buSzPts val="1050"/>
                        <a:buFont typeface="Minion Pro"/>
                        <a:buChar char="•"/>
                        <a:tabLst>
                          <a:tab pos="143510" algn="l"/>
                        </a:tabLs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Identificarea</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mediilor</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distribuire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informaţiilor</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despre gimnaziu;</a:t>
                      </a:r>
                    </a:p>
                    <a:p>
                      <a:pPr marL="342900" marR="65405" lvl="0" indent="-342900">
                        <a:lnSpc>
                          <a:spcPct val="86000"/>
                        </a:lnSpc>
                        <a:spcBef>
                          <a:spcPts val="110"/>
                        </a:spcBef>
                        <a:spcAft>
                          <a:spcPts val="0"/>
                        </a:spcAft>
                        <a:buSzPts val="1050"/>
                        <a:buFont typeface="Minion Pro"/>
                        <a:buChar char="•"/>
                        <a:tabLst>
                          <a:tab pos="143510" algn="l"/>
                        </a:tabLs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r>
                        <a:rPr lang="ro-RO" sz="1200" b="0" u="none" spc="1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Planului</a:t>
                      </a:r>
                      <a:r>
                        <a:rPr lang="ro-RO" sz="1200" b="0" u="none" spc="1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u="none" spc="1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prezentare</a:t>
                      </a:r>
                      <a:r>
                        <a:rPr lang="ro-RO" sz="1200" b="0" u="none" spc="1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imaginii instituției;</a:t>
                      </a:r>
                    </a:p>
                    <a:p>
                      <a:pPr marL="342900" marR="64770" lvl="0" indent="-342900">
                        <a:lnSpc>
                          <a:spcPct val="86000"/>
                        </a:lnSpc>
                        <a:spcBef>
                          <a:spcPts val="110"/>
                        </a:spcBef>
                        <a:spcAft>
                          <a:spcPts val="0"/>
                        </a:spcAft>
                        <a:buSzPts val="1050"/>
                        <a:buFont typeface="Minion Pro"/>
                        <a:buChar char="•"/>
                        <a:tabLst>
                          <a:tab pos="142875" algn="l"/>
                          <a:tab pos="1367790" algn="l"/>
                        </a:tabLs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a:t>
                      </a:r>
                      <a:r>
                        <a:rPr lang="ro-RO" sz="1200" b="0" u="none" spc="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Planului	de</a:t>
                      </a:r>
                      <a:r>
                        <a:rPr lang="ro-RO" sz="1200" b="0" u="none" spc="17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prezentare a</a:t>
                      </a:r>
                      <a:r>
                        <a:rPr lang="ro-RO" sz="1200" b="0" u="none" spc="20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imaginii</a:t>
                      </a:r>
                      <a:r>
                        <a:rPr lang="ro-RO" sz="1200" b="0" u="none" spc="20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gimnaziului</a:t>
                      </a:r>
                      <a:r>
                        <a:rPr lang="ro-RO" sz="1200" b="0" u="none" spc="20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Broșuri</a:t>
                      </a:r>
                      <a:r>
                        <a:rPr lang="ro-RO" sz="1200" b="0" u="none" spc="-4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informative,</a:t>
                      </a:r>
                      <a:r>
                        <a:rPr lang="ro-RO" sz="1200" b="0" u="none" spc="-4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pagina</a:t>
                      </a:r>
                      <a:r>
                        <a:rPr lang="ro-RO" sz="1200" b="0" u="none" spc="-4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Web, Facebook</a:t>
                      </a:r>
                      <a:r>
                        <a:rPr lang="ro-RO" sz="1200" b="0" u="none" spc="-4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etc.)</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a:lnSpc>
                          <a:spcPct val="86000"/>
                        </a:lnSpc>
                        <a:spcBef>
                          <a:spcPts val="175"/>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Directorii adjuncţi</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52070" algn="ctr">
                        <a:spcBef>
                          <a:spcPts val="40"/>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2022–2027</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93980" indent="-635">
                        <a:lnSpc>
                          <a:spcPct val="86000"/>
                        </a:lnSpc>
                        <a:spcBef>
                          <a:spcPts val="175"/>
                        </a:spcBef>
                        <a:spcAft>
                          <a:spcPts val="0"/>
                        </a:spcAft>
                      </a:pPr>
                      <a:r>
                        <a:rPr lang="ro-RO" sz="1200" b="0" u="none"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u="none"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117475">
                        <a:lnSpc>
                          <a:spcPct val="86000"/>
                        </a:lnSpc>
                        <a:spcBef>
                          <a:spcPts val="175"/>
                        </a:spcBef>
                        <a:spcAft>
                          <a:spcPts val="0"/>
                        </a:spcAft>
                      </a:pP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 puțin 10 copii școlarizați în fiecare an școlar.</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427306220"/>
                  </a:ext>
                </a:extLst>
              </a:tr>
              <a:tr h="664400">
                <a:tc>
                  <a:txBody>
                    <a:bodyPr/>
                    <a:lstStyle/>
                    <a:p>
                      <a:pPr marL="83820">
                        <a:spcBef>
                          <a:spcPts val="40"/>
                        </a:spcBef>
                        <a:spcAft>
                          <a:spcPts val="0"/>
                        </a:spcAft>
                      </a:pPr>
                      <a:r>
                        <a:rPr lang="ro-RO" sz="1200" spc="-25">
                          <a:solidFill>
                            <a:schemeClr val="tx1"/>
                          </a:solidFill>
                          <a:effectLst/>
                          <a:latin typeface="Arial" panose="020B0604020202020204" pitchFamily="34" charset="0"/>
                          <a:cs typeface="Arial" panose="020B0604020202020204" pitchFamily="34" charset="0"/>
                        </a:rPr>
                        <a:t>2.</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1120" indent="-635">
                        <a:lnSpc>
                          <a:spcPts val="1230"/>
                        </a:lnSpc>
                        <a:spcBef>
                          <a:spcPts val="60"/>
                        </a:spcBef>
                        <a:spcAft>
                          <a:spcPts val="0"/>
                        </a:spcAf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nemotivate de la lecții a elevilor</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nivelul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gimnazial.</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71120">
                        <a:lnSpc>
                          <a:spcPct val="86000"/>
                        </a:lnSpc>
                        <a:spcBef>
                          <a:spcPts val="175"/>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Minimalizarea lipsurilor nemotivate.</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03200" lvl="0" indent="-342900">
                        <a:lnSpc>
                          <a:spcPct val="86000"/>
                        </a:lnSpc>
                        <a:spcBef>
                          <a:spcPts val="175"/>
                        </a:spcBef>
                        <a:spcAft>
                          <a:spcPts val="0"/>
                        </a:spcAft>
                        <a:buSzPts val="1050"/>
                        <a:buFont typeface="Minion Pro"/>
                        <a:buChar char="•"/>
                        <a:tabLst>
                          <a:tab pos="143510" algn="l"/>
                        </a:tabLst>
                      </a:pP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Familiarizarea părinților/tutorilor prin</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diverse</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discuții,</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despre</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 cințele lipselor nemotivate;</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a:lnSpc>
                          <a:spcPts val="1230"/>
                        </a:lnSpc>
                        <a:spcBef>
                          <a:spcPts val="60"/>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Directorii adjuncţi</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51435" algn="ctr">
                        <a:spcBef>
                          <a:spcPts val="35"/>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2022–2027</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a:spcBef>
                          <a:spcPts val="35"/>
                        </a:spcBef>
                        <a:spcAft>
                          <a:spcPts val="0"/>
                        </a:spcAft>
                      </a:pPr>
                      <a:r>
                        <a:rPr lang="ro-RO" sz="1200" b="0" u="none"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83185">
                        <a:lnSpc>
                          <a:spcPct val="86000"/>
                        </a:lnSpc>
                        <a:spcBef>
                          <a:spcPts val="170"/>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Reducerea absenteis</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mului</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316222898"/>
                  </a:ext>
                </a:extLst>
              </a:tr>
              <a:tr h="893784">
                <a:tc>
                  <a:txBody>
                    <a:bodyPr/>
                    <a:lstStyle/>
                    <a:p>
                      <a:pPr marL="83820">
                        <a:spcBef>
                          <a:spcPts val="35"/>
                        </a:spcBef>
                        <a:spcAft>
                          <a:spcPts val="0"/>
                        </a:spcAft>
                      </a:pPr>
                      <a:r>
                        <a:rPr lang="ro-RO" sz="1200" spc="-25">
                          <a:solidFill>
                            <a:schemeClr val="tx1"/>
                          </a:solidFill>
                          <a:effectLst/>
                          <a:latin typeface="Arial" panose="020B0604020202020204" pitchFamily="34" charset="0"/>
                          <a:cs typeface="Arial" panose="020B0604020202020204" pitchFamily="34" charset="0"/>
                        </a:rPr>
                        <a:t>3.</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1120" indent="-635">
                        <a:lnSpc>
                          <a:spcPct val="86000"/>
                        </a:lnSpc>
                        <a:spcBef>
                          <a:spcPts val="170"/>
                        </a:spcBef>
                        <a:spcAft>
                          <a:spcPts val="0"/>
                        </a:spcAf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u="none" spc="-3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este</a:t>
                      </a:r>
                      <a:r>
                        <a:rPr lang="ro-RO" sz="1200" b="0" u="none" spc="-3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suficient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informată</a:t>
                      </a:r>
                      <a:r>
                        <a:rPr lang="ro-RO" sz="1200" b="0" u="none"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nitatea pentru a solicita serviciile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educaţionale</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ale </a:t>
                      </a:r>
                      <a:r>
                        <a:rPr lang="ro-RO" sz="1200" b="0" u="none" spc="-1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a:lnSpc>
                          <a:spcPct val="86000"/>
                        </a:lnSpc>
                        <a:spcBef>
                          <a:spcPts val="170"/>
                        </a:spcBef>
                        <a:spcAft>
                          <a:spcPts val="0"/>
                        </a:spcAft>
                      </a:pP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Intensificarea promovării</a:t>
                      </a:r>
                      <a:r>
                        <a:rPr lang="ro-RO" sz="1200" b="0" u="none" spc="-4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imaginii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nivel</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comunitate.</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64770" lvl="0" indent="-342900" algn="just">
                        <a:lnSpc>
                          <a:spcPct val="86000"/>
                        </a:lnSpc>
                        <a:spcBef>
                          <a:spcPts val="170"/>
                        </a:spcBef>
                        <a:spcAft>
                          <a:spcPts val="0"/>
                        </a:spcAft>
                        <a:buSzPts val="1050"/>
                        <a:buFont typeface="Minion Pro"/>
                        <a:buChar char="•"/>
                        <a:tabLst>
                          <a:tab pos="143510" algn="l"/>
                        </a:tabLst>
                      </a:pP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Încheierea de parteneriate cu diverse instituţii și organizaţii în vederea colaborării pentru promovarea imaginii instituţiei;</a:t>
                      </a:r>
                    </a:p>
                    <a:p>
                      <a:pPr marL="342900" marR="65405" lvl="0" indent="-342900" algn="just">
                        <a:lnSpc>
                          <a:spcPct val="86000"/>
                        </a:lnSpc>
                        <a:spcBef>
                          <a:spcPts val="110"/>
                        </a:spcBef>
                        <a:spcAft>
                          <a:spcPts val="0"/>
                        </a:spcAft>
                        <a:buSzPts val="1050"/>
                        <a:buFont typeface="Minion Pro"/>
                        <a:buChar char="•"/>
                        <a:tabLst>
                          <a:tab pos="142875" algn="l"/>
                        </a:tabLst>
                      </a:pP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unui program de promovare a imaginii instituţiei.</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a:lnSpc>
                          <a:spcPct val="86000"/>
                        </a:lnSpc>
                        <a:spcBef>
                          <a:spcPts val="170"/>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Directorii adjuncţi</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52070" algn="ctr">
                        <a:spcBef>
                          <a:spcPts val="35"/>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2022–2027</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93980" indent="-635">
                        <a:lnSpc>
                          <a:spcPct val="86000"/>
                        </a:lnSpc>
                        <a:spcBef>
                          <a:spcPts val="170"/>
                        </a:spcBef>
                        <a:spcAft>
                          <a:spcPts val="0"/>
                        </a:spcAft>
                      </a:pPr>
                      <a:r>
                        <a:rPr lang="ro-RO" sz="1200" b="0" u="none"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u="none"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117475">
                        <a:lnSpc>
                          <a:spcPct val="86000"/>
                        </a:lnSpc>
                        <a:spcBef>
                          <a:spcPts val="170"/>
                        </a:spcBef>
                        <a:spcAft>
                          <a:spcPts val="0"/>
                        </a:spcAft>
                      </a:pP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Comunitate informată</a:t>
                      </a:r>
                      <a:r>
                        <a:rPr lang="ro-RO" sz="1200" b="0" u="none" spc="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absol</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venți</a:t>
                      </a:r>
                      <a:r>
                        <a:rPr lang="ro-RO" sz="1200" b="0" u="none"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baza </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valorilor</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699389785"/>
                  </a:ext>
                </a:extLst>
              </a:tr>
              <a:tr h="1820336">
                <a:tc>
                  <a:txBody>
                    <a:bodyPr/>
                    <a:lstStyle/>
                    <a:p>
                      <a:pPr marL="83820">
                        <a:spcBef>
                          <a:spcPts val="35"/>
                        </a:spcBef>
                        <a:spcAft>
                          <a:spcPts val="0"/>
                        </a:spcAft>
                      </a:pPr>
                      <a:r>
                        <a:rPr lang="ro-RO" sz="1200" spc="-25">
                          <a:solidFill>
                            <a:schemeClr val="tx1"/>
                          </a:solidFill>
                          <a:effectLst/>
                          <a:latin typeface="Arial" panose="020B0604020202020204" pitchFamily="34" charset="0"/>
                          <a:cs typeface="Arial" panose="020B0604020202020204" pitchFamily="34" charset="0"/>
                        </a:rPr>
                        <a:t>4.</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49225">
                        <a:lnSpc>
                          <a:spcPct val="86000"/>
                        </a:lnSpc>
                        <a:spcBef>
                          <a:spcPts val="170"/>
                        </a:spcBef>
                        <a:spcAft>
                          <a:spcPts val="0"/>
                        </a:spcAft>
                      </a:pP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Reușita</a:t>
                      </a:r>
                      <a:r>
                        <a:rPr lang="ro-RO" sz="1200" b="0" u="none"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școlară slabă elevilor din clasa </a:t>
                      </a:r>
                      <a:r>
                        <a:rPr lang="ro-RO" sz="1200" b="0" u="none"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absolventă.</a:t>
                      </a:r>
                      <a:endParaRPr lang="ro-RO" sz="1200" b="0" u="none">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80010">
                        <a:lnSpc>
                          <a:spcPct val="86000"/>
                        </a:lnSpc>
                        <a:spcBef>
                          <a:spcPts val="170"/>
                        </a:spcBef>
                        <a:spcAft>
                          <a:spcPts val="0"/>
                        </a:spcAf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Intensificarea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vităților</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adiționale procesului educațional</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predarea orelor opționale în conformitate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opțiunile elevilor</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57480" lvl="0" indent="-342900" algn="just">
                        <a:lnSpc>
                          <a:spcPct val="86000"/>
                        </a:lnSpc>
                        <a:spcBef>
                          <a:spcPts val="170"/>
                        </a:spcBef>
                        <a:spcAft>
                          <a:spcPts val="0"/>
                        </a:spcAft>
                        <a:buSzPts val="1050"/>
                        <a:buFont typeface="Minion Pro"/>
                        <a:buChar char="•"/>
                        <a:tabLst>
                          <a:tab pos="142875" algn="l"/>
                        </a:tabLs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Crearea</a:t>
                      </a:r>
                      <a:r>
                        <a:rPr lang="ro-RO" sz="1200" b="0" u="none"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grupilor</a:t>
                      </a:r>
                      <a:r>
                        <a:rPr lang="ro-RO" sz="1200" b="0" u="none"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u="none"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lucru</a:t>
                      </a:r>
                      <a:r>
                        <a:rPr lang="ro-RO" sz="1200" b="0" u="none"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t>
                      </a:r>
                      <a:r>
                        <a:rPr lang="ro-RO" sz="1200" b="0" u="none"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interesele copiilor;</a:t>
                      </a:r>
                    </a:p>
                    <a:p>
                      <a:pPr marL="342900" marR="180340" lvl="0" indent="-342900" algn="just">
                        <a:lnSpc>
                          <a:spcPct val="86000"/>
                        </a:lnSpc>
                        <a:spcBef>
                          <a:spcPts val="110"/>
                        </a:spcBef>
                        <a:spcAft>
                          <a:spcPts val="0"/>
                        </a:spcAft>
                        <a:buSzPts val="1050"/>
                        <a:buFont typeface="Minion Pro"/>
                        <a:buChar char="•"/>
                        <a:tabLst>
                          <a:tab pos="143510" algn="l"/>
                        </a:tabLs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Identificarea</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metodelor</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atractive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predare-învățare.</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a:lnSpc>
                          <a:spcPct val="86000"/>
                        </a:lnSpc>
                        <a:spcBef>
                          <a:spcPts val="170"/>
                        </a:spcBef>
                        <a:spcAft>
                          <a:spcPts val="0"/>
                        </a:spcAft>
                      </a:pP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Directorii adjuncți</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52070" algn="ctr">
                        <a:spcBef>
                          <a:spcPts val="35"/>
                        </a:spcBef>
                        <a:spcAft>
                          <a:spcPts val="0"/>
                        </a:spcAft>
                      </a:pP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2022–2027</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93980" indent="-635">
                        <a:lnSpc>
                          <a:spcPct val="86000"/>
                        </a:lnSpc>
                        <a:spcBef>
                          <a:spcPts val="170"/>
                        </a:spcBef>
                        <a:spcAft>
                          <a:spcPts val="0"/>
                        </a:spcAft>
                      </a:pPr>
                      <a:r>
                        <a:rPr lang="ro-RO" sz="1200" b="0" u="none"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u="none"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u="none"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93345" algn="just">
                        <a:lnSpc>
                          <a:spcPct val="86000"/>
                        </a:lnSpc>
                        <a:spcBef>
                          <a:spcPts val="170"/>
                        </a:spcBef>
                        <a:spcAft>
                          <a:spcPts val="0"/>
                        </a:spcAft>
                      </a:pP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Nota medie la</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examenul de</a:t>
                      </a:r>
                      <a:r>
                        <a:rPr lang="ro-RO" sz="1200" b="0" u="none" spc="-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absolvire mai</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mare</a:t>
                      </a:r>
                      <a:r>
                        <a:rPr lang="ro-RO" sz="1200" b="0" u="none"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u="none"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u="none"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7,50.</a:t>
                      </a:r>
                      <a:endParaRPr lang="ro-RO" sz="1200" b="0" u="none"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913818416"/>
                  </a:ext>
                </a:extLst>
              </a:tr>
            </a:tbl>
          </a:graphicData>
        </a:graphic>
      </p:graphicFrame>
    </p:spTree>
    <p:extLst>
      <p:ext uri="{BB962C8B-B14F-4D97-AF65-F5344CB8AC3E}">
        <p14:creationId xmlns:p14="http://schemas.microsoft.com/office/powerpoint/2010/main" val="1859826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a:extLst>
              <a:ext uri="{FF2B5EF4-FFF2-40B4-BE49-F238E27FC236}">
                <a16:creationId xmlns:a16="http://schemas.microsoft.com/office/drawing/2014/main" id="{2F21E2FB-4EC0-40EC-B944-4B5901484328}"/>
              </a:ext>
            </a:extLst>
          </p:cNvPr>
          <p:cNvSpPr>
            <a:spLocks noGrp="1"/>
          </p:cNvSpPr>
          <p:nvPr>
            <p:ph type="title"/>
          </p:nvPr>
        </p:nvSpPr>
        <p:spPr>
          <a:xfrm>
            <a:off x="348343" y="261257"/>
            <a:ext cx="11064496" cy="644435"/>
          </a:xfrm>
        </p:spPr>
        <p:txBody>
          <a:bodyPr>
            <a:normAutofit fontScale="90000"/>
          </a:bodyPr>
          <a:lstStyle/>
          <a:p>
            <a:pPr algn="ctr"/>
            <a:r>
              <a:rPr lang="ru-RU" b="1" dirty="0">
                <a:latin typeface="Bookman Old Style" panose="02050604050505020204" pitchFamily="18" charset="0"/>
              </a:rPr>
              <a:t>OPŢIUNEA STRATEGICĂ: </a:t>
            </a:r>
            <a:r>
              <a:rPr lang="ro-RO" b="1" cap="none" dirty="0">
                <a:latin typeface="Bookman Old Style" panose="02050604050505020204" pitchFamily="18" charset="0"/>
              </a:rPr>
              <a:t>Dezvoltarea resurselor umane</a:t>
            </a:r>
            <a:br>
              <a:rPr lang="ro-RO" b="1" dirty="0"/>
            </a:br>
            <a:endParaRPr lang="ro-RO" dirty="0"/>
          </a:p>
        </p:txBody>
      </p:sp>
      <p:graphicFrame>
        <p:nvGraphicFramePr>
          <p:cNvPr id="5" name="Tabel 4">
            <a:extLst>
              <a:ext uri="{FF2B5EF4-FFF2-40B4-BE49-F238E27FC236}">
                <a16:creationId xmlns:a16="http://schemas.microsoft.com/office/drawing/2014/main" id="{A5D25369-AA2D-44FD-8EF1-7E829275899A}"/>
              </a:ext>
            </a:extLst>
          </p:cNvPr>
          <p:cNvGraphicFramePr>
            <a:graphicFrameLocks noGrp="1"/>
          </p:cNvGraphicFramePr>
          <p:nvPr>
            <p:extLst>
              <p:ext uri="{D42A27DB-BD31-4B8C-83A1-F6EECF244321}">
                <p14:modId xmlns:p14="http://schemas.microsoft.com/office/powerpoint/2010/main" val="2595622738"/>
              </p:ext>
            </p:extLst>
          </p:nvPr>
        </p:nvGraphicFramePr>
        <p:xfrm>
          <a:off x="557349" y="748937"/>
          <a:ext cx="11390811" cy="6160822"/>
        </p:xfrm>
        <a:graphic>
          <a:graphicData uri="http://schemas.openxmlformats.org/drawingml/2006/table">
            <a:tbl>
              <a:tblPr firstRow="1" firstCol="1" lastRow="1" lastCol="1" bandRow="1" bandCol="1">
                <a:tableStyleId>{F2DE63D5-997A-4646-A377-4702673A728D}</a:tableStyleId>
              </a:tblPr>
              <a:tblGrid>
                <a:gridCol w="407816">
                  <a:extLst>
                    <a:ext uri="{9D8B030D-6E8A-4147-A177-3AD203B41FA5}">
                      <a16:colId xmlns:a16="http://schemas.microsoft.com/office/drawing/2014/main" val="4065282966"/>
                    </a:ext>
                  </a:extLst>
                </a:gridCol>
                <a:gridCol w="1365777">
                  <a:extLst>
                    <a:ext uri="{9D8B030D-6E8A-4147-A177-3AD203B41FA5}">
                      <a16:colId xmlns:a16="http://schemas.microsoft.com/office/drawing/2014/main" val="533812720"/>
                    </a:ext>
                  </a:extLst>
                </a:gridCol>
                <a:gridCol w="1882000">
                  <a:extLst>
                    <a:ext uri="{9D8B030D-6E8A-4147-A177-3AD203B41FA5}">
                      <a16:colId xmlns:a16="http://schemas.microsoft.com/office/drawing/2014/main" val="4218299565"/>
                    </a:ext>
                  </a:extLst>
                </a:gridCol>
                <a:gridCol w="3135679">
                  <a:extLst>
                    <a:ext uri="{9D8B030D-6E8A-4147-A177-3AD203B41FA5}">
                      <a16:colId xmlns:a16="http://schemas.microsoft.com/office/drawing/2014/main" val="3110799193"/>
                    </a:ext>
                  </a:extLst>
                </a:gridCol>
                <a:gridCol w="1149701">
                  <a:extLst>
                    <a:ext uri="{9D8B030D-6E8A-4147-A177-3AD203B41FA5}">
                      <a16:colId xmlns:a16="http://schemas.microsoft.com/office/drawing/2014/main" val="2079329361"/>
                    </a:ext>
                  </a:extLst>
                </a:gridCol>
                <a:gridCol w="940999">
                  <a:extLst>
                    <a:ext uri="{9D8B030D-6E8A-4147-A177-3AD203B41FA5}">
                      <a16:colId xmlns:a16="http://schemas.microsoft.com/office/drawing/2014/main" val="2784521191"/>
                    </a:ext>
                  </a:extLst>
                </a:gridCol>
                <a:gridCol w="1358401">
                  <a:extLst>
                    <a:ext uri="{9D8B030D-6E8A-4147-A177-3AD203B41FA5}">
                      <a16:colId xmlns:a16="http://schemas.microsoft.com/office/drawing/2014/main" val="29782063"/>
                    </a:ext>
                  </a:extLst>
                </a:gridCol>
                <a:gridCol w="1150438">
                  <a:extLst>
                    <a:ext uri="{9D8B030D-6E8A-4147-A177-3AD203B41FA5}">
                      <a16:colId xmlns:a16="http://schemas.microsoft.com/office/drawing/2014/main" val="3779614420"/>
                    </a:ext>
                  </a:extLst>
                </a:gridCol>
              </a:tblGrid>
              <a:tr h="296432">
                <a:tc>
                  <a:txBody>
                    <a:bodyPr/>
                    <a:lstStyle/>
                    <a:p>
                      <a:pPr marL="66675" marR="54610" indent="5080" algn="ctr">
                        <a:lnSpc>
                          <a:spcPct val="85000"/>
                        </a:lnSpc>
                        <a:spcBef>
                          <a:spcPts val="785"/>
                        </a:spcBef>
                        <a:spcAft>
                          <a:spcPts val="0"/>
                        </a:spcAft>
                      </a:pPr>
                      <a:r>
                        <a:rPr lang="ro-RO" sz="1200" spc="-30" dirty="0">
                          <a:solidFill>
                            <a:schemeClr val="tx1"/>
                          </a:solidFill>
                          <a:effectLst/>
                          <a:latin typeface="Arial" panose="020B0604020202020204" pitchFamily="34" charset="0"/>
                          <a:cs typeface="Arial" panose="020B0604020202020204" pitchFamily="34" charset="0"/>
                        </a:rPr>
                        <a:t>Nr.</a:t>
                      </a:r>
                      <a:r>
                        <a:rPr lang="ro-RO" sz="1200" spc="-25" dirty="0">
                          <a:solidFill>
                            <a:schemeClr val="tx1"/>
                          </a:solidFill>
                          <a:effectLst/>
                          <a:latin typeface="Arial" panose="020B0604020202020204" pitchFamily="34" charset="0"/>
                          <a:cs typeface="Arial" panose="020B0604020202020204" pitchFamily="34" charset="0"/>
                        </a:rPr>
                        <a:t> d/o</a:t>
                      </a:r>
                      <a:endParaRPr lang="ro-RO" sz="1200" dirty="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211455" algn="ctr">
                        <a:spcBef>
                          <a:spcPts val="1240"/>
                        </a:spcBef>
                        <a:spcAft>
                          <a:spcPts val="0"/>
                        </a:spcAft>
                      </a:pPr>
                      <a:r>
                        <a:rPr lang="ro-RO" sz="1200" spc="-10" dirty="0">
                          <a:solidFill>
                            <a:schemeClr val="tx1"/>
                          </a:solidFill>
                          <a:effectLst/>
                          <a:latin typeface="Arial" panose="020B0604020202020204" pitchFamily="34" charset="0"/>
                          <a:cs typeface="Arial" panose="020B0604020202020204" pitchFamily="34" charset="0"/>
                        </a:rPr>
                        <a:t>Probleme</a:t>
                      </a:r>
                      <a:endParaRPr lang="ro-RO" sz="1200" dirty="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381000" algn="ctr">
                        <a:spcBef>
                          <a:spcPts val="1240"/>
                        </a:spcBef>
                        <a:spcAft>
                          <a:spcPts val="0"/>
                        </a:spcAft>
                      </a:pPr>
                      <a:r>
                        <a:rPr lang="ro-RO" sz="1200" spc="-10">
                          <a:solidFill>
                            <a:schemeClr val="tx1"/>
                          </a:solidFill>
                          <a:effectLst/>
                          <a:latin typeface="Arial" panose="020B0604020202020204" pitchFamily="34" charset="0"/>
                          <a:cs typeface="Arial" panose="020B0604020202020204" pitchFamily="34" charset="0"/>
                        </a:rPr>
                        <a:t>Obiective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654685" algn="ctr">
                        <a:spcBef>
                          <a:spcPts val="1240"/>
                        </a:spcBef>
                        <a:spcAft>
                          <a:spcPts val="0"/>
                        </a:spcAft>
                      </a:pPr>
                      <a:r>
                        <a:rPr lang="ro-RO" sz="1200">
                          <a:solidFill>
                            <a:schemeClr val="tx1"/>
                          </a:solidFill>
                          <a:effectLst/>
                          <a:latin typeface="Arial" panose="020B0604020202020204" pitchFamily="34" charset="0"/>
                          <a:cs typeface="Arial" panose="020B0604020202020204" pitchFamily="34" charset="0"/>
                        </a:rPr>
                        <a:t>Acţiuni</a:t>
                      </a:r>
                      <a:r>
                        <a:rPr lang="ro-RO" sz="1200" spc="-30">
                          <a:solidFill>
                            <a:schemeClr val="tx1"/>
                          </a:solidFill>
                          <a:effectLst/>
                          <a:latin typeface="Arial" panose="020B0604020202020204" pitchFamily="34" charset="0"/>
                          <a:cs typeface="Arial" panose="020B0604020202020204" pitchFamily="34" charset="0"/>
                        </a:rPr>
                        <a:t> </a:t>
                      </a:r>
                      <a:r>
                        <a:rPr lang="ro-RO" sz="1200">
                          <a:solidFill>
                            <a:schemeClr val="tx1"/>
                          </a:solidFill>
                          <a:effectLst/>
                          <a:latin typeface="Arial" panose="020B0604020202020204" pitchFamily="34" charset="0"/>
                          <a:cs typeface="Arial" panose="020B0604020202020204" pitchFamily="34" charset="0"/>
                        </a:rPr>
                        <a:t>în</a:t>
                      </a:r>
                      <a:r>
                        <a:rPr lang="ro-RO" sz="1200" spc="-30">
                          <a:solidFill>
                            <a:schemeClr val="tx1"/>
                          </a:solidFill>
                          <a:effectLst/>
                          <a:latin typeface="Arial" panose="020B0604020202020204" pitchFamily="34" charset="0"/>
                          <a:cs typeface="Arial" panose="020B0604020202020204" pitchFamily="34" charset="0"/>
                        </a:rPr>
                        <a:t> </a:t>
                      </a:r>
                      <a:r>
                        <a:rPr lang="ro-RO" sz="1200" spc="-10">
                          <a:solidFill>
                            <a:schemeClr val="tx1"/>
                          </a:solidFill>
                          <a:effectLst/>
                          <a:latin typeface="Arial" panose="020B0604020202020204" pitchFamily="34" charset="0"/>
                          <a:cs typeface="Arial" panose="020B0604020202020204" pitchFamily="34" charset="0"/>
                        </a:rPr>
                        <a:t>realizare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6835" algn="ctr">
                        <a:spcBef>
                          <a:spcPts val="1240"/>
                        </a:spcBef>
                        <a:spcAft>
                          <a:spcPts val="0"/>
                        </a:spcAft>
                      </a:pPr>
                      <a:r>
                        <a:rPr lang="ro-RO" sz="1200" spc="-10">
                          <a:solidFill>
                            <a:schemeClr val="tx1"/>
                          </a:solidFill>
                          <a:effectLst/>
                          <a:latin typeface="Arial" panose="020B0604020202020204" pitchFamily="34" charset="0"/>
                          <a:cs typeface="Arial" panose="020B0604020202020204" pitchFamily="34" charset="0"/>
                        </a:rPr>
                        <a:t>Responsabili</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79375" marR="46990" indent="-24130" algn="ctr">
                        <a:lnSpc>
                          <a:spcPts val="1240"/>
                        </a:lnSpc>
                        <a:spcBef>
                          <a:spcPts val="50"/>
                        </a:spcBef>
                        <a:spcAft>
                          <a:spcPts val="0"/>
                        </a:spcAft>
                      </a:pPr>
                      <a:r>
                        <a:rPr lang="ro-RO" sz="1200" spc="-30">
                          <a:solidFill>
                            <a:schemeClr val="tx1"/>
                          </a:solidFill>
                          <a:effectLst/>
                          <a:latin typeface="Arial" panose="020B0604020202020204" pitchFamily="34" charset="0"/>
                          <a:cs typeface="Arial" panose="020B0604020202020204" pitchFamily="34" charset="0"/>
                        </a:rPr>
                        <a:t>Termen</a:t>
                      </a:r>
                      <a:r>
                        <a:rPr lang="ro-RO" sz="1200">
                          <a:solidFill>
                            <a:schemeClr val="tx1"/>
                          </a:solidFill>
                          <a:effectLst/>
                          <a:latin typeface="Arial" panose="020B0604020202020204" pitchFamily="34" charset="0"/>
                          <a:cs typeface="Arial" panose="020B0604020202020204" pitchFamily="34" charset="0"/>
                        </a:rPr>
                        <a:t> de rea</a:t>
                      </a:r>
                      <a:r>
                        <a:rPr lang="ro-RO" sz="1200" spc="-10">
                          <a:solidFill>
                            <a:schemeClr val="tx1"/>
                          </a:solidFill>
                          <a:effectLst/>
                          <a:latin typeface="Arial" panose="020B0604020202020204" pitchFamily="34" charset="0"/>
                          <a:cs typeface="Arial" panose="020B0604020202020204" pitchFamily="34" charset="0"/>
                        </a:rPr>
                        <a:t>lizare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55880" indent="18415" algn="ctr">
                        <a:lnSpc>
                          <a:spcPct val="85000"/>
                        </a:lnSpc>
                        <a:spcBef>
                          <a:spcPts val="785"/>
                        </a:spcBef>
                        <a:spcAft>
                          <a:spcPts val="0"/>
                        </a:spcAft>
                      </a:pPr>
                      <a:r>
                        <a:rPr lang="ro-RO" sz="1200">
                          <a:solidFill>
                            <a:schemeClr val="tx1"/>
                          </a:solidFill>
                          <a:effectLst/>
                          <a:latin typeface="Arial" panose="020B0604020202020204" pitchFamily="34" charset="0"/>
                          <a:cs typeface="Arial" panose="020B0604020202020204" pitchFamily="34" charset="0"/>
                        </a:rPr>
                        <a:t>Sursa</a:t>
                      </a:r>
                      <a:r>
                        <a:rPr lang="ro-RO" sz="1200" spc="-35">
                          <a:solidFill>
                            <a:schemeClr val="tx1"/>
                          </a:solidFill>
                          <a:effectLst/>
                          <a:latin typeface="Arial" panose="020B0604020202020204" pitchFamily="34" charset="0"/>
                          <a:cs typeface="Arial" panose="020B0604020202020204" pitchFamily="34" charset="0"/>
                        </a:rPr>
                        <a:t> </a:t>
                      </a:r>
                      <a:r>
                        <a:rPr lang="ro-RO" sz="1200">
                          <a:solidFill>
                            <a:schemeClr val="tx1"/>
                          </a:solidFill>
                          <a:effectLst/>
                          <a:latin typeface="Arial" panose="020B0604020202020204" pitchFamily="34" charset="0"/>
                          <a:cs typeface="Arial" panose="020B0604020202020204" pitchFamily="34" charset="0"/>
                        </a:rPr>
                        <a:t>de </a:t>
                      </a:r>
                      <a:r>
                        <a:rPr lang="ro-RO" sz="1200" spc="-10">
                          <a:solidFill>
                            <a:schemeClr val="tx1"/>
                          </a:solidFill>
                          <a:effectLst/>
                          <a:latin typeface="Arial" panose="020B0604020202020204" pitchFamily="34" charset="0"/>
                          <a:cs typeface="Arial" panose="020B0604020202020204" pitchFamily="34" charset="0"/>
                        </a:rPr>
                        <a:t>finanțare</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tc>
                  <a:txBody>
                    <a:bodyPr/>
                    <a:lstStyle/>
                    <a:p>
                      <a:pPr marL="96520" marR="82550" indent="-3810" algn="ctr">
                        <a:lnSpc>
                          <a:spcPct val="85000"/>
                        </a:lnSpc>
                        <a:spcBef>
                          <a:spcPts val="785"/>
                        </a:spcBef>
                        <a:spcAft>
                          <a:spcPts val="0"/>
                        </a:spcAft>
                      </a:pPr>
                      <a:r>
                        <a:rPr lang="ro-RO" sz="1200" spc="-10">
                          <a:solidFill>
                            <a:schemeClr val="tx1"/>
                          </a:solidFill>
                          <a:effectLst/>
                          <a:latin typeface="Arial" panose="020B0604020202020204" pitchFamily="34" charset="0"/>
                          <a:cs typeface="Arial" panose="020B0604020202020204" pitchFamily="34" charset="0"/>
                        </a:rPr>
                        <a:t>Indicatori </a:t>
                      </a:r>
                      <a:r>
                        <a:rPr lang="ro-RO" sz="1200">
                          <a:solidFill>
                            <a:schemeClr val="tx1"/>
                          </a:solidFill>
                          <a:effectLst/>
                          <a:latin typeface="Arial" panose="020B0604020202020204" pitchFamily="34" charset="0"/>
                          <a:cs typeface="Arial" panose="020B0604020202020204" pitchFamily="34" charset="0"/>
                        </a:rPr>
                        <a:t>de</a:t>
                      </a:r>
                      <a:r>
                        <a:rPr lang="ro-RO" sz="1200" spc="5">
                          <a:solidFill>
                            <a:schemeClr val="tx1"/>
                          </a:solidFill>
                          <a:effectLst/>
                          <a:latin typeface="Arial" panose="020B0604020202020204" pitchFamily="34" charset="0"/>
                          <a:cs typeface="Arial" panose="020B0604020202020204" pitchFamily="34" charset="0"/>
                        </a:rPr>
                        <a:t> </a:t>
                      </a:r>
                      <a:r>
                        <a:rPr lang="ro-RO" sz="1200" spc="-10">
                          <a:solidFill>
                            <a:schemeClr val="tx1"/>
                          </a:solidFill>
                          <a:effectLst/>
                          <a:latin typeface="Arial" panose="020B0604020202020204" pitchFamily="34" charset="0"/>
                          <a:cs typeface="Arial" panose="020B0604020202020204" pitchFamily="34" charset="0"/>
                        </a:rPr>
                        <a:t>produs</a:t>
                      </a:r>
                      <a:endParaRPr lang="ro-RO" sz="1200">
                        <a:solidFill>
                          <a:schemeClr val="tx1"/>
                        </a:solidFill>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058839359"/>
                  </a:ext>
                </a:extLst>
              </a:tr>
              <a:tr h="1681112">
                <a:tc>
                  <a:txBody>
                    <a:bodyPr/>
                    <a:lstStyle/>
                    <a:p>
                      <a:pPr marL="39370" marR="33020" algn="ctr">
                        <a:spcBef>
                          <a:spcPts val="110"/>
                        </a:spcBef>
                        <a:spcAft>
                          <a:spcPts val="0"/>
                        </a:spcAft>
                      </a:pPr>
                      <a:r>
                        <a:rPr lang="ro-RO" sz="1200" b="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98425">
                        <a:lnSpc>
                          <a:spcPct val="87000"/>
                        </a:lnSpc>
                        <a:spcBef>
                          <a:spcPts val="165"/>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continuă</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 realizează în baza nevoilor de</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profesorilor.</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67005">
                        <a:lnSpc>
                          <a:spcPct val="87000"/>
                        </a:lnSpc>
                        <a:spcBef>
                          <a:spcPts val="165"/>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Studierea nevoilor și</a:t>
                      </a:r>
                      <a:r>
                        <a:rPr lang="ro-RO" sz="1200" b="0" spc="-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posibilităţilor</a:t>
                      </a:r>
                      <a:r>
                        <a:rPr lang="ro-RO" sz="1200" b="0" spc="-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continuă</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didactice.</a:t>
                      </a:r>
                    </a:p>
                    <a:p>
                      <a:pPr marL="71755" marR="109855">
                        <a:lnSpc>
                          <a:spcPct val="87000"/>
                        </a:lnSpc>
                        <a:spcBef>
                          <a:spcPts val="110"/>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Consilierea managerială a personalului didactic în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implimentarea</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unor programe</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desfășurarea</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unor</a:t>
                      </a:r>
                      <a:r>
                        <a:rPr lang="ro-RO" sz="1200" b="0" spc="-1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63500" lvl="0" indent="-342900" algn="just">
                        <a:lnSpc>
                          <a:spcPct val="87000"/>
                        </a:lnSpc>
                        <a:spcBef>
                          <a:spcPts val="165"/>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Valorificarea</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ivel</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participării cadrelor didactice la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activităţile</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metodice, prin ateliere de lucru la nivel de comisie metodică.</a:t>
                      </a:r>
                    </a:p>
                    <a:p>
                      <a:pPr marL="342900" marR="64770" lvl="0" indent="-342900" algn="just">
                        <a:lnSpc>
                          <a:spcPct val="87000"/>
                        </a:lnSpc>
                        <a:spcBef>
                          <a:spcPts val="110"/>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Participarea</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mai</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multor</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ca formatori.</a:t>
                      </a:r>
                    </a:p>
                    <a:p>
                      <a:pPr marL="342900" marR="64135" lvl="0" indent="-342900" algn="just">
                        <a:lnSpc>
                          <a:spcPct val="87000"/>
                        </a:lnSpc>
                        <a:spcBef>
                          <a:spcPts val="110"/>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Încheierea contractelor de colaborare</a:t>
                      </a:r>
                      <a:r>
                        <a:rPr lang="ro-RO" sz="1200" b="0" spc="2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instituţiile</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abilitate pentru formarea continuă a cadrelor didactice.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81915">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Directorul adjunct instruire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8110">
                        <a:lnSpc>
                          <a:spcPts val="1330"/>
                        </a:lnSpc>
                        <a:spcBef>
                          <a:spcPts val="4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41605">
                        <a:lnSpc>
                          <a:spcPts val="1330"/>
                        </a:lnSpc>
                        <a:spcBef>
                          <a:spcPts val="11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5090">
                        <a:lnSpc>
                          <a:spcPct val="87000"/>
                        </a:lnSpc>
                        <a:spcBef>
                          <a:spcPts val="16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85090">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2550">
                        <a:lnSpc>
                          <a:spcPct val="87000"/>
                        </a:lnSpc>
                        <a:spcBef>
                          <a:spcPts val="16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formate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calificate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79276707"/>
                  </a:ext>
                </a:extLst>
              </a:tr>
              <a:tr h="764329">
                <a:tc>
                  <a:txBody>
                    <a:bodyPr/>
                    <a:lstStyle/>
                    <a:p>
                      <a:pPr marL="39370" marR="33020" algn="ctr">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85420" algn="just">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vârstă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înaintată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Atragerea tinerlor specialiști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30810" lvl="0" indent="-342900">
                        <a:lnSpc>
                          <a:spcPct val="87000"/>
                        </a:lnSpc>
                        <a:spcBef>
                          <a:spcPts val="165"/>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Studierea</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minuţioasă</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ofertei</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la disciplinele date;</a:t>
                      </a:r>
                    </a:p>
                    <a:p>
                      <a:pPr marL="342900" marR="83185" lvl="0" indent="-342900">
                        <a:lnSpc>
                          <a:spcPct val="87000"/>
                        </a:lnSpc>
                        <a:spcBef>
                          <a:spcPts val="110"/>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Crearea</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condiţiilor</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favorabile</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muncă pentru cadrele didactice;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76530">
                        <a:lnSpc>
                          <a:spcPts val="1240"/>
                        </a:lnSpc>
                        <a:spcBef>
                          <a:spcPts val="5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8110">
                        <a:lnSpc>
                          <a:spcPts val="1330"/>
                        </a:lnSpc>
                        <a:spcBef>
                          <a:spcPts val="4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41605">
                        <a:lnSpc>
                          <a:spcPts val="1330"/>
                        </a:lnSpc>
                        <a:spcBef>
                          <a:spcPts val="11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0645">
                        <a:lnSpc>
                          <a:spcPct val="87000"/>
                        </a:lnSpc>
                        <a:spcBef>
                          <a:spcPts val="16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80645">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74930">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Acoperirea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cadre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193040">
                        <a:lnSpc>
                          <a:spcPct val="87000"/>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locurilor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a:lnSpc>
                          <a:spcPts val="1115"/>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vacante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280986898"/>
                  </a:ext>
                </a:extLst>
              </a:tr>
              <a:tr h="1073476">
                <a:tc>
                  <a:txBody>
                    <a:bodyPr/>
                    <a:lstStyle/>
                    <a:p>
                      <a:pPr marL="39370" marR="33020" algn="ctr">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99060">
                        <a:lnSpc>
                          <a:spcPts val="1240"/>
                        </a:lnSpc>
                        <a:spcBef>
                          <a:spcPts val="5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se efectuează în majoritate în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dependenţă de atestare.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81280">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 continuă sistematică</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cadrelor didactice în dependență</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nevoi.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65405" lvl="0" indent="-342900">
                        <a:lnSpc>
                          <a:spcPct val="87000"/>
                        </a:lnSpc>
                        <a:spcBef>
                          <a:spcPts val="165"/>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graficului de formare a cadrelor didactice (pentru 5 ani) în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dependenţă</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necesităţile</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t>
                      </a:r>
                      <a:r>
                        <a:rPr lang="ro-RO" sz="1200" b="0" spc="-5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a:t>
                      </a: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posibilităţile</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interne și externe;</a:t>
                      </a:r>
                    </a:p>
                    <a:p>
                      <a:pPr marL="342900" lvl="0" indent="-342900">
                        <a:lnSpc>
                          <a:spcPts val="1180"/>
                        </a:lnSpc>
                        <a:spcBef>
                          <a:spcPts val="110"/>
                        </a:spcBef>
                        <a:spcAft>
                          <a:spcPts val="0"/>
                        </a:spcAft>
                        <a:buSzPts val="1050"/>
                        <a:buFont typeface="Minion Pro"/>
                        <a:buChar char="•"/>
                        <a:tabLst>
                          <a:tab pos="180340" algn="l"/>
                        </a:tabLs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Participarea</a:t>
                      </a:r>
                      <a:r>
                        <a:rPr lang="ro-RO" sz="1200" b="0" spc="-3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a:t>
                      </a:r>
                      <a:r>
                        <a:rPr lang="ro-RO" sz="1200" b="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r>
                        <a:rPr lang="ro-RO" sz="1200" b="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79705">
                        <a:lnSpc>
                          <a:spcPts val="1160"/>
                        </a:lnSpc>
                        <a:spcBef>
                          <a:spcPts val="110"/>
                        </a:spcBef>
                        <a:spcAft>
                          <a:spcPts val="0"/>
                        </a:spcAft>
                      </a:pPr>
                      <a:r>
                        <a:rPr lang="ro-RO" sz="1200" b="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proportie</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50%</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cursuri</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81915">
                        <a:lnSpc>
                          <a:spcPct val="87000"/>
                        </a:lnSpc>
                        <a:spcBef>
                          <a:spcPts val="165"/>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instruire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8110">
                        <a:lnSpc>
                          <a:spcPts val="1330"/>
                        </a:lnSpc>
                        <a:spcBef>
                          <a:spcPts val="4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41605">
                        <a:lnSpc>
                          <a:spcPts val="1330"/>
                        </a:lnSpc>
                        <a:spcBef>
                          <a:spcPts val="11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0645">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Contribuția cadrelor didactice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2550">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formate </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836531227"/>
                  </a:ext>
                </a:extLst>
              </a:tr>
              <a:tr h="1383349">
                <a:tc>
                  <a:txBody>
                    <a:bodyPr/>
                    <a:lstStyle/>
                    <a:p>
                      <a:pPr marL="39370" marR="33020" algn="ctr">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97485">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interesului cadrelor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de a participa</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Concursul</a:t>
                      </a:r>
                    </a:p>
                    <a:p>
                      <a:pPr marL="71755">
                        <a:lnSpc>
                          <a:spcPts val="1165"/>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„Pedagogul</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a:lnSpc>
                          <a:spcPts val="1165"/>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Anului”.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8575">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Motivarea cadrelor didactice de a participa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Concursul</a:t>
                      </a:r>
                    </a:p>
                    <a:p>
                      <a:pPr marL="71755">
                        <a:lnSpc>
                          <a:spcPts val="1275"/>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„Pedagogul</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Anului”;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80035" lvl="0" indent="-342900" algn="just">
                        <a:lnSpc>
                          <a:spcPct val="87000"/>
                        </a:lnSpc>
                        <a:spcBef>
                          <a:spcPts val="16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 și desfășurarea publică 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concursului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„Pedagogul</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320040" lvl="0" indent="-342900" algn="just">
                        <a:lnSpc>
                          <a:spcPct val="87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Implicarea</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părinţilor</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organizarea concursului;</a:t>
                      </a:r>
                    </a:p>
                    <a:p>
                      <a:pPr marL="342900" marR="125095" lvl="0" indent="-342900" algn="just">
                        <a:lnSpc>
                          <a:spcPct val="87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Stimularea cadrelor didactice prin promovarea</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grad</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menţiuni,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79705" algn="just">
                        <a:lnSpc>
                          <a:spcPts val="1115"/>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premieri,</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etc.</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81915">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instruire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395605">
                        <a:lnSpc>
                          <a:spcPct val="87000"/>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Șefi 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catedre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8110">
                        <a:lnSpc>
                          <a:spcPts val="1330"/>
                        </a:lnSpc>
                        <a:spcBef>
                          <a:spcPts val="4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41605">
                        <a:lnSpc>
                          <a:spcPts val="1330"/>
                        </a:lnSpc>
                        <a:spcBef>
                          <a:spcPts val="110"/>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0645">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123190">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participă la</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etapa raională a concursului.</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714113645"/>
                  </a:ext>
                </a:extLst>
              </a:tr>
              <a:tr h="910365">
                <a:tc>
                  <a:txBody>
                    <a:bodyPr/>
                    <a:lstStyle/>
                    <a:p>
                      <a:pPr marL="39370" marR="33020" algn="ctr">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31750">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Utilizarea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insuficientă a mijloacelor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tehnice moderne în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45720">
                        <a:lnSpc>
                          <a:spcPts val="1240"/>
                        </a:lnSpc>
                        <a:spcBef>
                          <a:spcPts val="5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Stimularea perfecţionării</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didactice pentru promovarea didacticii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moderne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accent pe utilizare.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88900" lvl="0" indent="-342900">
                        <a:lnSpc>
                          <a:spcPct val="87000"/>
                        </a:lnSpc>
                        <a:spcBef>
                          <a:spcPts val="16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Elaborarea/realizarea Planului de perfecţionare a cadrelor didactice în domeniul utilizării tehnicii</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moderne</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mijloc</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instruire;</a:t>
                      </a:r>
                    </a:p>
                    <a:p>
                      <a:pPr marL="179705" algn="just">
                        <a:lnSpc>
                          <a:spcPts val="1110"/>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7000"/>
                        </a:lnSpc>
                        <a:spcBef>
                          <a:spcPts val="16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a:lnSpc>
                          <a:spcPct val="87000"/>
                        </a:lnSpc>
                        <a:spcBef>
                          <a:spcPts val="16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instruire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8110">
                        <a:lnSpc>
                          <a:spcPts val="1330"/>
                        </a:lnSpc>
                        <a:spcBef>
                          <a:spcPts val="4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41605">
                        <a:lnSpc>
                          <a:spcPts val="1330"/>
                        </a:lnSpc>
                        <a:spcBef>
                          <a:spcPts val="11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0645">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80645">
                        <a:lnSpc>
                          <a:spcPct val="87000"/>
                        </a:lnSpc>
                        <a:spcBef>
                          <a:spcPts val="165"/>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Contribuția CD</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2550">
                        <a:lnSpc>
                          <a:spcPct val="87000"/>
                        </a:lnSpc>
                        <a:spcBef>
                          <a:spcPts val="165"/>
                        </a:spcBef>
                        <a:spcAft>
                          <a:spcPts val="0"/>
                        </a:spcAft>
                      </a:pP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 a</a:t>
                      </a:r>
                    </a:p>
                    <a:p>
                      <a:pPr marL="72390" marR="82550">
                        <a:lnSpc>
                          <a:spcPct val="87000"/>
                        </a:lnSpc>
                        <a:spcBef>
                          <a:spcPts val="11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didactice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463721522"/>
                  </a:ext>
                </a:extLst>
              </a:tr>
            </a:tbl>
          </a:graphicData>
        </a:graphic>
      </p:graphicFrame>
    </p:spTree>
    <p:extLst>
      <p:ext uri="{BB962C8B-B14F-4D97-AF65-F5344CB8AC3E}">
        <p14:creationId xmlns:p14="http://schemas.microsoft.com/office/powerpoint/2010/main" val="4180645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a:extLst>
              <a:ext uri="{FF2B5EF4-FFF2-40B4-BE49-F238E27FC236}">
                <a16:creationId xmlns:a16="http://schemas.microsoft.com/office/drawing/2014/main" id="{0FD5D73C-54DF-4CF4-BF5A-B57272FC3627}"/>
              </a:ext>
            </a:extLst>
          </p:cNvPr>
          <p:cNvSpPr>
            <a:spLocks noGrp="1"/>
          </p:cNvSpPr>
          <p:nvPr>
            <p:ph type="title"/>
          </p:nvPr>
        </p:nvSpPr>
        <p:spPr>
          <a:xfrm>
            <a:off x="662106" y="209005"/>
            <a:ext cx="11303469" cy="760355"/>
          </a:xfrm>
        </p:spPr>
        <p:txBody>
          <a:bodyPr>
            <a:normAutofit fontScale="90000"/>
          </a:bodyPr>
          <a:lstStyle/>
          <a:p>
            <a:pPr algn="ctr"/>
            <a:r>
              <a:rPr lang="ru-RU" b="1" dirty="0">
                <a:latin typeface="Bookman Old Style" panose="02050604050505020204" pitchFamily="18" charset="0"/>
              </a:rPr>
              <a:t>OPŢIUNEA STRATEGICĂ: </a:t>
            </a:r>
            <a:r>
              <a:rPr lang="ro-RO" b="1" cap="none" dirty="0">
                <a:latin typeface="Bookman Old Style" panose="02050604050505020204" pitchFamily="18" charset="0"/>
              </a:rPr>
              <a:t>Dezvoltarea curriculară</a:t>
            </a:r>
            <a:br>
              <a:rPr lang="ro-RO" b="1" dirty="0"/>
            </a:br>
            <a:endParaRPr lang="ro-RO" dirty="0"/>
          </a:p>
        </p:txBody>
      </p:sp>
      <p:graphicFrame>
        <p:nvGraphicFramePr>
          <p:cNvPr id="5" name="Tabel 4">
            <a:extLst>
              <a:ext uri="{FF2B5EF4-FFF2-40B4-BE49-F238E27FC236}">
                <a16:creationId xmlns:a16="http://schemas.microsoft.com/office/drawing/2014/main" id="{0892AF17-2C33-4A00-A7DA-E91A16A83FFF}"/>
              </a:ext>
            </a:extLst>
          </p:cNvPr>
          <p:cNvGraphicFramePr>
            <a:graphicFrameLocks noGrp="1"/>
          </p:cNvGraphicFramePr>
          <p:nvPr>
            <p:extLst>
              <p:ext uri="{D42A27DB-BD31-4B8C-83A1-F6EECF244321}">
                <p14:modId xmlns:p14="http://schemas.microsoft.com/office/powerpoint/2010/main" val="1719481804"/>
              </p:ext>
            </p:extLst>
          </p:nvPr>
        </p:nvGraphicFramePr>
        <p:xfrm>
          <a:off x="953715" y="707808"/>
          <a:ext cx="10720250" cy="5651740"/>
        </p:xfrm>
        <a:graphic>
          <a:graphicData uri="http://schemas.openxmlformats.org/drawingml/2006/table">
            <a:tbl>
              <a:tblPr firstRow="1" firstCol="1" lastRow="1" lastCol="1" bandRow="1" bandCol="1">
                <a:tableStyleId>{F2DE63D5-997A-4646-A377-4702673A728D}</a:tableStyleId>
              </a:tblPr>
              <a:tblGrid>
                <a:gridCol w="499772">
                  <a:extLst>
                    <a:ext uri="{9D8B030D-6E8A-4147-A177-3AD203B41FA5}">
                      <a16:colId xmlns:a16="http://schemas.microsoft.com/office/drawing/2014/main" val="3576895315"/>
                    </a:ext>
                  </a:extLst>
                </a:gridCol>
                <a:gridCol w="1530551">
                  <a:extLst>
                    <a:ext uri="{9D8B030D-6E8A-4147-A177-3AD203B41FA5}">
                      <a16:colId xmlns:a16="http://schemas.microsoft.com/office/drawing/2014/main" val="2128306181"/>
                    </a:ext>
                  </a:extLst>
                </a:gridCol>
                <a:gridCol w="1568177">
                  <a:extLst>
                    <a:ext uri="{9D8B030D-6E8A-4147-A177-3AD203B41FA5}">
                      <a16:colId xmlns:a16="http://schemas.microsoft.com/office/drawing/2014/main" val="281100055"/>
                    </a:ext>
                  </a:extLst>
                </a:gridCol>
                <a:gridCol w="2938999">
                  <a:extLst>
                    <a:ext uri="{9D8B030D-6E8A-4147-A177-3AD203B41FA5}">
                      <a16:colId xmlns:a16="http://schemas.microsoft.com/office/drawing/2014/main" val="1718140679"/>
                    </a:ext>
                  </a:extLst>
                </a:gridCol>
                <a:gridCol w="962629">
                  <a:extLst>
                    <a:ext uri="{9D8B030D-6E8A-4147-A177-3AD203B41FA5}">
                      <a16:colId xmlns:a16="http://schemas.microsoft.com/office/drawing/2014/main" val="3346915338"/>
                    </a:ext>
                  </a:extLst>
                </a:gridCol>
                <a:gridCol w="905837">
                  <a:extLst>
                    <a:ext uri="{9D8B030D-6E8A-4147-A177-3AD203B41FA5}">
                      <a16:colId xmlns:a16="http://schemas.microsoft.com/office/drawing/2014/main" val="2120994279"/>
                    </a:ext>
                  </a:extLst>
                </a:gridCol>
                <a:gridCol w="1005933">
                  <a:extLst>
                    <a:ext uri="{9D8B030D-6E8A-4147-A177-3AD203B41FA5}">
                      <a16:colId xmlns:a16="http://schemas.microsoft.com/office/drawing/2014/main" val="1316831795"/>
                    </a:ext>
                  </a:extLst>
                </a:gridCol>
                <a:gridCol w="1308352">
                  <a:extLst>
                    <a:ext uri="{9D8B030D-6E8A-4147-A177-3AD203B41FA5}">
                      <a16:colId xmlns:a16="http://schemas.microsoft.com/office/drawing/2014/main" val="3566210206"/>
                    </a:ext>
                  </a:extLst>
                </a:gridCol>
              </a:tblGrid>
              <a:tr h="378891">
                <a:tc>
                  <a:txBody>
                    <a:bodyPr/>
                    <a:lstStyle/>
                    <a:p>
                      <a:pPr marL="93980" marR="81280" indent="5080" algn="ctr">
                        <a:lnSpc>
                          <a:spcPts val="1230"/>
                        </a:lnSpc>
                        <a:spcBef>
                          <a:spcPts val="180"/>
                        </a:spcBef>
                        <a:spcAft>
                          <a:spcPts val="0"/>
                        </a:spcAft>
                      </a:pPr>
                      <a:r>
                        <a:rPr lang="ro-RO" sz="1200" b="0" i="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Nr</a:t>
                      </a: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74320" algn="ctr">
                        <a:spcBef>
                          <a:spcPts val="700"/>
                        </a:spcBef>
                        <a:spcAft>
                          <a:spcPts val="0"/>
                        </a:spcAft>
                      </a:pP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Probleme</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97815" algn="ctr">
                        <a:spcBef>
                          <a:spcPts val="70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Obiective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75945" algn="ctr">
                        <a:spcBef>
                          <a:spcPts val="70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Acţiuni</a:t>
                      </a:r>
                      <a:r>
                        <a:rPr lang="ro-RO" sz="1200" b="0" i="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i="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1595" algn="ctr">
                        <a:spcBef>
                          <a:spcPts val="70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Responsabili</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00965" indent="-53340" algn="ctr">
                        <a:lnSpc>
                          <a:spcPts val="1230"/>
                        </a:lnSpc>
                        <a:spcBef>
                          <a:spcPts val="180"/>
                        </a:spcBef>
                        <a:spcAft>
                          <a:spcPts val="0"/>
                        </a:spcAft>
                      </a:pP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Termen</a:t>
                      </a:r>
                      <a:r>
                        <a:rPr lang="ro-RO" sz="1200" b="0" i="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0960" indent="18415" algn="ctr">
                        <a:lnSpc>
                          <a:spcPts val="1230"/>
                        </a:lnSpc>
                        <a:spcBef>
                          <a:spcPts val="18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Sursa</a:t>
                      </a:r>
                      <a:r>
                        <a:rPr lang="ro-RO" sz="1200" b="0" i="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finanțare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09855" marR="93980" indent="-3810" algn="ctr">
                        <a:lnSpc>
                          <a:spcPts val="1230"/>
                        </a:lnSpc>
                        <a:spcBef>
                          <a:spcPts val="18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Indicatori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i="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produs</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770065058"/>
                  </a:ext>
                </a:extLst>
              </a:tr>
              <a:tr h="1968024">
                <a:tc>
                  <a:txBody>
                    <a:bodyPr/>
                    <a:lstStyle/>
                    <a:p>
                      <a:pPr marL="127000" marR="120650" algn="ctr">
                        <a:spcBef>
                          <a:spcPts val="110"/>
                        </a:spcBef>
                        <a:spcAft>
                          <a:spcPts val="0"/>
                        </a:spcAft>
                      </a:pP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22225">
                        <a:lnSpc>
                          <a:spcPts val="1200"/>
                        </a:lnSpc>
                        <a:spcBef>
                          <a:spcPts val="9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sunt</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cunoscute de către cadrele didactice</a:t>
                      </a:r>
                      <a:r>
                        <a:rPr lang="ro-RO" sz="1200" b="0" i="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metodologiile de implementare a Codului Educației</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62230">
                        <a:lnSpc>
                          <a:spcPts val="1200"/>
                        </a:lnSpc>
                        <a:spcBef>
                          <a:spcPts val="9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Asigurarea cadrelor didactice cu informațiile necesare implementării prevederilor Codului</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Educației.</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05410" lvl="0" indent="-342900">
                        <a:lnSpc>
                          <a:spcPct val="85000"/>
                        </a:lnSpc>
                        <a:spcBef>
                          <a:spcPts val="195"/>
                        </a:spcBef>
                        <a:spcAft>
                          <a:spcPts val="0"/>
                        </a:spcAft>
                        <a:buSzPts val="1050"/>
                        <a:buFont typeface="Minion Pro"/>
                        <a:buChar char="•"/>
                        <a:tabLst>
                          <a:tab pos="163195" algn="l"/>
                        </a:tabLs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Constituirea unei Comisii de familiarizare</a:t>
                      </a:r>
                      <a:r>
                        <a:rPr lang="ro-RO" sz="1200" b="0" i="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i="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a:t>
                      </a:r>
                      <a:r>
                        <a:rPr lang="ro-RO" sz="1200" b="0" i="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r>
                        <a:rPr lang="ro-RO" sz="1200" b="0" i="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i="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noutățile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metodologice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implementare a prevederilor actelor normative.</a:t>
                      </a:r>
                    </a:p>
                    <a:p>
                      <a:pPr marL="342900" marR="43180" lvl="0" indent="-342900">
                        <a:lnSpc>
                          <a:spcPct val="85000"/>
                        </a:lnSpc>
                        <a:spcBef>
                          <a:spcPts val="195"/>
                        </a:spcBef>
                        <a:spcAft>
                          <a:spcPts val="0"/>
                        </a:spcAft>
                        <a:buSzPts val="1050"/>
                        <a:buFont typeface="Minion Pro"/>
                        <a:buChar char="•"/>
                        <a:tabLst>
                          <a:tab pos="163195" algn="l"/>
                        </a:tabLs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 seminarelor, dezbaterilor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conformitate cu necesitățile de eficientizarea a procesului educațional.</a:t>
                      </a:r>
                    </a:p>
                    <a:p>
                      <a:pPr marL="342900" lvl="0" indent="-342900" algn="just">
                        <a:lnSpc>
                          <a:spcPts val="1175"/>
                        </a:lnSpc>
                        <a:spcBef>
                          <a:spcPts val="110"/>
                        </a:spcBef>
                        <a:spcAft>
                          <a:spcPts val="0"/>
                        </a:spcAft>
                        <a:buSzPts val="1050"/>
                        <a:buFont typeface="Minion Pro"/>
                        <a:buChar char="•"/>
                        <a:tabLst>
                          <a:tab pos="163195" algn="l"/>
                        </a:tabLs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Colaborarea</a:t>
                      </a:r>
                      <a:r>
                        <a:rPr lang="ro-RO" sz="1200" b="0" i="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instituţiile</a:t>
                      </a: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abilitate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62560" marR="105410">
                        <a:lnSpc>
                          <a:spcPct val="85000"/>
                        </a:lnSpc>
                        <a:spcBef>
                          <a:spcPts val="195"/>
                        </a:spcBef>
                        <a:spcAft>
                          <a:spcPts val="0"/>
                        </a:spcAft>
                        <a:tabLst>
                          <a:tab pos="163195" algn="l"/>
                        </a:tabLs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formare;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4610" marR="153670">
                        <a:lnSpc>
                          <a:spcPct val="85000"/>
                        </a:lnSpc>
                        <a:spcBef>
                          <a:spcPts val="195"/>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instruire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2865">
                        <a:spcBef>
                          <a:spcPts val="4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9215" marR="95885" indent="-635" algn="just">
                        <a:lnSpc>
                          <a:spcPct val="85000"/>
                        </a:lnSpc>
                        <a:spcBef>
                          <a:spcPts val="195"/>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9215" marR="95885" indent="-635" algn="just">
                        <a:lnSpc>
                          <a:spcPct val="85000"/>
                        </a:lnSpc>
                        <a:spcBef>
                          <a:spcPts val="195"/>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Contribuția CD</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9850" marR="163195">
                        <a:lnSpc>
                          <a:spcPct val="85000"/>
                        </a:lnSpc>
                        <a:spcBef>
                          <a:spcPts val="195"/>
                        </a:spcBef>
                        <a:spcAft>
                          <a:spcPts val="0"/>
                        </a:spcAft>
                      </a:pP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informate </a:t>
                      </a: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590558054"/>
                  </a:ext>
                </a:extLst>
              </a:tr>
              <a:tr h="1212477">
                <a:tc>
                  <a:txBody>
                    <a:bodyPr/>
                    <a:lstStyle/>
                    <a:p>
                      <a:pPr marL="127000" marR="120650" algn="ctr">
                        <a:spcBef>
                          <a:spcPts val="110"/>
                        </a:spcBef>
                        <a:spcAft>
                          <a:spcPts val="0"/>
                        </a:spcAft>
                      </a:pP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82550">
                        <a:lnSpc>
                          <a:spcPct val="86000"/>
                        </a:lnSpc>
                        <a:spcBef>
                          <a:spcPts val="175"/>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i="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sunt</a:t>
                      </a:r>
                      <a:r>
                        <a:rPr lang="ro-RO" sz="1200" b="0" i="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elaborate curriculum-uri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opţionale în</a:t>
                      </a:r>
                      <a:r>
                        <a:rPr lang="ro-RO" sz="1200" b="0" i="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dependenţă</a:t>
                      </a: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nevoile elevilor.</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a:lnSpc>
                          <a:spcPct val="86000"/>
                        </a:lnSpc>
                        <a:spcBef>
                          <a:spcPts val="175"/>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Dezvoltarea</a:t>
                      </a:r>
                      <a:r>
                        <a:rPr lang="ro-RO" sz="1200" b="0" i="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ofertei curriculare.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78740" lvl="0" indent="-342900">
                        <a:lnSpc>
                          <a:spcPct val="86000"/>
                        </a:lnSpc>
                        <a:spcBef>
                          <a:spcPts val="175"/>
                        </a:spcBef>
                        <a:spcAft>
                          <a:spcPts val="0"/>
                        </a:spcAft>
                        <a:buSzPts val="1050"/>
                        <a:buFont typeface="Minion Pro"/>
                        <a:buChar char="•"/>
                        <a:tabLst>
                          <a:tab pos="163195" algn="l"/>
                        </a:tabLs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Constituirea grupurilor de lucru (la fiecare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metodică)</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curriculum-urilor la opţio</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nale;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38735" lvl="0" indent="-342900">
                        <a:lnSpc>
                          <a:spcPct val="86000"/>
                        </a:lnSpc>
                        <a:spcBef>
                          <a:spcPts val="110"/>
                        </a:spcBef>
                        <a:spcAft>
                          <a:spcPts val="0"/>
                        </a:spcAft>
                        <a:buSzPts val="1050"/>
                        <a:buFont typeface="Minion Pro"/>
                        <a:buChar char="•"/>
                        <a:tabLst>
                          <a:tab pos="162560" algn="l"/>
                        </a:tabLs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 seminarelor de instruire a</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i="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p>
                    <a:p>
                      <a:pPr marL="162560">
                        <a:lnSpc>
                          <a:spcPts val="1115"/>
                        </a:lnSpc>
                        <a:spcBef>
                          <a:spcPts val="11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curriculei</a:t>
                      </a:r>
                      <a:r>
                        <a:rPr lang="ro-RO" sz="1200" b="0" i="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decizia</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școlii.</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4610">
                        <a:lnSpc>
                          <a:spcPct val="86000"/>
                        </a:lnSpc>
                        <a:spcBef>
                          <a:spcPts val="17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Director adjunct instruire</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45720" algn="ctr">
                        <a:spcBef>
                          <a:spcPts val="35"/>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i="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spcBef>
                          <a:spcPts val="110"/>
                        </a:spcBef>
                        <a:spcAft>
                          <a:spcPts val="0"/>
                        </a:spcAft>
                      </a:pPr>
                      <a:r>
                        <a:rPr lang="ro-RO" sz="1200" b="0" i="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9850" marR="218440" indent="-635">
                        <a:lnSpc>
                          <a:spcPts val="1230"/>
                        </a:lnSpc>
                        <a:spcBef>
                          <a:spcPts val="60"/>
                        </a:spcBef>
                        <a:spcAft>
                          <a:spcPts val="0"/>
                        </a:spcAft>
                      </a:pPr>
                      <a:r>
                        <a:rPr lang="ro-RO" sz="1200" b="0" i="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Ore opționale pe interesul elevilor.</a:t>
                      </a:r>
                      <a:endParaRPr lang="ro-RO" sz="1200" b="0" i="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200348134"/>
                  </a:ext>
                </a:extLst>
              </a:tr>
              <a:tr h="2092348">
                <a:tc>
                  <a:txBody>
                    <a:bodyPr/>
                    <a:lstStyle/>
                    <a:p>
                      <a:pPr marL="127000" marR="120650" algn="ctr">
                        <a:spcBef>
                          <a:spcPts val="110"/>
                        </a:spcBef>
                        <a:spcAft>
                          <a:spcPts val="0"/>
                        </a:spcAft>
                      </a:pPr>
                      <a:r>
                        <a:rPr lang="ro-RO" sz="1200" b="0" i="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43180">
                        <a:lnSpc>
                          <a:spcPct val="87000"/>
                        </a:lnSpc>
                        <a:spcBef>
                          <a:spcPts val="250"/>
                        </a:spcBef>
                        <a:spcAft>
                          <a:spcPts val="0"/>
                        </a:spcAft>
                      </a:pP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Dezinteresul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a:t>
                      </a:r>
                      <a:r>
                        <a:rPr lang="ro-RO" sz="1200" b="0" i="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de a completa mediateca</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școlară.</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a:lnSpc>
                          <a:spcPct val="87000"/>
                        </a:lnSpc>
                        <a:spcBef>
                          <a:spcPts val="250"/>
                        </a:spcBef>
                        <a:spcAft>
                          <a:spcPts val="0"/>
                        </a:spcAft>
                      </a:pP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Motivarea</a:t>
                      </a:r>
                      <a:r>
                        <a:rPr lang="ro-RO" sz="1200" b="0" i="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pentru</a:t>
                      </a:r>
                    </a:p>
                    <a:p>
                      <a:pPr marL="53975" marR="51435">
                        <a:lnSpc>
                          <a:spcPct val="87000"/>
                        </a:lnSpc>
                        <a:spcBef>
                          <a:spcPts val="110"/>
                        </a:spcBef>
                        <a:spcAft>
                          <a:spcPts val="0"/>
                        </a:spcAf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completa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mediateca </a:t>
                      </a:r>
                      <a:r>
                        <a:rPr lang="ro-RO" sz="1200" b="0" i="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materiale</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din </a:t>
                      </a:r>
                      <a:r>
                        <a:rPr lang="ro-RO" sz="1200" b="0" i="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experienţa</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profesională.</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00025" lvl="0" indent="-342900" algn="just">
                        <a:lnSpc>
                          <a:spcPct val="87000"/>
                        </a:lnSpc>
                        <a:spcBef>
                          <a:spcPts val="250"/>
                        </a:spcBef>
                        <a:spcAft>
                          <a:spcPts val="0"/>
                        </a:spcAft>
                        <a:buSzPts val="1050"/>
                        <a:buFont typeface="Minion Pro"/>
                        <a:buChar char="•"/>
                        <a:tabLst>
                          <a:tab pos="163195" algn="l"/>
                        </a:tabLs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Selectarea</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materialelor</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instruire pentru fiecare comisie metodică și disciplină de studii;</a:t>
                      </a:r>
                    </a:p>
                    <a:p>
                      <a:pPr marL="342900" marR="27305" lvl="0" indent="-342900">
                        <a:lnSpc>
                          <a:spcPct val="87000"/>
                        </a:lnSpc>
                        <a:spcBef>
                          <a:spcPts val="110"/>
                        </a:spcBef>
                        <a:spcAft>
                          <a:spcPts val="0"/>
                        </a:spcAft>
                        <a:buSzPts val="1050"/>
                        <a:buFont typeface="Minion Pro"/>
                        <a:buChar char="•"/>
                        <a:tabLst>
                          <a:tab pos="163195" algn="l"/>
                        </a:tabLs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Crearea de auxiliare didactice în for- mat</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electronic</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vederea</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eficientizării procesului de predare-</a:t>
                      </a:r>
                      <a:r>
                        <a:rPr lang="ro-RO" sz="1200" b="0" i="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învăţare</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marR="274320" lvl="0" indent="-342900">
                        <a:lnSpc>
                          <a:spcPct val="87000"/>
                        </a:lnSpc>
                        <a:spcBef>
                          <a:spcPts val="110"/>
                        </a:spcBef>
                        <a:spcAft>
                          <a:spcPts val="0"/>
                        </a:spcAft>
                        <a:buSzPts val="1050"/>
                        <a:buFont typeface="Minion Pro"/>
                        <a:buChar char="•"/>
                        <a:tabLst>
                          <a:tab pos="163195" algn="l"/>
                        </a:tabLs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Mobilizarea</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motivarea</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didactice</a:t>
                      </a:r>
                      <a:r>
                        <a:rPr lang="ro-RO" sz="1200" b="0" i="0" spc="-3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i="0" spc="-3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vederea</a:t>
                      </a:r>
                      <a:r>
                        <a:rPr lang="ro-RO" sz="1200" b="0" i="0" spc="-3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dezvoltării</a:t>
                      </a:r>
                      <a:r>
                        <a:rPr lang="ro-RO" sz="1200" b="0" i="0" spc="-3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p>
                    <a:p>
                      <a:pPr marL="162560">
                        <a:lnSpc>
                          <a:spcPts val="1200"/>
                        </a:lnSpc>
                        <a:spcBef>
                          <a:spcPts val="110"/>
                        </a:spcBef>
                        <a:spcAft>
                          <a:spcPts val="0"/>
                        </a:spcAf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promovării</a:t>
                      </a:r>
                      <a:r>
                        <a:rPr lang="ro-RO" sz="1200" b="0" i="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experienței</a:t>
                      </a:r>
                      <a:r>
                        <a:rPr lang="ro-RO" sz="1200" b="0" i="0" spc="-4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profesionale.</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4610" marR="153670">
                        <a:lnSpc>
                          <a:spcPct val="87000"/>
                        </a:lnSpc>
                        <a:spcBef>
                          <a:spcPts val="250"/>
                        </a:spcBef>
                        <a:spcAft>
                          <a:spcPts val="0"/>
                        </a:spcAft>
                      </a:pP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liceului Directorii </a:t>
                      </a:r>
                      <a:r>
                        <a:rPr lang="ro-RO" sz="1200" b="0" i="0" spc="-1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adjuncţi</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Șefii de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comisii metodice</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3975" marR="45720" algn="ctr">
                        <a:spcBef>
                          <a:spcPts val="125"/>
                        </a:spcBef>
                        <a:spcAft>
                          <a:spcPts val="0"/>
                        </a:spcAft>
                      </a:pP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2021-</a:t>
                      </a:r>
                      <a:r>
                        <a:rPr lang="ro-RO" sz="1200" b="0" i="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2025</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9215" marR="91440" indent="-635">
                        <a:lnSpc>
                          <a:spcPct val="87000"/>
                        </a:lnSpc>
                        <a:spcBef>
                          <a:spcPts val="250"/>
                        </a:spcBef>
                        <a:spcAft>
                          <a:spcPts val="0"/>
                        </a:spcAft>
                      </a:pPr>
                      <a:r>
                        <a:rPr lang="ro-RO" sz="1200" b="0" i="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 </a:t>
                      </a:r>
                      <a:r>
                        <a:rPr lang="ro-RO" sz="1200" b="0" i="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9850" marR="59055">
                        <a:lnSpc>
                          <a:spcPct val="87000"/>
                        </a:lnSpc>
                        <a:spcBef>
                          <a:spcPts val="250"/>
                        </a:spcBef>
                        <a:spcAft>
                          <a:spcPts val="0"/>
                        </a:spcAft>
                      </a:pPr>
                      <a:r>
                        <a:rPr lang="ro-RO" sz="1200" b="0" i="0" spc="-1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 </a:t>
                      </a:r>
                      <a:r>
                        <a:rPr lang="ro-RO" sz="1200" b="0" i="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bliotecii</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materiale didactice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din</a:t>
                      </a:r>
                      <a:r>
                        <a:rPr lang="ro-RO" sz="1200" b="0" i="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practica </a:t>
                      </a:r>
                      <a:r>
                        <a:rPr lang="ro-RO" sz="1200" b="0" i="0" spc="-1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educațio</a:t>
                      </a:r>
                      <a:r>
                        <a:rPr lang="ro-RO" sz="1200" b="0" i="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i="0" spc="-2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nală</a:t>
                      </a:r>
                      <a:endParaRPr lang="ro-RO" sz="1200" b="0" i="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306140250"/>
                  </a:ext>
                </a:extLst>
              </a:tr>
            </a:tbl>
          </a:graphicData>
        </a:graphic>
      </p:graphicFrame>
    </p:spTree>
    <p:extLst>
      <p:ext uri="{BB962C8B-B14F-4D97-AF65-F5344CB8AC3E}">
        <p14:creationId xmlns:p14="http://schemas.microsoft.com/office/powerpoint/2010/main" val="1482311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a:extLst>
              <a:ext uri="{FF2B5EF4-FFF2-40B4-BE49-F238E27FC236}">
                <a16:creationId xmlns:a16="http://schemas.microsoft.com/office/drawing/2014/main" id="{6F4B58EE-5732-4B25-99FF-7BAC8B71A7A2}"/>
              </a:ext>
            </a:extLst>
          </p:cNvPr>
          <p:cNvSpPr>
            <a:spLocks noGrp="1"/>
          </p:cNvSpPr>
          <p:nvPr>
            <p:ph type="title"/>
          </p:nvPr>
        </p:nvSpPr>
        <p:spPr>
          <a:xfrm>
            <a:off x="339634" y="209005"/>
            <a:ext cx="11625941" cy="760355"/>
          </a:xfrm>
        </p:spPr>
        <p:txBody>
          <a:bodyPr>
            <a:normAutofit fontScale="90000"/>
          </a:bodyPr>
          <a:lstStyle/>
          <a:p>
            <a:pPr algn="ctr"/>
            <a:r>
              <a:rPr lang="ru-RU" b="1" dirty="0">
                <a:latin typeface="Bookman Old Style" panose="02050604050505020204" pitchFamily="18" charset="0"/>
              </a:rPr>
              <a:t>OPŢIUNEA STRATEGICĂ: </a:t>
            </a:r>
            <a:r>
              <a:rPr lang="ro-RO" b="1" cap="none" dirty="0">
                <a:latin typeface="Bookman Old Style" panose="02050604050505020204" pitchFamily="18" charset="0"/>
              </a:rPr>
              <a:t>Dezvoltarea relațiilor comunitare</a:t>
            </a:r>
            <a:br>
              <a:rPr lang="ro-RO" b="1" dirty="0"/>
            </a:br>
            <a:endParaRPr lang="ro-RO" dirty="0"/>
          </a:p>
        </p:txBody>
      </p:sp>
      <p:graphicFrame>
        <p:nvGraphicFramePr>
          <p:cNvPr id="5" name="Tabel 4">
            <a:extLst>
              <a:ext uri="{FF2B5EF4-FFF2-40B4-BE49-F238E27FC236}">
                <a16:creationId xmlns:a16="http://schemas.microsoft.com/office/drawing/2014/main" id="{EF3C50A0-FF0E-4ECC-92E0-5F9F9C70DEBD}"/>
              </a:ext>
            </a:extLst>
          </p:cNvPr>
          <p:cNvGraphicFramePr>
            <a:graphicFrameLocks noGrp="1"/>
          </p:cNvGraphicFramePr>
          <p:nvPr>
            <p:extLst>
              <p:ext uri="{D42A27DB-BD31-4B8C-83A1-F6EECF244321}">
                <p14:modId xmlns:p14="http://schemas.microsoft.com/office/powerpoint/2010/main" val="1363331929"/>
              </p:ext>
            </p:extLst>
          </p:nvPr>
        </p:nvGraphicFramePr>
        <p:xfrm>
          <a:off x="931817" y="969360"/>
          <a:ext cx="10772504" cy="5684397"/>
        </p:xfrm>
        <a:graphic>
          <a:graphicData uri="http://schemas.openxmlformats.org/drawingml/2006/table">
            <a:tbl>
              <a:tblPr firstRow="1" firstCol="1" lastRow="1" lastCol="1" bandRow="1" bandCol="1">
                <a:tableStyleId>{F2DE63D5-997A-4646-A377-4702673A728D}</a:tableStyleId>
              </a:tblPr>
              <a:tblGrid>
                <a:gridCol w="610705">
                  <a:extLst>
                    <a:ext uri="{9D8B030D-6E8A-4147-A177-3AD203B41FA5}">
                      <a16:colId xmlns:a16="http://schemas.microsoft.com/office/drawing/2014/main" val="2507137477"/>
                    </a:ext>
                  </a:extLst>
                </a:gridCol>
                <a:gridCol w="1534702">
                  <a:extLst>
                    <a:ext uri="{9D8B030D-6E8A-4147-A177-3AD203B41FA5}">
                      <a16:colId xmlns:a16="http://schemas.microsoft.com/office/drawing/2014/main" val="2853042012"/>
                    </a:ext>
                  </a:extLst>
                </a:gridCol>
                <a:gridCol w="1534702">
                  <a:extLst>
                    <a:ext uri="{9D8B030D-6E8A-4147-A177-3AD203B41FA5}">
                      <a16:colId xmlns:a16="http://schemas.microsoft.com/office/drawing/2014/main" val="1232582974"/>
                    </a:ext>
                  </a:extLst>
                </a:gridCol>
                <a:gridCol w="2967617">
                  <a:extLst>
                    <a:ext uri="{9D8B030D-6E8A-4147-A177-3AD203B41FA5}">
                      <a16:colId xmlns:a16="http://schemas.microsoft.com/office/drawing/2014/main" val="1587844522"/>
                    </a:ext>
                  </a:extLst>
                </a:gridCol>
                <a:gridCol w="978859">
                  <a:extLst>
                    <a:ext uri="{9D8B030D-6E8A-4147-A177-3AD203B41FA5}">
                      <a16:colId xmlns:a16="http://schemas.microsoft.com/office/drawing/2014/main" val="1076302980"/>
                    </a:ext>
                  </a:extLst>
                </a:gridCol>
                <a:gridCol w="921110">
                  <a:extLst>
                    <a:ext uri="{9D8B030D-6E8A-4147-A177-3AD203B41FA5}">
                      <a16:colId xmlns:a16="http://schemas.microsoft.com/office/drawing/2014/main" val="3178567183"/>
                    </a:ext>
                  </a:extLst>
                </a:gridCol>
                <a:gridCol w="1125398">
                  <a:extLst>
                    <a:ext uri="{9D8B030D-6E8A-4147-A177-3AD203B41FA5}">
                      <a16:colId xmlns:a16="http://schemas.microsoft.com/office/drawing/2014/main" val="4052461336"/>
                    </a:ext>
                  </a:extLst>
                </a:gridCol>
                <a:gridCol w="1099411">
                  <a:extLst>
                    <a:ext uri="{9D8B030D-6E8A-4147-A177-3AD203B41FA5}">
                      <a16:colId xmlns:a16="http://schemas.microsoft.com/office/drawing/2014/main" val="2444100750"/>
                    </a:ext>
                  </a:extLst>
                </a:gridCol>
              </a:tblGrid>
              <a:tr h="298768">
                <a:tc>
                  <a:txBody>
                    <a:bodyPr/>
                    <a:lstStyle/>
                    <a:p>
                      <a:pPr marL="131445" marR="119380" indent="5080" algn="ctr">
                        <a:lnSpc>
                          <a:spcPct val="83000"/>
                        </a:lnSpc>
                        <a:spcBef>
                          <a:spcPts val="470"/>
                        </a:spcBef>
                        <a:spcAft>
                          <a:spcPts val="0"/>
                        </a:spcAft>
                      </a:pP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Nr.</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87655" algn="ctr">
                        <a:spcBef>
                          <a:spcPts val="9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Probleme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00355" algn="ctr">
                        <a:spcBef>
                          <a:spcPts val="9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Obiective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91490" algn="ctr">
                        <a:spcBef>
                          <a:spcPts val="9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Acţiuni</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90170" algn="ctr">
                        <a:spcBef>
                          <a:spcPts val="9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Responsabili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80010" indent="-53340" algn="ctr">
                        <a:lnSpc>
                          <a:spcPct val="83000"/>
                        </a:lnSpc>
                        <a:spcBef>
                          <a:spcPts val="47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Termen</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00330" marR="55880" indent="18415" algn="ctr">
                        <a:lnSpc>
                          <a:spcPct val="83000"/>
                        </a:lnSpc>
                        <a:spcBef>
                          <a:spcPts val="47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Sursa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finanțare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93980" marR="80645" indent="-3810" algn="ctr">
                        <a:lnSpc>
                          <a:spcPct val="83000"/>
                        </a:lnSpc>
                        <a:spcBef>
                          <a:spcPts val="47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Indicatori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produs</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364633064"/>
                  </a:ext>
                </a:extLst>
              </a:tr>
              <a:tr h="1138615">
                <a:tc>
                  <a:txBody>
                    <a:bodyPr/>
                    <a:lstStyle/>
                    <a:p>
                      <a:pPr marL="174625">
                        <a:spcBef>
                          <a:spcPts val="11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00330">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 este studiată situaţia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privire la potenţialii parteneri ai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gimnaziului.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ts val="1200"/>
                        </a:lnSpc>
                        <a:spcBef>
                          <a:spcPts val="9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Identificarea po-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tenţialelor</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partenere (poliţia, ONG, instituţii culturale și educative etc.).</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lvl="0" indent="-342900">
                        <a:lnSpc>
                          <a:spcPts val="1310"/>
                        </a:lnSpc>
                        <a:spcBef>
                          <a:spcPts val="4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Listarea</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potenţialilor</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27940" lvl="0" indent="-342900">
                        <a:lnSpc>
                          <a:spcPct val="85000"/>
                        </a:lnSpc>
                        <a:spcBef>
                          <a:spcPts val="4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Întâlniri</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comune</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potenţialii parteneri;</a:t>
                      </a:r>
                    </a:p>
                    <a:p>
                      <a:pPr marL="342900" marR="27940"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Plasarea pe pagina WEB a performanţelor</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27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p>
                    <a:p>
                      <a:pPr marL="179705">
                        <a:lnSpc>
                          <a:spcPts val="1090"/>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pentru educaţie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 marR="2730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5880" indent="-63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extrabuge</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9144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Atragerea resurselor educa</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ționale și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extrabuge-</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47346344"/>
                  </a:ext>
                </a:extLst>
              </a:tr>
              <a:tr h="777546">
                <a:tc>
                  <a:txBody>
                    <a:bodyPr/>
                    <a:lstStyle/>
                    <a:p>
                      <a:pPr marL="174625">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Insuficienţa contractelor</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colaborare.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41973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Stabilirea</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contacte, negociere.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7940" lvl="0" indent="-342900" algn="just">
                        <a:lnSpc>
                          <a:spcPct val="85000"/>
                        </a:lnSpc>
                        <a:spcBef>
                          <a:spcPts val="19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semnarea</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contractelor de colaborare.</a:t>
                      </a:r>
                    </a:p>
                    <a:p>
                      <a:pPr marL="342900" marR="27305" lvl="0" indent="-342900" algn="just">
                        <a:lnSpc>
                          <a:spcPct val="85000"/>
                        </a:lnSpc>
                        <a:spcBef>
                          <a:spcPts val="110"/>
                        </a:spcBef>
                        <a:spcAft>
                          <a:spcPts val="0"/>
                        </a:spcAft>
                        <a:buSzPts val="1050"/>
                        <a:buFont typeface="Minion Pro"/>
                        <a:buChar char="•"/>
                        <a:tabLst>
                          <a:tab pos="180340" algn="l"/>
                        </a:tabLs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sensibilizare</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societă</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ţii (a persoanelor de afaceri, companii,</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etc).</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Directorii adjuncţi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 marR="2730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5880"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016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Încherea contrac</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telor cu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parteneri convenabili.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798623990"/>
                  </a:ext>
                </a:extLst>
              </a:tr>
              <a:tr h="1049623">
                <a:tc>
                  <a:txBody>
                    <a:bodyPr/>
                    <a:lstStyle/>
                    <a:p>
                      <a:pPr marL="174625">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1747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Interesul scăzut al absolvenţilor faţă</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imaginea și susţinerea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44958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Stabilirea de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contacte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a:lnSpc>
                          <a:spcPct val="85000"/>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7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absolvenţii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7940" lvl="0" indent="-342900">
                        <a:lnSpc>
                          <a:spcPct val="85000"/>
                        </a:lnSpc>
                        <a:spcBef>
                          <a:spcPts val="195"/>
                        </a:spcBef>
                        <a:spcAft>
                          <a:spcPts val="0"/>
                        </a:spcAft>
                        <a:buSzPts val="1050"/>
                        <a:buFont typeface="Minion Pro"/>
                        <a:buChar char="•"/>
                        <a:tabLst>
                          <a:tab pos="180340" algn="l"/>
                        </a:tabLs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desfășurarea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întâlni</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rilor cu absolvenţii instituţiei;</a:t>
                      </a:r>
                    </a:p>
                    <a:p>
                      <a:pPr marL="342900" marR="28575"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Stabilirea</a:t>
                      </a:r>
                      <a:r>
                        <a:rPr lang="ro-RO" sz="1200" b="0" spc="1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relaţiilor</a:t>
                      </a:r>
                      <a:r>
                        <a:rPr lang="ro-RO" sz="1200" b="0" spc="1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1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absolvenţii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nSpc>
                          <a:spcPts val="1145"/>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Implicarea</a:t>
                      </a:r>
                      <a:r>
                        <a:rPr lang="ro-RO" sz="1200" b="0" spc="9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absolvenţilor</a:t>
                      </a:r>
                      <a:r>
                        <a:rPr lang="ro-RO" sz="1200" b="0" spc="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1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orien</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profesională</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pentru educaţie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 marR="2730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5880"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extrabuge</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9207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imaginii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tuției.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566057987"/>
                  </a:ext>
                </a:extLst>
              </a:tr>
              <a:tr h="1049623">
                <a:tc>
                  <a:txBody>
                    <a:bodyPr/>
                    <a:lstStyle/>
                    <a:p>
                      <a:pPr marL="174625">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planurilor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comune cu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430530" algn="just">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Planificarea activităţilor comune.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7305" lvl="0" indent="-342900">
                        <a:lnSpc>
                          <a:spcPct val="85000"/>
                        </a:lnSpc>
                        <a:spcBef>
                          <a:spcPts val="20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Alcătuirea</a:t>
                      </a:r>
                      <a:r>
                        <a:rPr lang="ro-RO" sz="1200" b="0" spc="9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programelor</a:t>
                      </a:r>
                      <a:r>
                        <a:rPr lang="ro-RO" sz="1200" b="0" spc="9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9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 comune cu partenerii;</a:t>
                      </a:r>
                    </a:p>
                    <a:p>
                      <a:pPr marL="342900" marR="28575"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a:t>
                      </a:r>
                      <a:r>
                        <a:rPr lang="ro-RO" sz="1200" b="0" spc="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activităţilor</a:t>
                      </a:r>
                      <a:r>
                        <a:rPr lang="ro-RO" sz="1200" b="0" spc="4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comunitare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79705">
                        <a:lnSpc>
                          <a:spcPts val="1085"/>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128270">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Directorul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adjunct</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educaţie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 marR="2730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5880" indent="-635">
                        <a:lnSpc>
                          <a:spcPct val="85000"/>
                        </a:lnSpc>
                        <a:spcBef>
                          <a:spcPts val="20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55880" indent="-635">
                        <a:lnSpc>
                          <a:spcPct val="85000"/>
                        </a:lnSpc>
                        <a:spcBef>
                          <a:spcPts val="20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extrabuge</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016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valorilor naționale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universale.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641918852"/>
                  </a:ext>
                </a:extLst>
              </a:tr>
              <a:tr h="1365460">
                <a:tc>
                  <a:txBody>
                    <a:bodyPr/>
                    <a:lstStyle/>
                    <a:p>
                      <a:pPr marL="164465" marR="158750" algn="ctr">
                        <a:spcBef>
                          <a:spcPts val="8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393065">
                        <a:lnSpc>
                          <a:spcPct val="85000"/>
                        </a:lnSpc>
                        <a:spcBef>
                          <a:spcPts val="27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unui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program sistematizat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privire</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177800">
                        <a:lnSpc>
                          <a:spcPct val="85000"/>
                        </a:lnSpc>
                        <a:spcBef>
                          <a:spcPts val="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parteneriatul</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3025">
                        <a:lnSpc>
                          <a:spcPct val="85000"/>
                        </a:lnSpc>
                        <a:spcBef>
                          <a:spcPts val="27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Implicarea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părinţilor în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activitatea</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gimnaziuliu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 parteneri.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8575" lvl="0" indent="-342900" algn="just">
                        <a:lnSpc>
                          <a:spcPct val="85000"/>
                        </a:lnSpc>
                        <a:spcBef>
                          <a:spcPts val="27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activitate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Comitetului de Părinţi;</a:t>
                      </a:r>
                    </a:p>
                    <a:p>
                      <a:pPr marL="342900" marR="27305" lvl="0" indent="-342900">
                        <a:lnSpc>
                          <a:spcPct val="85000"/>
                        </a:lnSpc>
                        <a:spcBef>
                          <a:spcPts val="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desfășurarea</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ședinţelor</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părinţii</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niveluri, generale și individuale)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47015">
                        <a:lnSpc>
                          <a:spcPct val="85000"/>
                        </a:lnSpc>
                        <a:spcBef>
                          <a:spcPts val="27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247015">
                        <a:lnSpc>
                          <a:spcPct val="85000"/>
                        </a:lnSpc>
                        <a:spcBef>
                          <a:spcPts val="27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adjunct pentru educaţie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1910">
                        <a:spcBef>
                          <a:spcPts val="12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55880" indent="-635">
                        <a:lnSpc>
                          <a:spcPct val="85000"/>
                        </a:lnSpc>
                        <a:spcBef>
                          <a:spcPts val="27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2390" marR="80645">
                        <a:lnSpc>
                          <a:spcPct val="85000"/>
                        </a:lnSpc>
                        <a:spcBef>
                          <a:spcPts val="27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Beneficiari informați</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marR="50165">
                        <a:lnSpc>
                          <a:spcPct val="85000"/>
                        </a:lnSpc>
                        <a:spcBef>
                          <a:spcPts val="5"/>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5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implicați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soluționarea pro</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blemelor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apărute în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procesul</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2390">
                        <a:lnSpc>
                          <a:spcPts val="1205"/>
                        </a:lnSpc>
                        <a:spcBef>
                          <a:spcPts val="11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educațional.</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206660451"/>
                  </a:ext>
                </a:extLst>
              </a:tr>
            </a:tbl>
          </a:graphicData>
        </a:graphic>
      </p:graphicFrame>
    </p:spTree>
    <p:extLst>
      <p:ext uri="{BB962C8B-B14F-4D97-AF65-F5344CB8AC3E}">
        <p14:creationId xmlns:p14="http://schemas.microsoft.com/office/powerpoint/2010/main" val="137569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4719120-44AD-4B18-84EC-8E0134AE8C9D}"/>
              </a:ext>
            </a:extLst>
          </p:cNvPr>
          <p:cNvSpPr>
            <a:spLocks noGrp="1"/>
          </p:cNvSpPr>
          <p:nvPr>
            <p:ph type="title"/>
          </p:nvPr>
        </p:nvSpPr>
        <p:spPr>
          <a:xfrm>
            <a:off x="685800" y="104503"/>
            <a:ext cx="10820399" cy="888274"/>
          </a:xfrm>
        </p:spPr>
        <p:txBody>
          <a:bodyPr>
            <a:normAutofit/>
          </a:bodyPr>
          <a:lstStyle/>
          <a:p>
            <a:pPr algn="ctr"/>
            <a:r>
              <a:rPr lang="ro-RO" sz="3000" b="1" dirty="0"/>
              <a:t>Context general</a:t>
            </a:r>
            <a:endParaRPr lang="ro-RO" sz="3000" dirty="0"/>
          </a:p>
        </p:txBody>
      </p:sp>
      <p:sp>
        <p:nvSpPr>
          <p:cNvPr id="3" name="Substituent text 2">
            <a:extLst>
              <a:ext uri="{FF2B5EF4-FFF2-40B4-BE49-F238E27FC236}">
                <a16:creationId xmlns:a16="http://schemas.microsoft.com/office/drawing/2014/main" id="{53E3F6B8-FAF9-4E7F-963A-2D1330DF972D}"/>
              </a:ext>
            </a:extLst>
          </p:cNvPr>
          <p:cNvSpPr>
            <a:spLocks noGrp="1"/>
          </p:cNvSpPr>
          <p:nvPr>
            <p:ph type="body" idx="1"/>
          </p:nvPr>
        </p:nvSpPr>
        <p:spPr>
          <a:xfrm>
            <a:off x="1024467" y="1219201"/>
            <a:ext cx="10490200" cy="3378200"/>
          </a:xfrm>
        </p:spPr>
        <p:txBody>
          <a:bodyPr>
            <a:noAutofit/>
          </a:bodyPr>
          <a:lstStyle/>
          <a:p>
            <a:pPr algn="just"/>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Societatea actuală din Republica Moldova este supusă permanent schimbărilor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aceea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toţi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cei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implicaţi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activitatea de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trebuie să se poată adapta rapid acestora, să le gestioneze responsabil prin proiectarea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din unitatea de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atât pe termen scurt prin planurile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operaţionale</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cât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pe termen lung, prin proiectul de dezvoltare instituțională. </a:t>
            </a:r>
          </a:p>
          <a:p>
            <a:pPr algn="just"/>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Instituția Publică Gimnaziul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funcţionează</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ca un tot unitar, creat din efortul structurii manageriale, al personalului școlii, al APL și al comunității în ansamblu, al Direcției de Învățământ Soroca și al Consiliului Raional. Planul de dezvoltare oferă o perspectivă reală asupra gimnaziului din punct de vedere al imaginii acestuia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stabilește direcțiile majore de progres, modalitatea de elaborare a acestuia permițând consultarea tuturor părților, implicarea în asumarea scopurilor, obiectivelor și acțiunilor propuse. El reflectă politica educațională pe termen de 5 ani ținându-se cont de strategia educațională la nivel național, de contextul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socio</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-economic actual și de politicile educaționale europene. Atenția este concentrată asupra finalității principale a educației, formulate în Codul Educației: </a:t>
            </a:r>
            <a:r>
              <a:rPr lang="ro-RO" sz="200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 unui caracter integru și dezvoltarea unui sistem de competențe care includ cunoștințe, abilități, atitudini și valori ce permit participarea activă a individului la viața socială și economică.</a:t>
            </a:r>
            <a:r>
              <a:rPr lang="ro-RO" sz="2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30093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a:extLst>
              <a:ext uri="{FF2B5EF4-FFF2-40B4-BE49-F238E27FC236}">
                <a16:creationId xmlns:a16="http://schemas.microsoft.com/office/drawing/2014/main" id="{3C1FD2D0-CA48-4F8B-B6C4-220357BE3B17}"/>
              </a:ext>
            </a:extLst>
          </p:cNvPr>
          <p:cNvSpPr>
            <a:spLocks noGrp="1"/>
          </p:cNvSpPr>
          <p:nvPr>
            <p:ph type="title"/>
          </p:nvPr>
        </p:nvSpPr>
        <p:spPr>
          <a:xfrm>
            <a:off x="679525" y="170589"/>
            <a:ext cx="10820400" cy="743811"/>
          </a:xfrm>
        </p:spPr>
        <p:txBody>
          <a:bodyPr>
            <a:normAutofit fontScale="90000"/>
          </a:bodyPr>
          <a:lstStyle/>
          <a:p>
            <a:pPr algn="ctr"/>
            <a:r>
              <a:rPr lang="ru-RU" b="1" dirty="0">
                <a:latin typeface="Bookman Old Style" panose="02050604050505020204" pitchFamily="18" charset="0"/>
              </a:rPr>
              <a:t>OPŢIUNEA STRATEGICĂ: </a:t>
            </a:r>
            <a:r>
              <a:rPr lang="ro-RO" b="1" cap="none" dirty="0">
                <a:latin typeface="Bookman Old Style" panose="02050604050505020204" pitchFamily="18" charset="0"/>
              </a:rPr>
              <a:t>Activitatea extrașcolară</a:t>
            </a:r>
            <a:br>
              <a:rPr lang="ro-RO" b="1" dirty="0"/>
            </a:br>
            <a:endParaRPr lang="ro-RO" dirty="0"/>
          </a:p>
        </p:txBody>
      </p:sp>
      <p:graphicFrame>
        <p:nvGraphicFramePr>
          <p:cNvPr id="5" name="Tabel 4">
            <a:extLst>
              <a:ext uri="{FF2B5EF4-FFF2-40B4-BE49-F238E27FC236}">
                <a16:creationId xmlns:a16="http://schemas.microsoft.com/office/drawing/2014/main" id="{2817A3F6-6C14-4F54-8ED7-E4B068CE0D90}"/>
              </a:ext>
            </a:extLst>
          </p:cNvPr>
          <p:cNvGraphicFramePr>
            <a:graphicFrameLocks noGrp="1"/>
          </p:cNvGraphicFramePr>
          <p:nvPr>
            <p:extLst>
              <p:ext uri="{D42A27DB-BD31-4B8C-83A1-F6EECF244321}">
                <p14:modId xmlns:p14="http://schemas.microsoft.com/office/powerpoint/2010/main" val="1528480008"/>
              </p:ext>
            </p:extLst>
          </p:nvPr>
        </p:nvGraphicFramePr>
        <p:xfrm>
          <a:off x="496389" y="761134"/>
          <a:ext cx="11016085" cy="5726752"/>
        </p:xfrm>
        <a:graphic>
          <a:graphicData uri="http://schemas.openxmlformats.org/drawingml/2006/table">
            <a:tbl>
              <a:tblPr firstRow="1" firstCol="1" lastRow="1" lastCol="1" bandRow="1" bandCol="1">
                <a:tableStyleId>{F2DE63D5-997A-4646-A377-4702673A728D}</a:tableStyleId>
              </a:tblPr>
              <a:tblGrid>
                <a:gridCol w="542058">
                  <a:extLst>
                    <a:ext uri="{9D8B030D-6E8A-4147-A177-3AD203B41FA5}">
                      <a16:colId xmlns:a16="http://schemas.microsoft.com/office/drawing/2014/main" val="4255003138"/>
                    </a:ext>
                  </a:extLst>
                </a:gridCol>
                <a:gridCol w="1656408">
                  <a:extLst>
                    <a:ext uri="{9D8B030D-6E8A-4147-A177-3AD203B41FA5}">
                      <a16:colId xmlns:a16="http://schemas.microsoft.com/office/drawing/2014/main" val="147445140"/>
                    </a:ext>
                  </a:extLst>
                </a:gridCol>
                <a:gridCol w="1468522">
                  <a:extLst>
                    <a:ext uri="{9D8B030D-6E8A-4147-A177-3AD203B41FA5}">
                      <a16:colId xmlns:a16="http://schemas.microsoft.com/office/drawing/2014/main" val="837959166"/>
                    </a:ext>
                  </a:extLst>
                </a:gridCol>
                <a:gridCol w="3117733">
                  <a:extLst>
                    <a:ext uri="{9D8B030D-6E8A-4147-A177-3AD203B41FA5}">
                      <a16:colId xmlns:a16="http://schemas.microsoft.com/office/drawing/2014/main" val="3890870018"/>
                    </a:ext>
                  </a:extLst>
                </a:gridCol>
                <a:gridCol w="1229529">
                  <a:extLst>
                    <a:ext uri="{9D8B030D-6E8A-4147-A177-3AD203B41FA5}">
                      <a16:colId xmlns:a16="http://schemas.microsoft.com/office/drawing/2014/main" val="680105138"/>
                    </a:ext>
                  </a:extLst>
                </a:gridCol>
                <a:gridCol w="860239">
                  <a:extLst>
                    <a:ext uri="{9D8B030D-6E8A-4147-A177-3AD203B41FA5}">
                      <a16:colId xmlns:a16="http://schemas.microsoft.com/office/drawing/2014/main" val="1446449732"/>
                    </a:ext>
                  </a:extLst>
                </a:gridCol>
                <a:gridCol w="1076916">
                  <a:extLst>
                    <a:ext uri="{9D8B030D-6E8A-4147-A177-3AD203B41FA5}">
                      <a16:colId xmlns:a16="http://schemas.microsoft.com/office/drawing/2014/main" val="1569614842"/>
                    </a:ext>
                  </a:extLst>
                </a:gridCol>
                <a:gridCol w="1064680">
                  <a:extLst>
                    <a:ext uri="{9D8B030D-6E8A-4147-A177-3AD203B41FA5}">
                      <a16:colId xmlns:a16="http://schemas.microsoft.com/office/drawing/2014/main" val="824500007"/>
                    </a:ext>
                  </a:extLst>
                </a:gridCol>
              </a:tblGrid>
              <a:tr h="542391">
                <a:tc>
                  <a:txBody>
                    <a:bodyPr/>
                    <a:lstStyle/>
                    <a:p>
                      <a:pPr marL="96520" marR="85090" indent="5080" algn="ctr">
                        <a:lnSpc>
                          <a:spcPts val="1220"/>
                        </a:lnSpc>
                        <a:spcBef>
                          <a:spcPts val="185"/>
                        </a:spcBef>
                        <a:spcAft>
                          <a:spcPts val="0"/>
                        </a:spcAft>
                      </a:pP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Nr.</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13055" algn="ctr">
                        <a:spcBef>
                          <a:spcPts val="695"/>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Probleme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48920" algn="ctr">
                        <a:spcBef>
                          <a:spcPts val="6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Obiective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56895" algn="ctr">
                        <a:spcBef>
                          <a:spcPts val="6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Acţiuni</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5565" algn="ctr">
                        <a:spcBef>
                          <a:spcPts val="6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Responsabili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08585" indent="-53340" algn="ctr">
                        <a:lnSpc>
                          <a:spcPts val="1220"/>
                        </a:lnSpc>
                        <a:spcBef>
                          <a:spcPts val="18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Termen</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5565" indent="18415" algn="ctr">
                        <a:lnSpc>
                          <a:spcPts val="1220"/>
                        </a:lnSpc>
                        <a:spcBef>
                          <a:spcPts val="18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Sursa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finanțare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95250" marR="85090" indent="-3810" algn="ctr">
                        <a:lnSpc>
                          <a:spcPts val="1220"/>
                        </a:lnSpc>
                        <a:spcBef>
                          <a:spcPts val="18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Indicatori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produs</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905997907"/>
                  </a:ext>
                </a:extLst>
              </a:tr>
              <a:tr h="1257323">
                <a:tc>
                  <a:txBody>
                    <a:bodyPr/>
                    <a:lstStyle/>
                    <a:p>
                      <a:pPr marL="139700">
                        <a:spcBef>
                          <a:spcPts val="11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 se realizează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suficient</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orientarea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profesională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1463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Intesificarea activităţilor</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orientare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profesională</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elevilor.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9210" lvl="0" indent="-342900">
                        <a:lnSpc>
                          <a:spcPct val="85000"/>
                        </a:lnSpc>
                        <a:spcBef>
                          <a:spcPts val="19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Motivarea cadrelor didactice să se implice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orele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opţionale a temelor de orientare profesională;</a:t>
                      </a:r>
                    </a:p>
                    <a:p>
                      <a:pPr marL="342900" marR="29210"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ghidare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cariera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profesională în conformitate cu disciplina</a:t>
                      </a:r>
                    </a:p>
                    <a:p>
                      <a:pPr marL="179705">
                        <a:lnSpc>
                          <a:spcPts val="1090"/>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predată;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0574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Cadrele didactice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2865" marR="5778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23825"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a:lnSpc>
                          <a:spcPts val="1200"/>
                        </a:lnSpc>
                        <a:spcBef>
                          <a:spcPts val="9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Relații 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parteneriat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instituțiile 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 inițială.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046456052"/>
                  </a:ext>
                </a:extLst>
              </a:tr>
              <a:tr h="1607822">
                <a:tc>
                  <a:txBody>
                    <a:bodyPr/>
                    <a:lstStyle/>
                    <a:p>
                      <a:pPr marL="139700">
                        <a:spcBef>
                          <a:spcPts val="11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4922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Biblioteca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este atractivă pentru angajați și elevi.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6543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Utilizarea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maximă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potenţialului educaţional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bibliotecii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35890" lvl="0" indent="-342900">
                        <a:lnSpc>
                          <a:spcPct val="85000"/>
                        </a:lnSpc>
                        <a:spcBef>
                          <a:spcPts val="195"/>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Achiziţionarea literaturii artistice</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metodice,</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grupuri</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4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interese, necesare pentru completarea fondului bibliotecii școlare.</a:t>
                      </a:r>
                    </a:p>
                    <a:p>
                      <a:pPr marL="342900" marR="38100"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Accentuarea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activitate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bibliotecii activităţi cu caracter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extraccurricular;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86360"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mijloace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tehnice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moderne care să asigure necesitățile edu</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caționale.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0574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Bibliotecar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2865" marR="5778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23825"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15494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Perfecționarea bibliote</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carului în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domeniul </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IT</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4067241125"/>
                  </a:ext>
                </a:extLst>
              </a:tr>
              <a:tr h="1096040">
                <a:tc>
                  <a:txBody>
                    <a:bodyPr/>
                    <a:lstStyle/>
                    <a:p>
                      <a:pPr marL="139700">
                        <a:spcBef>
                          <a:spcPts val="11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Fondul de cărţi din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biblioteca</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 este utilizat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eficient.</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Familiarizarea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 cu fondul</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carte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biblioteca școlii.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lvl="0" indent="-342900">
                        <a:lnSpc>
                          <a:spcPts val="1310"/>
                        </a:lnSpc>
                        <a:spcBef>
                          <a:spcPts val="4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Ateliere</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lectură;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nSpc>
                          <a:spcPts val="12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Cenacluri</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literare;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nSpc>
                          <a:spcPts val="12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Discuţii</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diriginţi</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profesori.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lnSpc>
                          <a:spcPts val="12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Completarea</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bazei</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date</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biblio</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tecii</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Bibliotecar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Șefii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comisiilor metodice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2865" marR="57785"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23825"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13525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bibliotecii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literatură</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artistică 15%</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3518604563"/>
                  </a:ext>
                </a:extLst>
              </a:tr>
              <a:tr h="1223176">
                <a:tc>
                  <a:txBody>
                    <a:bodyPr/>
                    <a:lstStyle/>
                    <a:p>
                      <a:pPr marL="139700">
                        <a:spcBef>
                          <a:spcPts val="5"/>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99695" marR="3429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Conservatorismul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unor cadre didactice privind organizarea activităţilor centrate</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nevoile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elevului,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informatizare.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00330">
                        <a:lnSpc>
                          <a:spcPts val="1200"/>
                        </a:lnSpc>
                        <a:spcBef>
                          <a:spcPts val="9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Interesarea</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cadrelor didactice privind organizarea acti</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vităţilor</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centrate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 nevoile elevului, informa</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12395" lvl="0" indent="-342900">
                        <a:lnSpc>
                          <a:spcPct val="85000"/>
                        </a:lnSpc>
                        <a:spcBef>
                          <a:spcPts val="20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Delegarea la cursurile de perfecţionare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diriginţilor</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clasă;</a:t>
                      </a:r>
                    </a:p>
                    <a:p>
                      <a:pPr marL="342900" marR="178435" lvl="0" indent="-342900">
                        <a:lnSpc>
                          <a:spcPct val="85000"/>
                        </a:lnSpc>
                        <a:spcBef>
                          <a:spcPts val="110"/>
                        </a:spcBef>
                        <a:spcAft>
                          <a:spcPts val="0"/>
                        </a:spcAft>
                        <a:buSzPts val="1050"/>
                        <a:buFont typeface="Minion Pro"/>
                        <a:buChar char="•"/>
                        <a:tabLst>
                          <a:tab pos="180340"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Organizarea seminarelor cu implicarea</a:t>
                      </a:r>
                      <a:r>
                        <a:rPr lang="ro-RO" sz="1200" b="0" spc="1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specialiștilor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afară.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205740">
                        <a:lnSpc>
                          <a:spcPct val="85000"/>
                        </a:lnSpc>
                        <a:spcBef>
                          <a:spcPts val="20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755" marR="205740">
                        <a:lnSpc>
                          <a:spcPct val="85000"/>
                        </a:lnSpc>
                        <a:spcBef>
                          <a:spcPts val="20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adjunct pentru educaţie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2865" marR="57785" algn="ctr">
                        <a:spcBef>
                          <a:spcPts val="4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23825" indent="-635">
                        <a:lnSpc>
                          <a:spcPct val="85000"/>
                        </a:lnSpc>
                        <a:spcBef>
                          <a:spcPts val="20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120" marR="123825" indent="-635">
                        <a:lnSpc>
                          <a:spcPct val="85000"/>
                        </a:lnSpc>
                        <a:spcBef>
                          <a:spcPts val="20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Contribuția personală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0485" marR="147955">
                        <a:lnSpc>
                          <a:spcPct val="85000"/>
                        </a:lnSpc>
                        <a:spcBef>
                          <a:spcPts val="20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Formarea cadrelor didactice </a:t>
                      </a:r>
                      <a:r>
                        <a:rPr lang="ro-RO" sz="1200" b="0" spc="-2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968089253"/>
                  </a:ext>
                </a:extLst>
              </a:tr>
            </a:tbl>
          </a:graphicData>
        </a:graphic>
      </p:graphicFrame>
    </p:spTree>
    <p:extLst>
      <p:ext uri="{BB962C8B-B14F-4D97-AF65-F5344CB8AC3E}">
        <p14:creationId xmlns:p14="http://schemas.microsoft.com/office/powerpoint/2010/main" val="3145627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1">
            <a:extLst>
              <a:ext uri="{FF2B5EF4-FFF2-40B4-BE49-F238E27FC236}">
                <a16:creationId xmlns:a16="http://schemas.microsoft.com/office/drawing/2014/main" id="{267BDF64-1FB5-45D3-87E6-7EAAD97C41EB}"/>
              </a:ext>
            </a:extLst>
          </p:cNvPr>
          <p:cNvSpPr>
            <a:spLocks noGrp="1"/>
          </p:cNvSpPr>
          <p:nvPr>
            <p:ph type="title"/>
          </p:nvPr>
        </p:nvSpPr>
        <p:spPr>
          <a:xfrm>
            <a:off x="590006" y="100920"/>
            <a:ext cx="10820400" cy="1083446"/>
          </a:xfrm>
        </p:spPr>
        <p:txBody>
          <a:bodyPr>
            <a:normAutofit fontScale="90000"/>
          </a:bodyPr>
          <a:lstStyle/>
          <a:p>
            <a:pPr algn="ctr"/>
            <a:r>
              <a:rPr lang="ru-RU" b="1" dirty="0">
                <a:latin typeface="Bookman Old Style" panose="02050604050505020204" pitchFamily="18" charset="0"/>
              </a:rPr>
              <a:t>OPŢIUNEA STRATEGICĂ: </a:t>
            </a:r>
            <a:r>
              <a:rPr lang="ro-RO" b="1" cap="none" dirty="0">
                <a:latin typeface="Bookman Old Style" panose="02050604050505020204" pitchFamily="18" charset="0"/>
              </a:rPr>
              <a:t>Dezvoltarea financiară și a      </a:t>
            </a:r>
            <a:br>
              <a:rPr lang="ro-RO" b="1" cap="none" dirty="0">
                <a:latin typeface="Bookman Old Style" panose="02050604050505020204" pitchFamily="18" charset="0"/>
              </a:rPr>
            </a:br>
            <a:r>
              <a:rPr lang="ro-RO" b="1" cap="none" dirty="0">
                <a:latin typeface="Bookman Old Style" panose="02050604050505020204" pitchFamily="18" charset="0"/>
              </a:rPr>
              <a:t>                       bazei materiale</a:t>
            </a:r>
            <a:br>
              <a:rPr lang="ro-RO" b="1" dirty="0"/>
            </a:br>
            <a:endParaRPr lang="ro-RO" dirty="0"/>
          </a:p>
        </p:txBody>
      </p:sp>
      <p:graphicFrame>
        <p:nvGraphicFramePr>
          <p:cNvPr id="5" name="Tabel 4">
            <a:extLst>
              <a:ext uri="{FF2B5EF4-FFF2-40B4-BE49-F238E27FC236}">
                <a16:creationId xmlns:a16="http://schemas.microsoft.com/office/drawing/2014/main" id="{6F4993F9-4630-40A1-9CFB-20727087F889}"/>
              </a:ext>
            </a:extLst>
          </p:cNvPr>
          <p:cNvGraphicFramePr>
            <a:graphicFrameLocks noGrp="1"/>
          </p:cNvGraphicFramePr>
          <p:nvPr>
            <p:extLst>
              <p:ext uri="{D42A27DB-BD31-4B8C-83A1-F6EECF244321}">
                <p14:modId xmlns:p14="http://schemas.microsoft.com/office/powerpoint/2010/main" val="1564204610"/>
              </p:ext>
            </p:extLst>
          </p:nvPr>
        </p:nvGraphicFramePr>
        <p:xfrm>
          <a:off x="252550" y="1015089"/>
          <a:ext cx="11843656" cy="7867079"/>
        </p:xfrm>
        <a:graphic>
          <a:graphicData uri="http://schemas.openxmlformats.org/drawingml/2006/table">
            <a:tbl>
              <a:tblPr firstRow="1" firstCol="1" lastRow="1" lastCol="1" bandRow="1" bandCol="1">
                <a:tableStyleId>{F2DE63D5-997A-4646-A377-4702673A728D}</a:tableStyleId>
              </a:tblPr>
              <a:tblGrid>
                <a:gridCol w="441155">
                  <a:extLst>
                    <a:ext uri="{9D8B030D-6E8A-4147-A177-3AD203B41FA5}">
                      <a16:colId xmlns:a16="http://schemas.microsoft.com/office/drawing/2014/main" val="1501911094"/>
                    </a:ext>
                  </a:extLst>
                </a:gridCol>
                <a:gridCol w="2007175">
                  <a:extLst>
                    <a:ext uri="{9D8B030D-6E8A-4147-A177-3AD203B41FA5}">
                      <a16:colId xmlns:a16="http://schemas.microsoft.com/office/drawing/2014/main" val="3466421604"/>
                    </a:ext>
                  </a:extLst>
                </a:gridCol>
                <a:gridCol w="1442779">
                  <a:extLst>
                    <a:ext uri="{9D8B030D-6E8A-4147-A177-3AD203B41FA5}">
                      <a16:colId xmlns:a16="http://schemas.microsoft.com/office/drawing/2014/main" val="3812981097"/>
                    </a:ext>
                  </a:extLst>
                </a:gridCol>
                <a:gridCol w="3449165">
                  <a:extLst>
                    <a:ext uri="{9D8B030D-6E8A-4147-A177-3AD203B41FA5}">
                      <a16:colId xmlns:a16="http://schemas.microsoft.com/office/drawing/2014/main" val="3134941414"/>
                    </a:ext>
                  </a:extLst>
                </a:gridCol>
                <a:gridCol w="1450628">
                  <a:extLst>
                    <a:ext uri="{9D8B030D-6E8A-4147-A177-3AD203B41FA5}">
                      <a16:colId xmlns:a16="http://schemas.microsoft.com/office/drawing/2014/main" val="680184980"/>
                    </a:ext>
                  </a:extLst>
                </a:gridCol>
                <a:gridCol w="715895">
                  <a:extLst>
                    <a:ext uri="{9D8B030D-6E8A-4147-A177-3AD203B41FA5}">
                      <a16:colId xmlns:a16="http://schemas.microsoft.com/office/drawing/2014/main" val="3709350142"/>
                    </a:ext>
                  </a:extLst>
                </a:gridCol>
                <a:gridCol w="1223772">
                  <a:extLst>
                    <a:ext uri="{9D8B030D-6E8A-4147-A177-3AD203B41FA5}">
                      <a16:colId xmlns:a16="http://schemas.microsoft.com/office/drawing/2014/main" val="1201028166"/>
                    </a:ext>
                  </a:extLst>
                </a:gridCol>
                <a:gridCol w="1113087">
                  <a:extLst>
                    <a:ext uri="{9D8B030D-6E8A-4147-A177-3AD203B41FA5}">
                      <a16:colId xmlns:a16="http://schemas.microsoft.com/office/drawing/2014/main" val="3906147844"/>
                    </a:ext>
                  </a:extLst>
                </a:gridCol>
              </a:tblGrid>
              <a:tr h="221332">
                <a:tc>
                  <a:txBody>
                    <a:bodyPr/>
                    <a:lstStyle/>
                    <a:p>
                      <a:pPr marL="75565" marR="64135" indent="5080" algn="ctr">
                        <a:lnSpc>
                          <a:spcPts val="1200"/>
                        </a:lnSpc>
                        <a:spcBef>
                          <a:spcPts val="175"/>
                        </a:spcBef>
                        <a:spcAft>
                          <a:spcPts val="0"/>
                        </a:spcAft>
                      </a:pP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Nr.</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97815" algn="ctr">
                        <a:spcBef>
                          <a:spcPts val="66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Probleme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250190" algn="ctr">
                        <a:spcBef>
                          <a:spcPts val="66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Obiective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36270" algn="ctr">
                        <a:spcBef>
                          <a:spcPts val="66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Acţiuni</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a:t>
                      </a:r>
                      <a:r>
                        <a:rPr lang="ro-RO" sz="1200" b="0" spc="-3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4450" algn="ctr">
                        <a:spcBef>
                          <a:spcPts val="66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Responsabili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95250" indent="-53340" algn="ctr">
                        <a:lnSpc>
                          <a:spcPts val="1200"/>
                        </a:lnSpc>
                        <a:spcBef>
                          <a:spcPts val="17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Termen</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52705" indent="18415" algn="ctr">
                        <a:lnSpc>
                          <a:spcPts val="1200"/>
                        </a:lnSpc>
                        <a:spcBef>
                          <a:spcPts val="17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Sursa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finanțare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115570" marR="104140" indent="-3810" algn="ctr">
                        <a:lnSpc>
                          <a:spcPts val="1200"/>
                        </a:lnSpc>
                        <a:spcBef>
                          <a:spcPts val="17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Indicatori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produs</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166086544"/>
                  </a:ext>
                </a:extLst>
              </a:tr>
              <a:tr h="506332">
                <a:tc>
                  <a:txBody>
                    <a:bodyPr/>
                    <a:lstStyle/>
                    <a:p>
                      <a:pPr marL="81915" marR="76200" algn="ctr">
                        <a:spcBef>
                          <a:spcPts val="4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90805" indent="-63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Lipsa unei strategii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atragere</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fonduri.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Alcătuirea de strategii de atragere 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fonduri</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208915" lvl="0" indent="-342900" algn="just">
                        <a:lnSpc>
                          <a:spcPct val="85000"/>
                        </a:lnSpc>
                        <a:spcBef>
                          <a:spcPts val="195"/>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strategic</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privind obţinerea de resurse financiare.</a:t>
                      </a:r>
                    </a:p>
                    <a:p>
                      <a:pPr marL="342900" marR="154305"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Informarea</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părinţilor</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privind</a:t>
                      </a:r>
                      <a:r>
                        <a:rPr lang="ro-RO" sz="1200" b="0" spc="-4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situaţia economică</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intermediul ședinţelor cu părinţi.</a:t>
                      </a:r>
                    </a:p>
                    <a:p>
                      <a:pPr marL="342900" lvl="0" indent="-342900" algn="just">
                        <a:lnSpc>
                          <a:spcPts val="1085"/>
                        </a:lnSpc>
                        <a:spcBef>
                          <a:spcPts val="110"/>
                        </a:spcBef>
                        <a:spcAft>
                          <a:spcPts val="0"/>
                        </a:spcAft>
                        <a:buSzPts val="1050"/>
                        <a:buFont typeface="Minion Pro"/>
                        <a:buChar char="•"/>
                        <a:tabLst>
                          <a:tab pos="179705" algn="l"/>
                        </a:tabLs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Încheierea</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contractelor</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1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sponsorizare.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ts val="1200"/>
                        </a:lnSpc>
                        <a:spcBef>
                          <a:spcPts val="9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195"/>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3365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Acoperirea necesităților </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4272699462"/>
                  </a:ext>
                </a:extLst>
              </a:tr>
              <a:tr h="680701">
                <a:tc>
                  <a:txBody>
                    <a:bodyPr/>
                    <a:lstStyle/>
                    <a:p>
                      <a:pPr marL="81915" marR="76200" algn="ctr">
                        <a:spcBef>
                          <a:spcPts val="4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73025">
                        <a:lnSpc>
                          <a:spcPct val="85000"/>
                        </a:lnSpc>
                        <a:spcBef>
                          <a:spcPts val="19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spațiul instituției temperatura aerului și ventilarea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corespunde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normelor</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sanitare.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Sunt pierderi exagerate pentru consumul de energie termică.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168910">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chimbarea ușilor de la intrare 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eficientizarea cheltuielilor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combustibil</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334645" lvl="0" indent="-342900">
                        <a:lnSpc>
                          <a:spcPct val="85000"/>
                        </a:lnSpc>
                        <a:spcBef>
                          <a:spcPts val="195"/>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Atragerea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sponsorilor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câștigarea de proiecte care să fie investite în reabilitarea clădirii;</a:t>
                      </a:r>
                    </a:p>
                    <a:p>
                      <a:pPr marL="342900" marR="86995"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Monitorizarea lucrărilor de reparație capitală a clădirii: îmbunătățirea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rețelei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electrice, termoizolarea pereților, reabilitarea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acoperișului;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0485">
                        <a:lnSpc>
                          <a:spcPts val="1090"/>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2023-</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2025</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97485">
                        <a:lnSpc>
                          <a:spcPct val="85000"/>
                        </a:lnSpc>
                        <a:spcBef>
                          <a:spcPts val="19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Reparația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120" marR="144145">
                        <a:lnSpc>
                          <a:spcPct val="85000"/>
                        </a:lnSpc>
                        <a:spcBef>
                          <a:spcPts val="11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clădirii în scopul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creării condițiilor eficiente pentru activitate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80902783"/>
                  </a:ext>
                </a:extLst>
              </a:tr>
              <a:tr h="130820">
                <a:tc>
                  <a:txBody>
                    <a:bodyPr/>
                    <a:lstStyle/>
                    <a:p>
                      <a:pPr marL="81915" marR="76200" algn="ctr">
                        <a:spcBef>
                          <a:spcPts val="4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7945" marR="73025">
                        <a:lnSpc>
                          <a:spcPct val="85000"/>
                        </a:lnSpc>
                        <a:spcBef>
                          <a:spcPts val="33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necorespunzătoare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mobilier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 a cabinetelor 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studii.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16840">
                        <a:lnSpc>
                          <a:spcPct val="85000"/>
                        </a:lnSpc>
                        <a:spcBef>
                          <a:spcPts val="335"/>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cu mobilier școlar a</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cabinetelor</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studii conform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normelor sanitare.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73025" lvl="0" indent="-342900">
                        <a:lnSpc>
                          <a:spcPct val="85000"/>
                        </a:lnSpc>
                        <a:spcBef>
                          <a:spcPts val="335"/>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unui Plan de dotare a cabi- netelor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studii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conform</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standardelor;</a:t>
                      </a:r>
                    </a:p>
                    <a:p>
                      <a:pPr marL="342900" marR="68580"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Achiziționarea mobilerului care să corespundă</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taliei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(bănci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o singură persoană).</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71120" marR="47625">
                        <a:lnSpc>
                          <a:spcPct val="85000"/>
                        </a:lnSpc>
                        <a:spcBef>
                          <a:spcPts val="33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48895" marR="43180" algn="ctr">
                        <a:spcBef>
                          <a:spcPts val="18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2023-</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2024</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71755" marR="76200" indent="-635">
                        <a:lnSpc>
                          <a:spcPct val="85000"/>
                        </a:lnSpc>
                        <a:spcBef>
                          <a:spcPts val="33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nSpc>
                          <a:spcPct val="107000"/>
                        </a:lnSpc>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71120" marR="86995">
                        <a:lnSpc>
                          <a:spcPct val="85000"/>
                        </a:lnSpc>
                        <a:spcBef>
                          <a:spcPts val="33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binetelor</a:t>
                      </a:r>
                      <a:r>
                        <a:rPr lang="ro-RO" sz="1200" b="0" spc="2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studii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conform</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120" marR="34290">
                        <a:lnSpc>
                          <a:spcPct val="85000"/>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standardelor (100%)</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789393586"/>
                  </a:ext>
                </a:extLst>
              </a:tr>
              <a:tr h="676099">
                <a:tc>
                  <a:txBody>
                    <a:bodyPr/>
                    <a:lstStyle/>
                    <a:p>
                      <a:pPr marL="81915" marR="76200" algn="ctr">
                        <a:spcBef>
                          <a:spcPts val="40"/>
                        </a:spcBef>
                        <a:spcAft>
                          <a:spcPts val="0"/>
                        </a:spcAft>
                      </a:pPr>
                      <a:r>
                        <a:rPr lang="ro-RO" sz="1200" b="0" spc="-2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361950" indent="-635">
                        <a:lnSpc>
                          <a:spcPct val="85000"/>
                        </a:lnSpc>
                        <a:spcBef>
                          <a:spcPts val="335"/>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Catedrele de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specialitate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dispun</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p>
                    <a:p>
                      <a:pPr marL="67945" marR="90805">
                        <a:lnSpc>
                          <a:spcPct val="85000"/>
                        </a:lnSpc>
                        <a:spcBef>
                          <a:spcPts val="110"/>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mijloace</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suficiente de </a:t>
                      </a: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instruire.</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300990">
                        <a:lnSpc>
                          <a:spcPct val="85000"/>
                        </a:lnSpc>
                        <a:spcBef>
                          <a:spcPts val="33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comisiilor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metodice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mijloacele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necesare de instruire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419100" lvl="0" indent="-342900" algn="just">
                        <a:lnSpc>
                          <a:spcPct val="85000"/>
                        </a:lnSpc>
                        <a:spcBef>
                          <a:spcPts val="34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Estimarea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nevoilor</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acordare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suportului metodic;</a:t>
                      </a:r>
                    </a:p>
                    <a:p>
                      <a:pPr marL="342900" marR="337185"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Lista mijloacelor de instruire necesare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fiecare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specialitate;</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410845" lvl="0" indent="-342900">
                        <a:lnSpc>
                          <a:spcPct val="85000"/>
                        </a:lnSpc>
                        <a:spcBef>
                          <a:spcPts val="110"/>
                        </a:spcBef>
                        <a:spcAft>
                          <a:spcPts val="0"/>
                        </a:spcAft>
                        <a:buSzPts val="1050"/>
                        <a:buFont typeface="Minion Pro"/>
                        <a:buChar char="•"/>
                        <a:tabLst>
                          <a:tab pos="179705" algn="l"/>
                        </a:tabLs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Procurarea/ atragerea mijloacelor necesare.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18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2024</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34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36830">
                        <a:lnSpc>
                          <a:spcPct val="85000"/>
                        </a:lnSpc>
                        <a:spcBef>
                          <a:spcPts val="3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Dotarea cu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mijloace didactice adecvate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ariei curri</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culare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1417038716"/>
                  </a:ext>
                </a:extLst>
              </a:tr>
              <a:tr h="286404">
                <a:tc>
                  <a:txBody>
                    <a:bodyPr/>
                    <a:lstStyle/>
                    <a:p>
                      <a:pPr marL="81915" marR="76200" algn="ctr">
                        <a:spcBef>
                          <a:spcPts val="4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259080">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Deteriorarea coridoarelor</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7945">
                        <a:lnSpc>
                          <a:spcPts val="1250"/>
                        </a:lnSpc>
                        <a:spcBef>
                          <a:spcPts val="11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instituției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68910">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capitală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coridoarelor.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96520" lvl="0" indent="-342900">
                        <a:lnSpc>
                          <a:spcPct val="85000"/>
                        </a:lnSpc>
                        <a:spcBef>
                          <a:spcPts val="34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Estimarea mijloacelor bugetare și racordarea</a:t>
                      </a:r>
                      <a:r>
                        <a:rPr lang="ro-RO" sz="1200" b="0" spc="-3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lor</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necesitățile</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instituției;</a:t>
                      </a:r>
                      <a:endPar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marR="362585" lvl="0" indent="-342900" algn="just">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a:t>
                      </a:r>
                      <a:r>
                        <a:rPr lang="ro-RO" sz="1200" b="0" spc="-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devizului</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cheltuieli.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18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2024</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340"/>
                        </a:spcBef>
                        <a:spcAft>
                          <a:spcPts val="0"/>
                        </a:spcAft>
                      </a:pP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8260">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Reparație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capitală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coridoarelor</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100%</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134228326"/>
                  </a:ext>
                </a:extLst>
              </a:tr>
              <a:tr h="685303">
                <a:tc>
                  <a:txBody>
                    <a:bodyPr/>
                    <a:lstStyle/>
                    <a:p>
                      <a:pPr marL="81915" marR="76200" algn="ctr">
                        <a:spcBef>
                          <a:spcPts val="18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68580">
                        <a:lnSpc>
                          <a:spcPct val="85000"/>
                        </a:lnSpc>
                        <a:spcBef>
                          <a:spcPts val="33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 satisface nececesitățile și starea sanitară spațiul</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din</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blocul alimentar.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116840">
                        <a:lnSpc>
                          <a:spcPct val="85000"/>
                        </a:lnSpc>
                        <a:spcBef>
                          <a:spcPts val="335"/>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Reparația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capitală a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cantinei</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școlare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66370" lvl="0" indent="-342900" algn="just">
                        <a:lnSpc>
                          <a:spcPct val="85000"/>
                        </a:lnSpc>
                        <a:spcBef>
                          <a:spcPts val="335"/>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Demers</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Consiliul Raional cu</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privire</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alocarea</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mijloacelor financiare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adiționale</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reparația capitală a cantinei școlare;</a:t>
                      </a:r>
                    </a:p>
                    <a:p>
                      <a:pPr marL="342900" marR="114300"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devizului de cheltuieli pentru</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lucrările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capitală</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și dotare a cantinei școlare;</a:t>
                      </a:r>
                    </a:p>
                    <a:p>
                      <a:pPr marL="342900" marR="467995"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Procurarea</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utilajului</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tehnologic modern în cantina școlară</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ct val="85000"/>
                        </a:lnSpc>
                        <a:spcBef>
                          <a:spcPts val="34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180"/>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2023</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34290">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Alimentarea</a:t>
                      </a:r>
                      <a:r>
                        <a:rPr lang="ro-RO" sz="1200" b="0" spc="-5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tuturor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copiilor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conform normelor sanitaro- igienice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4103801335"/>
                  </a:ext>
                </a:extLst>
              </a:tr>
              <a:tr h="507115">
                <a:tc>
                  <a:txBody>
                    <a:bodyPr/>
                    <a:lstStyle/>
                    <a:p>
                      <a:pPr marL="81915" marR="76200" algn="ctr">
                        <a:spcBef>
                          <a:spcPts val="180"/>
                        </a:spcBef>
                        <a:spcAft>
                          <a:spcPts val="0"/>
                        </a:spcAft>
                      </a:pPr>
                      <a:r>
                        <a:rPr lang="ro-RO" sz="1200" b="0" spc="-2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67945" marR="242570">
                        <a:lnSpc>
                          <a:spcPct val="85000"/>
                        </a:lnSpc>
                        <a:spcBef>
                          <a:spcPts val="340"/>
                        </a:spcBef>
                        <a:spcAft>
                          <a:spcPts val="0"/>
                        </a:spcAft>
                      </a:pPr>
                      <a:r>
                        <a:rPr lang="ro-RO" sz="1200" b="0" spc="-1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Blocul sanitar este exterior, foarte vechi și nu corespunde deloc necesităților.</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5651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Construirea unui bloc sanitar nou (interior sau exterior)</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342900" marR="114300" lvl="0" indent="-342900">
                        <a:lnSpc>
                          <a:spcPct val="85000"/>
                        </a:lnSpc>
                        <a:spcBef>
                          <a:spcPts val="34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Elaborarea devizului de cheltuieli pentru</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lucrările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a:t>
                      </a:r>
                      <a:r>
                        <a:rPr lang="ro-RO" sz="1200" b="0" spc="-55">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construcție a blocului sanitar;</a:t>
                      </a:r>
                    </a:p>
                    <a:p>
                      <a:pPr marL="342900" marR="191135" lvl="0" indent="-342900">
                        <a:lnSpc>
                          <a:spcPct val="85000"/>
                        </a:lnSpc>
                        <a:spcBef>
                          <a:spcPts val="110"/>
                        </a:spcBef>
                        <a:spcAft>
                          <a:spcPts val="0"/>
                        </a:spcAft>
                        <a:buSzPts val="1050"/>
                        <a:buFont typeface="Minion Pro"/>
                        <a:buChar char="•"/>
                        <a:tabLst>
                          <a:tab pos="179705" algn="l"/>
                        </a:tabLs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 lucrărilor de construcție;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762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Administrația instituției.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Grupul de lucru</a:t>
                      </a:r>
                      <a:r>
                        <a:rPr lang="ro-RO" sz="1200" b="0" spc="-6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 </a:t>
                      </a: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achiziții</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48895" marR="43180" algn="ctr">
                        <a:spcBef>
                          <a:spcPts val="185"/>
                        </a:spcBef>
                        <a:spcAft>
                          <a:spcPts val="0"/>
                        </a:spcAft>
                      </a:pPr>
                      <a:r>
                        <a:rPr lang="ro-RO" sz="1200" b="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2024</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755" marR="76200" indent="-635">
                        <a:lnSpc>
                          <a:spcPct val="85000"/>
                        </a:lnSpc>
                        <a:spcBef>
                          <a:spcPts val="340"/>
                        </a:spcBef>
                        <a:spcAft>
                          <a:spcPts val="0"/>
                        </a:spcAft>
                      </a:pPr>
                      <a:r>
                        <a:rPr lang="ro-RO" sz="1200" b="0" spc="-1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extra</a:t>
                      </a:r>
                      <a:r>
                        <a:rPr lang="ro-RO" sz="1200" b="0" spc="-2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bugetare</a:t>
                      </a:r>
                      <a:endParaRPr lang="ro-RO" sz="1200" b="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tc>
                  <a:txBody>
                    <a:bodyPr/>
                    <a:lstStyle/>
                    <a:p>
                      <a:pPr marL="71120" marR="43815">
                        <a:lnSpc>
                          <a:spcPct val="85000"/>
                        </a:lnSpc>
                        <a:spcBef>
                          <a:spcPts val="340"/>
                        </a:spcBef>
                        <a:spcAft>
                          <a:spcPts val="0"/>
                        </a:spcAft>
                      </a:pP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 și cadre</a:t>
                      </a:r>
                      <a:r>
                        <a:rPr lang="ro-RO" sz="1200" b="0" spc="-6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1200" b="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didactice asigurate cu bloc sanitar conform cerințelor CSP.</a:t>
                      </a:r>
                      <a:endParaRPr lang="ro-RO" sz="1200" b="0" dirty="0">
                        <a:solidFill>
                          <a:schemeClr val="tx1"/>
                        </a:solidFill>
                        <a:effectLst>
                          <a:outerShdw blurRad="38100" dist="38100" dir="2700000" algn="tl">
                            <a:srgbClr val="000000">
                              <a:alpha val="43137"/>
                            </a:srgbClr>
                          </a:outerShdw>
                        </a:effectLst>
                        <a:latin typeface="Arial" panose="020B0604020202020204" pitchFamily="34" charset="0"/>
                        <a:ea typeface="Minion Pro"/>
                        <a:cs typeface="Arial" panose="020B0604020202020204" pitchFamily="34" charset="0"/>
                      </a:endParaRPr>
                    </a:p>
                  </a:txBody>
                  <a:tcPr marL="0" marR="0" marT="0" marB="0"/>
                </a:tc>
                <a:extLst>
                  <a:ext uri="{0D108BD9-81ED-4DB2-BD59-A6C34878D82A}">
                    <a16:rowId xmlns:a16="http://schemas.microsoft.com/office/drawing/2014/main" val="2004566918"/>
                  </a:ext>
                </a:extLst>
              </a:tr>
            </a:tbl>
          </a:graphicData>
        </a:graphic>
      </p:graphicFrame>
    </p:spTree>
    <p:extLst>
      <p:ext uri="{BB962C8B-B14F-4D97-AF65-F5344CB8AC3E}">
        <p14:creationId xmlns:p14="http://schemas.microsoft.com/office/powerpoint/2010/main" val="1065346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reptunghi 4">
            <a:extLst>
              <a:ext uri="{FF2B5EF4-FFF2-40B4-BE49-F238E27FC236}">
                <a16:creationId xmlns:a16="http://schemas.microsoft.com/office/drawing/2014/main" id="{2E68A9D9-8A6F-4723-9F41-4132A0443393}"/>
              </a:ext>
            </a:extLst>
          </p:cNvPr>
          <p:cNvSpPr/>
          <p:nvPr/>
        </p:nvSpPr>
        <p:spPr>
          <a:xfrm>
            <a:off x="1584961" y="787853"/>
            <a:ext cx="9849394" cy="5478423"/>
          </a:xfrm>
          <a:prstGeom prst="rect">
            <a:avLst/>
          </a:prstGeom>
        </p:spPr>
        <p:txBody>
          <a:bodyPr wrap="square">
            <a:spAutoFit/>
          </a:bodyPr>
          <a:lstStyle/>
          <a:p>
            <a:pPr algn="ctr"/>
            <a:r>
              <a:rPr lang="ro-RO" sz="3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Priorităţi</a:t>
            </a:r>
            <a:r>
              <a:rPr lang="ro-RO" dirty="0">
                <a:effectLst>
                  <a:outerShdw blurRad="38100" dist="38100" dir="2700000" algn="tl">
                    <a:srgbClr val="000000">
                      <a:alpha val="43137"/>
                    </a:srgbClr>
                  </a:outerShdw>
                </a:effectLst>
              </a:rPr>
              <a:t>:</a:t>
            </a:r>
          </a:p>
          <a:p>
            <a:pPr marL="285750" indent="-285750">
              <a:buFont typeface="Wingdings" panose="05000000000000000000" pitchFamily="2" charset="2"/>
              <a:buChar char="Ø"/>
            </a:pP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Construcţia</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blocului sanitar în interior/ exterior– 500 000 lei; Conform Standardelor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Şcolii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Prietenoase copilului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condiţiilor</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europene, igiena trebuie să fie respectată la nivel înalt,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deaceea</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construcţia</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necesară. </a:t>
            </a:r>
          </a:p>
          <a:p>
            <a:endPar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Reparația capitală a blocului alimentar – 300 000 lei; Alimentarea școlară este garanția sănătății generației tinere, blocul alimentar necesită investiții pentru a corespunde 100 % normelor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sanitaro</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igienice.</a:t>
            </a:r>
          </a:p>
          <a:p>
            <a:endPar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Amenajarea teritoriului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şcolii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 200 000 lei; Este important ca o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învăţămînt</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performanţe</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să fie amenajată nu doar în interior, dar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exterior, unde elevii în timpul pauzelor să se relaxeze.  </a:t>
            </a:r>
          </a:p>
          <a:p>
            <a:endPar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Înnoirea fondului de carte – 50 000 lei;  Fiindcă trăim într-o lume în schimbare este necesar să folosim în cadrul instruirii cele mai noi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informaţii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tehnologii.</a:t>
            </a:r>
          </a:p>
          <a:p>
            <a:endPar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Reînnoirea mobilierului în sălile de clasă – 150 000 lei.</a:t>
            </a:r>
          </a:p>
        </p:txBody>
      </p:sp>
    </p:spTree>
    <p:extLst>
      <p:ext uri="{BB962C8B-B14F-4D97-AF65-F5344CB8AC3E}">
        <p14:creationId xmlns:p14="http://schemas.microsoft.com/office/powerpoint/2010/main" val="2603892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ubstituent conținut 3">
            <a:extLst>
              <a:ext uri="{FF2B5EF4-FFF2-40B4-BE49-F238E27FC236}">
                <a16:creationId xmlns:a16="http://schemas.microsoft.com/office/drawing/2014/main" id="{1ADE54FD-B04A-4F53-B11E-79523E5C040E}"/>
              </a:ext>
            </a:extLst>
          </p:cNvPr>
          <p:cNvGraphicFramePr>
            <a:graphicFrameLocks noGrp="1"/>
          </p:cNvGraphicFramePr>
          <p:nvPr>
            <p:ph idx="1"/>
            <p:extLst>
              <p:ext uri="{D42A27DB-BD31-4B8C-83A1-F6EECF244321}">
                <p14:modId xmlns:p14="http://schemas.microsoft.com/office/powerpoint/2010/main" val="2975163335"/>
              </p:ext>
            </p:extLst>
          </p:nvPr>
        </p:nvGraphicFramePr>
        <p:xfrm>
          <a:off x="653144" y="1262409"/>
          <a:ext cx="10990215" cy="5099089"/>
        </p:xfrm>
        <a:graphic>
          <a:graphicData uri="http://schemas.openxmlformats.org/drawingml/2006/table">
            <a:tbl>
              <a:tblPr firstRow="1" firstCol="1" bandRow="1">
                <a:tableStyleId>{F2DE63D5-997A-4646-A377-4702673A728D}</a:tableStyleId>
              </a:tblPr>
              <a:tblGrid>
                <a:gridCol w="2856410">
                  <a:extLst>
                    <a:ext uri="{9D8B030D-6E8A-4147-A177-3AD203B41FA5}">
                      <a16:colId xmlns:a16="http://schemas.microsoft.com/office/drawing/2014/main" val="4036819335"/>
                    </a:ext>
                  </a:extLst>
                </a:gridCol>
                <a:gridCol w="1593669">
                  <a:extLst>
                    <a:ext uri="{9D8B030D-6E8A-4147-A177-3AD203B41FA5}">
                      <a16:colId xmlns:a16="http://schemas.microsoft.com/office/drawing/2014/main" val="1414228415"/>
                    </a:ext>
                  </a:extLst>
                </a:gridCol>
                <a:gridCol w="1663102">
                  <a:extLst>
                    <a:ext uri="{9D8B030D-6E8A-4147-A177-3AD203B41FA5}">
                      <a16:colId xmlns:a16="http://schemas.microsoft.com/office/drawing/2014/main" val="1217049661"/>
                    </a:ext>
                  </a:extLst>
                </a:gridCol>
                <a:gridCol w="1654864">
                  <a:extLst>
                    <a:ext uri="{9D8B030D-6E8A-4147-A177-3AD203B41FA5}">
                      <a16:colId xmlns:a16="http://schemas.microsoft.com/office/drawing/2014/main" val="267000287"/>
                    </a:ext>
                  </a:extLst>
                </a:gridCol>
                <a:gridCol w="1672045">
                  <a:extLst>
                    <a:ext uri="{9D8B030D-6E8A-4147-A177-3AD203B41FA5}">
                      <a16:colId xmlns:a16="http://schemas.microsoft.com/office/drawing/2014/main" val="3316048843"/>
                    </a:ext>
                  </a:extLst>
                </a:gridCol>
                <a:gridCol w="1550125">
                  <a:extLst>
                    <a:ext uri="{9D8B030D-6E8A-4147-A177-3AD203B41FA5}">
                      <a16:colId xmlns:a16="http://schemas.microsoft.com/office/drawing/2014/main" val="4117415857"/>
                    </a:ext>
                  </a:extLst>
                </a:gridCol>
              </a:tblGrid>
              <a:tr h="570079">
                <a:tc>
                  <a:txBody>
                    <a:bodyPr/>
                    <a:lstStyle/>
                    <a:p>
                      <a:pPr marL="274955" marR="245745" algn="ctr">
                        <a:spcBef>
                          <a:spcPts val="455"/>
                        </a:spcBef>
                        <a:spcAft>
                          <a:spcPts val="0"/>
                        </a:spcAft>
                      </a:pPr>
                      <a:r>
                        <a:rPr lang="ro-RO" sz="1800" b="1" dirty="0">
                          <a:solidFill>
                            <a:schemeClr val="tx1"/>
                          </a:solidFill>
                          <a:effectLst/>
                          <a:latin typeface="Arial" panose="020B0604020202020204" pitchFamily="34" charset="0"/>
                          <a:cs typeface="Arial" panose="020B0604020202020204" pitchFamily="34" charset="0"/>
                        </a:rPr>
                        <a:t>Clasificația bugetară</a:t>
                      </a:r>
                      <a:endParaRPr lang="ro-RO" sz="1800" b="1"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1" dirty="0">
                          <a:solidFill>
                            <a:schemeClr val="tx1"/>
                          </a:solidFill>
                          <a:effectLst/>
                          <a:latin typeface="Arial" panose="020B0604020202020204" pitchFamily="34" charset="0"/>
                          <a:cs typeface="Arial" panose="020B0604020202020204" pitchFamily="34" charset="0"/>
                        </a:rPr>
                        <a:t>2022 - 2023</a:t>
                      </a:r>
                      <a:endParaRPr lang="ro-RO" sz="1800" b="1"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2023 - 2024</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2024 - 2025</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2025 - 2026</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2026 - 2027</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1543636141"/>
                  </a:ext>
                </a:extLst>
              </a:tr>
              <a:tr h="285040">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Numărul de elevi</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105</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107</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105</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106</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108</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3566604689"/>
                  </a:ext>
                </a:extLst>
              </a:tr>
              <a:tr h="285040">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Numărul de clase</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9</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9</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9</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9</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9</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2258898847"/>
                  </a:ext>
                </a:extLst>
              </a:tr>
              <a:tr h="570079">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Normative pentru un elev ponderat</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14 916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14 916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14 916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14 916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14 916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1384783747"/>
                  </a:ext>
                </a:extLst>
              </a:tr>
              <a:tr h="570079">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Normative pentru instituție</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804151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804151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804151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804151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804151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2351461902"/>
                  </a:ext>
                </a:extLst>
              </a:tr>
              <a:tr h="696787">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Buget planificat</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2268,9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algn="ctr">
                        <a:lnSpc>
                          <a:spcPct val="107000"/>
                        </a:lnSpc>
                        <a:spcAft>
                          <a:spcPts val="0"/>
                        </a:spcAft>
                      </a:pPr>
                      <a:r>
                        <a:rPr lang="ru-RU" sz="1800" b="0">
                          <a:solidFill>
                            <a:schemeClr val="tx1"/>
                          </a:solidFill>
                          <a:effectLst/>
                          <a:latin typeface="Arial" panose="020B0604020202020204" pitchFamily="34" charset="0"/>
                          <a:cs typeface="Arial" panose="020B0604020202020204" pitchFamily="34" charset="0"/>
                        </a:rPr>
                        <a:t>22</a:t>
                      </a:r>
                      <a:r>
                        <a:rPr lang="ro-RO" sz="1800" b="0">
                          <a:solidFill>
                            <a:schemeClr val="tx1"/>
                          </a:solidFill>
                          <a:effectLst/>
                          <a:latin typeface="Arial" panose="020B0604020202020204" pitchFamily="34" charset="0"/>
                          <a:cs typeface="Arial" panose="020B0604020202020204" pitchFamily="34" charset="0"/>
                        </a:rPr>
                        <a:t>9</a:t>
                      </a:r>
                      <a:r>
                        <a:rPr lang="ru-RU" sz="1800" b="0">
                          <a:solidFill>
                            <a:schemeClr val="tx1"/>
                          </a:solidFill>
                          <a:effectLst/>
                          <a:latin typeface="Arial" panose="020B0604020202020204" pitchFamily="34" charset="0"/>
                          <a:cs typeface="Arial" panose="020B0604020202020204" pitchFamily="34" charset="0"/>
                        </a:rPr>
                        <a:t>8,</a:t>
                      </a:r>
                      <a:r>
                        <a:rPr lang="ro-RO" sz="1800" b="0">
                          <a:solidFill>
                            <a:schemeClr val="tx1"/>
                          </a:solidFill>
                          <a:effectLst/>
                          <a:latin typeface="Arial" panose="020B0604020202020204" pitchFamily="34" charset="0"/>
                          <a:cs typeface="Arial" panose="020B0604020202020204" pitchFamily="34" charset="0"/>
                        </a:rPr>
                        <a:t>7</a:t>
                      </a:r>
                      <a:r>
                        <a:rPr lang="ru-RU" sz="1800" b="0">
                          <a:solidFill>
                            <a:schemeClr val="tx1"/>
                          </a:solidFill>
                          <a:effectLst/>
                          <a:latin typeface="Arial" panose="020B0604020202020204" pitchFamily="34" charset="0"/>
                          <a:cs typeface="Arial" panose="020B0604020202020204" pitchFamily="34" charset="0"/>
                        </a:rPr>
                        <a:t> mii lei</a:t>
                      </a:r>
                      <a:endParaRPr lang="ro-RO"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958" marR="36958" marT="0" marB="0"/>
                </a:tc>
                <a:tc>
                  <a:txBody>
                    <a:bodyPr/>
                    <a:lstStyle/>
                    <a:p>
                      <a:pPr algn="ctr">
                        <a:lnSpc>
                          <a:spcPct val="107000"/>
                        </a:lnSpc>
                        <a:spcAft>
                          <a:spcPts val="0"/>
                        </a:spcAft>
                      </a:pPr>
                      <a:r>
                        <a:rPr lang="ru-RU" sz="1800" b="0" dirty="0">
                          <a:solidFill>
                            <a:schemeClr val="tx1"/>
                          </a:solidFill>
                          <a:effectLst/>
                          <a:latin typeface="Arial" panose="020B0604020202020204" pitchFamily="34" charset="0"/>
                          <a:cs typeface="Arial" panose="020B0604020202020204" pitchFamily="34" charset="0"/>
                        </a:rPr>
                        <a:t>2268,9 </a:t>
                      </a:r>
                      <a:r>
                        <a:rPr lang="ru-RU" sz="1800" b="0" dirty="0" err="1">
                          <a:solidFill>
                            <a:schemeClr val="tx1"/>
                          </a:solidFill>
                          <a:effectLst/>
                          <a:latin typeface="Arial" panose="020B0604020202020204" pitchFamily="34" charset="0"/>
                          <a:cs typeface="Arial" panose="020B0604020202020204" pitchFamily="34" charset="0"/>
                        </a:rPr>
                        <a:t>mii</a:t>
                      </a:r>
                      <a:r>
                        <a:rPr lang="ru-RU" sz="1800" b="0" dirty="0">
                          <a:solidFill>
                            <a:schemeClr val="tx1"/>
                          </a:solidFill>
                          <a:effectLst/>
                          <a:latin typeface="Arial" panose="020B0604020202020204" pitchFamily="34" charset="0"/>
                          <a:cs typeface="Arial" panose="020B0604020202020204" pitchFamily="34" charset="0"/>
                        </a:rPr>
                        <a:t> </a:t>
                      </a:r>
                      <a:r>
                        <a:rPr lang="ru-RU" sz="1800" b="0" dirty="0" err="1">
                          <a:solidFill>
                            <a:schemeClr val="tx1"/>
                          </a:solidFill>
                          <a:effectLst/>
                          <a:latin typeface="Arial" panose="020B0604020202020204" pitchFamily="34" charset="0"/>
                          <a:cs typeface="Arial" panose="020B0604020202020204" pitchFamily="34" charset="0"/>
                        </a:rPr>
                        <a:t>lei</a:t>
                      </a:r>
                      <a:endParaRPr lang="ro-RO" sz="1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958" marR="36958" marT="0" marB="0"/>
                </a:tc>
                <a:tc>
                  <a:txBody>
                    <a:bodyPr/>
                    <a:lstStyle/>
                    <a:p>
                      <a:pPr algn="ctr">
                        <a:lnSpc>
                          <a:spcPct val="107000"/>
                        </a:lnSpc>
                        <a:spcAft>
                          <a:spcPts val="0"/>
                        </a:spcAft>
                      </a:pPr>
                      <a:r>
                        <a:rPr lang="ru-RU" sz="1800" b="0">
                          <a:solidFill>
                            <a:schemeClr val="tx1"/>
                          </a:solidFill>
                          <a:effectLst/>
                          <a:latin typeface="Arial" panose="020B0604020202020204" pitchFamily="34" charset="0"/>
                          <a:cs typeface="Arial" panose="020B0604020202020204" pitchFamily="34" charset="0"/>
                        </a:rPr>
                        <a:t>2282,</a:t>
                      </a:r>
                      <a:r>
                        <a:rPr lang="ro-RO" sz="1800" b="0">
                          <a:solidFill>
                            <a:schemeClr val="tx1"/>
                          </a:solidFill>
                          <a:effectLst/>
                          <a:latin typeface="Arial" panose="020B0604020202020204" pitchFamily="34" charset="0"/>
                          <a:cs typeface="Arial" panose="020B0604020202020204" pitchFamily="34" charset="0"/>
                        </a:rPr>
                        <a:t>8</a:t>
                      </a:r>
                      <a:r>
                        <a:rPr lang="ru-RU" sz="1800" b="0">
                          <a:solidFill>
                            <a:schemeClr val="tx1"/>
                          </a:solidFill>
                          <a:effectLst/>
                          <a:latin typeface="Arial" panose="020B0604020202020204" pitchFamily="34" charset="0"/>
                          <a:cs typeface="Arial" panose="020B0604020202020204" pitchFamily="34" charset="0"/>
                        </a:rPr>
                        <a:t> mii lei</a:t>
                      </a:r>
                      <a:endParaRPr lang="ro-RO"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958" marR="36958" marT="0" marB="0"/>
                </a:tc>
                <a:tc>
                  <a:txBody>
                    <a:bodyPr/>
                    <a:lstStyle/>
                    <a:p>
                      <a:pPr algn="ctr">
                        <a:lnSpc>
                          <a:spcPct val="107000"/>
                        </a:lnSpc>
                        <a:spcAft>
                          <a:spcPts val="0"/>
                        </a:spcAft>
                      </a:pPr>
                      <a:r>
                        <a:rPr lang="ro-RO" sz="1800" b="0">
                          <a:solidFill>
                            <a:schemeClr val="tx1"/>
                          </a:solidFill>
                          <a:effectLst/>
                          <a:latin typeface="Arial" panose="020B0604020202020204" pitchFamily="34" charset="0"/>
                          <a:cs typeface="Arial" panose="020B0604020202020204" pitchFamily="34" charset="0"/>
                        </a:rPr>
                        <a:t>2313,6</a:t>
                      </a:r>
                      <a:r>
                        <a:rPr lang="ru-RU" sz="1800" b="0">
                          <a:solidFill>
                            <a:schemeClr val="tx1"/>
                          </a:solidFill>
                          <a:effectLst/>
                          <a:latin typeface="Arial" panose="020B0604020202020204" pitchFamily="34" charset="0"/>
                          <a:cs typeface="Arial" panose="020B0604020202020204" pitchFamily="34" charset="0"/>
                        </a:rPr>
                        <a:t> mii lei</a:t>
                      </a:r>
                      <a:endParaRPr lang="ro-RO" sz="1800" b="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958" marR="36958" marT="0" marB="0"/>
                </a:tc>
                <a:extLst>
                  <a:ext uri="{0D108BD9-81ED-4DB2-BD59-A6C34878D82A}">
                    <a16:rowId xmlns:a16="http://schemas.microsoft.com/office/drawing/2014/main" val="1509692826"/>
                  </a:ext>
                </a:extLst>
              </a:tr>
              <a:tr h="696787">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Remunerarea muncii (+ 29 %)</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2200,3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2200,3 </a:t>
                      </a:r>
                    </a:p>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2200,3 </a:t>
                      </a:r>
                    </a:p>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2200,3 </a:t>
                      </a:r>
                    </a:p>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2200,3 mii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2452602492"/>
                  </a:ext>
                </a:extLst>
              </a:tr>
              <a:tr h="570079">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Plata serviciilor</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400,0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400,0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400,0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400,0 mii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400,0 mii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1294125857"/>
                  </a:ext>
                </a:extLst>
              </a:tr>
              <a:tr h="855119">
                <a:tc>
                  <a:txBody>
                    <a:bodyPr/>
                    <a:lstStyle/>
                    <a:p>
                      <a:pPr marL="274955" marR="245745">
                        <a:spcBef>
                          <a:spcPts val="455"/>
                        </a:spcBef>
                        <a:spcAft>
                          <a:spcPts val="0"/>
                        </a:spcAft>
                      </a:pPr>
                      <a:r>
                        <a:rPr lang="ro-RO" sz="1800" b="1">
                          <a:solidFill>
                            <a:schemeClr val="tx1"/>
                          </a:solidFill>
                          <a:effectLst/>
                          <a:latin typeface="Arial" panose="020B0604020202020204" pitchFamily="34" charset="0"/>
                          <a:cs typeface="Arial" panose="020B0604020202020204" pitchFamily="34" charset="0"/>
                        </a:rPr>
                        <a:t>Dezvoltarea bazei materiale și reparații</a:t>
                      </a:r>
                      <a:endParaRPr lang="ro-RO" sz="1800" b="1">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15,0 mii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a:solidFill>
                            <a:schemeClr val="tx1"/>
                          </a:solidFill>
                          <a:effectLst/>
                          <a:latin typeface="Arial" panose="020B0604020202020204" pitchFamily="34" charset="0"/>
                          <a:cs typeface="Arial" panose="020B0604020202020204" pitchFamily="34" charset="0"/>
                        </a:rPr>
                        <a:t>15,0 mii lei</a:t>
                      </a:r>
                      <a:endParaRPr lang="ro-RO" sz="1800" b="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15,0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15,0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tc>
                  <a:txBody>
                    <a:bodyPr/>
                    <a:lstStyle/>
                    <a:p>
                      <a:pPr marL="274955" marR="245745" algn="ctr">
                        <a:spcBef>
                          <a:spcPts val="455"/>
                        </a:spcBef>
                        <a:spcAft>
                          <a:spcPts val="0"/>
                        </a:spcAft>
                      </a:pPr>
                      <a:r>
                        <a:rPr lang="ro-RO" sz="1800" b="0" dirty="0">
                          <a:solidFill>
                            <a:schemeClr val="tx1"/>
                          </a:solidFill>
                          <a:effectLst/>
                          <a:latin typeface="Arial" panose="020B0604020202020204" pitchFamily="34" charset="0"/>
                          <a:cs typeface="Arial" panose="020B0604020202020204" pitchFamily="34" charset="0"/>
                        </a:rPr>
                        <a:t>15,0 mii lei</a:t>
                      </a:r>
                      <a:endParaRPr lang="ro-RO" sz="1800" b="0" dirty="0">
                        <a:solidFill>
                          <a:schemeClr val="tx1"/>
                        </a:solidFill>
                        <a:effectLst/>
                        <a:latin typeface="Arial" panose="020B0604020202020204" pitchFamily="34" charset="0"/>
                        <a:ea typeface="Minion Pro"/>
                        <a:cs typeface="Arial" panose="020B0604020202020204" pitchFamily="34" charset="0"/>
                      </a:endParaRPr>
                    </a:p>
                  </a:txBody>
                  <a:tcPr marL="36958" marR="36958" marT="0" marB="0"/>
                </a:tc>
                <a:extLst>
                  <a:ext uri="{0D108BD9-81ED-4DB2-BD59-A6C34878D82A}">
                    <a16:rowId xmlns:a16="http://schemas.microsoft.com/office/drawing/2014/main" val="522758375"/>
                  </a:ext>
                </a:extLst>
              </a:tr>
            </a:tbl>
          </a:graphicData>
        </a:graphic>
      </p:graphicFrame>
      <p:sp>
        <p:nvSpPr>
          <p:cNvPr id="5" name="Rectangle 1">
            <a:extLst>
              <a:ext uri="{FF2B5EF4-FFF2-40B4-BE49-F238E27FC236}">
                <a16:creationId xmlns:a16="http://schemas.microsoft.com/office/drawing/2014/main" id="{1160B86D-2234-4E34-9E3D-37DB70E9F2AD}"/>
              </a:ext>
            </a:extLst>
          </p:cNvPr>
          <p:cNvSpPr>
            <a:spLocks noChangeArrowheads="1"/>
          </p:cNvSpPr>
          <p:nvPr/>
        </p:nvSpPr>
        <p:spPr bwMode="auto">
          <a:xfrm>
            <a:off x="5747657" y="431412"/>
            <a:ext cx="497310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93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9388" algn="l" defTabSz="914400" rtl="0" eaLnBrk="0" fontAlgn="base" latinLnBrk="0" hangingPunct="0">
              <a:lnSpc>
                <a:spcPct val="100000"/>
              </a:lnSpc>
              <a:spcBef>
                <a:spcPct val="0"/>
              </a:spcBef>
              <a:spcAft>
                <a:spcPct val="0"/>
              </a:spcAft>
              <a:buClrTx/>
              <a:buSzTx/>
              <a:buFontTx/>
              <a:buNone/>
              <a:tabLst/>
            </a:pPr>
            <a:r>
              <a:rPr kumimoji="0" lang="ro-RO" altLang="ro-RO" sz="3000" b="1" i="0" strike="noStrike" cap="none" normalizeH="0" baseline="0" dirty="0">
                <a:ln>
                  <a:noFill/>
                </a:ln>
                <a:effectLst>
                  <a:outerShdw blurRad="38100" dist="38100" dir="2700000" algn="tl">
                    <a:srgbClr val="000000">
                      <a:alpha val="43137"/>
                    </a:srgbClr>
                  </a:outerShdw>
                </a:effectLst>
                <a:ea typeface="Minion Pro"/>
                <a:cs typeface="Arial" panose="020B0604020202020204" pitchFamily="34" charset="0"/>
              </a:rPr>
              <a:t>Costuri de </a:t>
            </a:r>
            <a:r>
              <a:rPr kumimoji="0" lang="ro-RO" altLang="ro-RO" sz="3000" b="1" i="0" strike="noStrike" cap="none" normalizeH="0" baseline="0" dirty="0" err="1">
                <a:ln>
                  <a:noFill/>
                </a:ln>
                <a:effectLst>
                  <a:outerShdw blurRad="38100" dist="38100" dir="2700000" algn="tl">
                    <a:srgbClr val="000000">
                      <a:alpha val="43137"/>
                    </a:srgbClr>
                  </a:outerShdw>
                </a:effectLst>
                <a:ea typeface="Minion Pro"/>
                <a:cs typeface="Arial" panose="020B0604020202020204" pitchFamily="34" charset="0"/>
              </a:rPr>
              <a:t>implimentare</a:t>
            </a:r>
            <a:endParaRPr kumimoji="0" lang="ro-RO" altLang="ro-RO" sz="3000" b="1" i="0" strike="noStrike" cap="none" normalizeH="0" baseline="0" dirty="0">
              <a:ln>
                <a:noFill/>
              </a:ln>
              <a:effectLst>
                <a:outerShdw blurRad="38100" dist="38100" dir="2700000" algn="tl">
                  <a:srgbClr val="000000">
                    <a:alpha val="43137"/>
                  </a:srgbClr>
                </a:outerShdw>
              </a:effectLst>
              <a:cs typeface="Arial" panose="020B0604020202020204" pitchFamily="34" charset="0"/>
            </a:endParaRPr>
          </a:p>
          <a:p>
            <a:pPr marL="0" marR="0" lvl="0" indent="179388" algn="l" defTabSz="914400" rtl="0" eaLnBrk="0" fontAlgn="base" latinLnBrk="0" hangingPunct="0">
              <a:lnSpc>
                <a:spcPct val="100000"/>
              </a:lnSpc>
              <a:spcBef>
                <a:spcPct val="0"/>
              </a:spcBef>
              <a:spcAft>
                <a:spcPct val="0"/>
              </a:spcAft>
              <a:buClrTx/>
              <a:buSzTx/>
              <a:buFontTx/>
              <a:buNone/>
              <a:tabLst/>
            </a:pP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77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text 2">
            <a:extLst>
              <a:ext uri="{FF2B5EF4-FFF2-40B4-BE49-F238E27FC236}">
                <a16:creationId xmlns:a16="http://schemas.microsoft.com/office/drawing/2014/main" id="{A286B00F-AF67-41FD-A5F6-BBF68A857D9C}"/>
              </a:ext>
            </a:extLst>
          </p:cNvPr>
          <p:cNvSpPr>
            <a:spLocks noGrp="1"/>
          </p:cNvSpPr>
          <p:nvPr>
            <p:ph type="body" idx="1"/>
          </p:nvPr>
        </p:nvSpPr>
        <p:spPr>
          <a:xfrm>
            <a:off x="1024467" y="287383"/>
            <a:ext cx="10490200" cy="6096000"/>
          </a:xfrm>
        </p:spPr>
        <p:txBody>
          <a:bodyPr>
            <a:normAutofit fontScale="47500" lnSpcReduction="20000"/>
          </a:bodyPr>
          <a:lstStyle/>
          <a:p>
            <a:pPr lvl="0" algn="ctr"/>
            <a:r>
              <a:rPr lang="ru-RU" sz="3600" b="1" dirty="0" err="1">
                <a:solidFill>
                  <a:schemeClr val="tx1"/>
                </a:solidFill>
                <a:latin typeface="Arial" panose="020B0604020202020204" pitchFamily="34" charset="0"/>
                <a:cs typeface="Arial" panose="020B0604020202020204" pitchFamily="34" charset="0"/>
              </a:rPr>
              <a:t>Etapele</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și</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termenul</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de</a:t>
            </a:r>
            <a:r>
              <a:rPr lang="ru-RU" sz="3600" b="1" dirty="0">
                <a:solidFill>
                  <a:schemeClr val="tx1"/>
                </a:solidFill>
                <a:latin typeface="Arial" panose="020B0604020202020204" pitchFamily="34" charset="0"/>
                <a:cs typeface="Arial" panose="020B0604020202020204" pitchFamily="34" charset="0"/>
              </a:rPr>
              <a:t> </a:t>
            </a:r>
            <a:r>
              <a:rPr lang="ru-RU" sz="3600" b="1" dirty="0" err="1">
                <a:solidFill>
                  <a:schemeClr val="tx1"/>
                </a:solidFill>
                <a:latin typeface="Arial" panose="020B0604020202020204" pitchFamily="34" charset="0"/>
                <a:cs typeface="Arial" panose="020B0604020202020204" pitchFamily="34" charset="0"/>
              </a:rPr>
              <a:t>implementare</a:t>
            </a:r>
            <a:r>
              <a:rPr lang="ro-RO" sz="3600" b="1" dirty="0">
                <a:solidFill>
                  <a:schemeClr val="tx1"/>
                </a:solidFill>
                <a:latin typeface="Arial" panose="020B0604020202020204" pitchFamily="34" charset="0"/>
                <a:cs typeface="Arial" panose="020B0604020202020204" pitchFamily="34" charset="0"/>
              </a:rPr>
              <a:t> a PDI</a:t>
            </a:r>
          </a:p>
          <a:p>
            <a:pPr algn="just"/>
            <a:r>
              <a:rPr lang="ro-RO" sz="3600" dirty="0">
                <a:solidFill>
                  <a:schemeClr val="tx1"/>
                </a:solidFill>
                <a:latin typeface="Arial" panose="020B0604020202020204" pitchFamily="34" charset="0"/>
                <a:cs typeface="Arial" panose="020B0604020202020204" pitchFamily="34" charset="0"/>
              </a:rPr>
              <a:t>În scopul eficientizării procesului de implementare a prevederilor prezentului program se propune 3 etape: Etapa I: septembrie 2022 (de informare a subiecților vizați în program); Etapa a II-a: octombrie – noiembrie  2022 (de elaborare a planului de implementare a programului de dezvoltare instituțională); Etapa a III-a: anii 2022 – 2027 (de realizare și monitorizare a activităților planificate).</a:t>
            </a:r>
          </a:p>
          <a:p>
            <a:pPr lvl="0" algn="just"/>
            <a:endParaRPr lang="ro-RO" sz="3600" b="1" dirty="0">
              <a:solidFill>
                <a:schemeClr val="tx1"/>
              </a:solidFill>
              <a:latin typeface="Arial" panose="020B0604020202020204" pitchFamily="34" charset="0"/>
              <a:cs typeface="Arial" panose="020B0604020202020204" pitchFamily="34" charset="0"/>
            </a:endParaRPr>
          </a:p>
          <a:p>
            <a:pPr lvl="0" algn="just"/>
            <a:r>
              <a:rPr lang="en-US" sz="3600" b="1" dirty="0" err="1">
                <a:solidFill>
                  <a:schemeClr val="tx1"/>
                </a:solidFill>
                <a:latin typeface="Arial" panose="020B0604020202020204" pitchFamily="34" charset="0"/>
                <a:cs typeface="Arial" panose="020B0604020202020204" pitchFamily="34" charset="0"/>
              </a:rPr>
              <a:t>Riscurile</a:t>
            </a:r>
            <a:r>
              <a:rPr lang="en-US" sz="3600" b="1" dirty="0">
                <a:solidFill>
                  <a:schemeClr val="tx1"/>
                </a:solidFill>
                <a:latin typeface="Arial" panose="020B0604020202020204" pitchFamily="34" charset="0"/>
                <a:cs typeface="Arial" panose="020B0604020202020204" pitchFamily="34" charset="0"/>
              </a:rPr>
              <a:t> de </a:t>
            </a:r>
            <a:r>
              <a:rPr lang="en-US" sz="3600" b="1" dirty="0" err="1">
                <a:solidFill>
                  <a:schemeClr val="tx1"/>
                </a:solidFill>
                <a:latin typeface="Arial" panose="020B0604020202020204" pitchFamily="34" charset="0"/>
                <a:cs typeface="Arial" panose="020B0604020202020204" pitchFamily="34" charset="0"/>
              </a:rPr>
              <a:t>implementare</a:t>
            </a:r>
            <a:r>
              <a:rPr lang="en-US" sz="3600" b="1" dirty="0">
                <a:solidFill>
                  <a:schemeClr val="tx1"/>
                </a:solidFill>
                <a:latin typeface="Arial" panose="020B0604020202020204" pitchFamily="34" charset="0"/>
                <a:cs typeface="Arial" panose="020B0604020202020204" pitchFamily="34" charset="0"/>
              </a:rPr>
              <a:t> a </a:t>
            </a:r>
            <a:r>
              <a:rPr lang="en-US" sz="3600" b="1" dirty="0" err="1">
                <a:solidFill>
                  <a:schemeClr val="tx1"/>
                </a:solidFill>
                <a:latin typeface="Arial" panose="020B0604020202020204" pitchFamily="34" charset="0"/>
                <a:cs typeface="Arial" panose="020B0604020202020204" pitchFamily="34" charset="0"/>
              </a:rPr>
              <a:t>programului</a:t>
            </a:r>
            <a:endParaRPr lang="ro-RO" sz="3600" b="1"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q"/>
            </a:pPr>
            <a:r>
              <a:rPr lang="en-US" sz="3600" dirty="0" err="1">
                <a:solidFill>
                  <a:schemeClr val="tx1"/>
                </a:solidFill>
                <a:latin typeface="Arial" panose="020B0604020202020204" pitchFamily="34" charset="0"/>
                <a:cs typeface="Arial" panose="020B0604020202020204" pitchFamily="34" charset="0"/>
              </a:rPr>
              <a:t>Constrângerile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bugetare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impuse</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eventualele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tendințe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nefavorabile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în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evoluția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economiei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naționale</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q"/>
            </a:pPr>
            <a:r>
              <a:rPr lang="en-US" sz="3600" dirty="0" err="1">
                <a:solidFill>
                  <a:schemeClr val="tx1"/>
                </a:solidFill>
                <a:latin typeface="Arial" panose="020B0604020202020204" pitchFamily="34" charset="0"/>
                <a:cs typeface="Arial" panose="020B0604020202020204" pitchFamily="34" charset="0"/>
              </a:rPr>
              <a:t>Rezistența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unor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factori</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decizie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și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categorii</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populație</a:t>
            </a:r>
            <a:r>
              <a:rPr lang="en-US" sz="3600" dirty="0">
                <a:solidFill>
                  <a:schemeClr val="tx1"/>
                </a:solidFill>
                <a:latin typeface="Arial" panose="020B0604020202020204" pitchFamily="34" charset="0"/>
                <a:cs typeface="Arial" panose="020B0604020202020204" pitchFamily="34" charset="0"/>
              </a:rPr>
              <a:t> la </a:t>
            </a:r>
            <a:r>
              <a:rPr lang="en-US" sz="3600" dirty="0" err="1">
                <a:solidFill>
                  <a:schemeClr val="tx1"/>
                </a:solidFill>
                <a:latin typeface="Arial" panose="020B0604020202020204" pitchFamily="34" charset="0"/>
                <a:cs typeface="Arial" panose="020B0604020202020204" pitchFamily="34" charset="0"/>
              </a:rPr>
              <a:t>schimbările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preconizate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în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învățământ</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q"/>
            </a:pPr>
            <a:r>
              <a:rPr lang="en-US" sz="3600" dirty="0" err="1">
                <a:solidFill>
                  <a:schemeClr val="tx1"/>
                </a:solidFill>
                <a:latin typeface="Arial" panose="020B0604020202020204" pitchFamily="34" charset="0"/>
                <a:cs typeface="Arial" panose="020B0604020202020204" pitchFamily="34" charset="0"/>
              </a:rPr>
              <a:t>Implicarea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insuficientă</a:t>
            </a:r>
            <a:r>
              <a:rPr lang="en-US" sz="3600" dirty="0">
                <a:solidFill>
                  <a:schemeClr val="tx1"/>
                </a:solidFill>
                <a:latin typeface="Arial" panose="020B0604020202020204" pitchFamily="34" charset="0"/>
                <a:cs typeface="Arial" panose="020B0604020202020204" pitchFamily="34" charset="0"/>
              </a:rPr>
              <a:t> a </a:t>
            </a:r>
            <a:r>
              <a:rPr lang="en-US" sz="3600" dirty="0" err="1">
                <a:solidFill>
                  <a:schemeClr val="tx1"/>
                </a:solidFill>
                <a:latin typeface="Arial" panose="020B0604020202020204" pitchFamily="34" charset="0"/>
                <a:cs typeface="Arial" panose="020B0604020202020204" pitchFamily="34" charset="0"/>
              </a:rPr>
              <a:t>factorilor</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decizie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cadrelor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didactice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comunității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și</a:t>
            </a:r>
            <a:r>
              <a:rPr lang="en-US" sz="3600" dirty="0">
                <a:solidFill>
                  <a:schemeClr val="tx1"/>
                </a:solidFill>
                <a:latin typeface="Arial" panose="020B0604020202020204" pitchFamily="34" charset="0"/>
                <a:cs typeface="Arial" panose="020B0604020202020204" pitchFamily="34" charset="0"/>
              </a:rPr>
              <a:t> mass-media </a:t>
            </a:r>
            <a:r>
              <a:rPr lang="en-US" sz="3600" dirty="0" err="1">
                <a:solidFill>
                  <a:schemeClr val="tx1"/>
                </a:solidFill>
                <a:latin typeface="Arial" panose="020B0604020202020204" pitchFamily="34" charset="0"/>
                <a:cs typeface="Arial" panose="020B0604020202020204" pitchFamily="34" charset="0"/>
              </a:rPr>
              <a:t>în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realizarea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Programului</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q"/>
            </a:pPr>
            <a:r>
              <a:rPr lang="en-US" sz="3600" dirty="0" err="1">
                <a:solidFill>
                  <a:schemeClr val="tx1"/>
                </a:solidFill>
                <a:latin typeface="Arial" panose="020B0604020202020204" pitchFamily="34" charset="0"/>
                <a:cs typeface="Arial" panose="020B0604020202020204" pitchFamily="34" charset="0"/>
              </a:rPr>
              <a:t>Discrepanțele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dintre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prevederile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documentelor</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politici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educaționale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afectează</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dezvoltarea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sistemică</a:t>
            </a:r>
            <a:r>
              <a:rPr lang="en-US" sz="3600" dirty="0">
                <a:solidFill>
                  <a:schemeClr val="tx1"/>
                </a:solidFill>
                <a:latin typeface="Arial" panose="020B0604020202020204" pitchFamily="34" charset="0"/>
                <a:cs typeface="Arial" panose="020B0604020202020204" pitchFamily="34" charset="0"/>
              </a:rPr>
              <a:t> a </a:t>
            </a:r>
            <a:r>
              <a:rPr lang="en-US" sz="3600" dirty="0" err="1">
                <a:solidFill>
                  <a:schemeClr val="tx1"/>
                </a:solidFill>
                <a:latin typeface="Arial" panose="020B0604020202020204" pitchFamily="34" charset="0"/>
                <a:cs typeface="Arial" panose="020B0604020202020204" pitchFamily="34" charset="0"/>
              </a:rPr>
              <a:t>învățământului</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algn="just"/>
            <a:r>
              <a:rPr lang="en-US" sz="3600" u="sng" dirty="0" err="1">
                <a:solidFill>
                  <a:schemeClr val="tx1"/>
                </a:solidFill>
                <a:latin typeface="Arial" panose="020B0604020202020204" pitchFamily="34" charset="0"/>
                <a:cs typeface="Arial" panose="020B0604020202020204" pitchFamily="34" charset="0"/>
              </a:rPr>
              <a:t>Riscurile</a:t>
            </a:r>
            <a:r>
              <a:rPr lang="en-US" sz="3600" u="sng" dirty="0">
                <a:solidFill>
                  <a:schemeClr val="tx1"/>
                </a:solidFill>
                <a:latin typeface="Arial" panose="020B0604020202020204" pitchFamily="34" charset="0"/>
                <a:cs typeface="Arial" panose="020B0604020202020204" pitchFamily="34" charset="0"/>
              </a:rPr>
              <a:t> </a:t>
            </a:r>
            <a:r>
              <a:rPr lang="en-US" sz="3600" u="sng" dirty="0" err="1">
                <a:solidFill>
                  <a:schemeClr val="tx1"/>
                </a:solidFill>
                <a:latin typeface="Arial" panose="020B0604020202020204" pitchFamily="34" charset="0"/>
                <a:cs typeface="Arial" panose="020B0604020202020204" pitchFamily="34" charset="0"/>
              </a:rPr>
              <a:t>nominalizate</a:t>
            </a:r>
            <a:r>
              <a:rPr lang="en-US" sz="3600" dirty="0">
                <a:solidFill>
                  <a:schemeClr val="tx1"/>
                </a:solidFill>
                <a:latin typeface="Arial" panose="020B0604020202020204" pitchFamily="34" charset="0"/>
                <a:cs typeface="Arial" panose="020B0604020202020204" pitchFamily="34" charset="0"/>
              </a:rPr>
              <a:t> pot fi </a:t>
            </a:r>
            <a:r>
              <a:rPr lang="en-US" sz="3600" dirty="0" err="1">
                <a:solidFill>
                  <a:schemeClr val="tx1"/>
                </a:solidFill>
                <a:latin typeface="Arial" panose="020B0604020202020204" pitchFamily="34" charset="0"/>
                <a:cs typeface="Arial" panose="020B0604020202020204" pitchFamily="34" charset="0"/>
              </a:rPr>
              <a:t>reduse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prin</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ü"/>
            </a:pPr>
            <a:r>
              <a:rPr lang="en-US" sz="3600" dirty="0" err="1">
                <a:solidFill>
                  <a:schemeClr val="tx1"/>
                </a:solidFill>
                <a:latin typeface="Arial" panose="020B0604020202020204" pitchFamily="34" charset="0"/>
                <a:cs typeface="Arial" panose="020B0604020202020204" pitchFamily="34" charset="0"/>
              </a:rPr>
              <a:t>Armonizarea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intereselor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tuturor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factorilor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implicați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în</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organizarea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procesului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educațional</a:t>
            </a:r>
            <a:r>
              <a:rPr lang="en-US" sz="3600" dirty="0">
                <a:solidFill>
                  <a:schemeClr val="tx1"/>
                </a:solidFill>
                <a:latin typeface="Arial" panose="020B0604020202020204" pitchFamily="34" charset="0"/>
                <a:cs typeface="Arial" panose="020B0604020202020204" pitchFamily="34" charset="0"/>
              </a:rPr>
              <a:t> la </a:t>
            </a:r>
            <a:r>
              <a:rPr lang="en-US" sz="3600" dirty="0" err="1">
                <a:solidFill>
                  <a:schemeClr val="tx1"/>
                </a:solidFill>
                <a:latin typeface="Arial" panose="020B0604020202020204" pitchFamily="34" charset="0"/>
                <a:cs typeface="Arial" panose="020B0604020202020204" pitchFamily="34" charset="0"/>
              </a:rPr>
              <a:t>nivel</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instituție</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ü"/>
            </a:pPr>
            <a:r>
              <a:rPr lang="ru-RU" sz="3600" dirty="0" err="1">
                <a:solidFill>
                  <a:schemeClr val="tx1"/>
                </a:solidFill>
                <a:latin typeface="Arial" panose="020B0604020202020204" pitchFamily="34" charset="0"/>
                <a:cs typeface="Arial" panose="020B0604020202020204" pitchFamily="34" charset="0"/>
              </a:rPr>
              <a:t>Mobilizarea</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opiniei</a:t>
            </a:r>
            <a:r>
              <a:rPr lang="ru-RU" sz="3600" dirty="0">
                <a:solidFill>
                  <a:schemeClr val="tx1"/>
                </a:solidFill>
                <a:latin typeface="Arial" panose="020B0604020202020204" pitchFamily="34" charset="0"/>
                <a:cs typeface="Arial" panose="020B0604020202020204" pitchFamily="34" charset="0"/>
              </a:rPr>
              <a:t> </a:t>
            </a:r>
            <a:r>
              <a:rPr lang="ru-RU" sz="3600" dirty="0" err="1">
                <a:solidFill>
                  <a:schemeClr val="tx1"/>
                </a:solidFill>
                <a:latin typeface="Arial" panose="020B0604020202020204" pitchFamily="34" charset="0"/>
                <a:cs typeface="Arial" panose="020B0604020202020204" pitchFamily="34" charset="0"/>
              </a:rPr>
              <a:t>publice</a:t>
            </a:r>
            <a:r>
              <a:rPr lang="ru-RU"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ü"/>
            </a:pPr>
            <a:r>
              <a:rPr lang="en-US" sz="3600" dirty="0" err="1">
                <a:solidFill>
                  <a:schemeClr val="tx1"/>
                </a:solidFill>
                <a:latin typeface="Arial" panose="020B0604020202020204" pitchFamily="34" charset="0"/>
                <a:cs typeface="Arial" panose="020B0604020202020204" pitchFamily="34" charset="0"/>
              </a:rPr>
              <a:t>Eficientizarea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achizițiilor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publice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dar</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și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păstrarea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bazei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materiale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existente</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ü"/>
            </a:pPr>
            <a:r>
              <a:rPr lang="en-US" sz="3600" dirty="0" err="1">
                <a:solidFill>
                  <a:schemeClr val="tx1"/>
                </a:solidFill>
                <a:latin typeface="Arial" panose="020B0604020202020204" pitchFamily="34" charset="0"/>
                <a:cs typeface="Arial" panose="020B0604020202020204" pitchFamily="34" charset="0"/>
              </a:rPr>
              <a:t>Asigurarea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managmentului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participativ</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și</a:t>
            </a:r>
            <a:r>
              <a:rPr lang="en-US" sz="3600" dirty="0">
                <a:solidFill>
                  <a:schemeClr val="tx1"/>
                </a:solidFill>
                <a:latin typeface="Arial" panose="020B0604020202020204" pitchFamily="34" charset="0"/>
                <a:cs typeface="Arial" panose="020B0604020202020204" pitchFamily="34" charset="0"/>
              </a:rPr>
              <a:t> transparent;</a:t>
            </a:r>
            <a:endParaRPr lang="ro-RO" sz="3600" dirty="0">
              <a:solidFill>
                <a:schemeClr val="tx1"/>
              </a:solidFill>
              <a:latin typeface="Arial" panose="020B0604020202020204" pitchFamily="34" charset="0"/>
              <a:cs typeface="Arial" panose="020B0604020202020204" pitchFamily="34" charset="0"/>
            </a:endParaRPr>
          </a:p>
          <a:p>
            <a:pPr marL="571500" lvl="0" indent="-571500" algn="just">
              <a:buFont typeface="Wingdings" panose="05000000000000000000" pitchFamily="2" charset="2"/>
              <a:buChar char="ü"/>
            </a:pPr>
            <a:r>
              <a:rPr lang="en-US" sz="3600" dirty="0" err="1">
                <a:solidFill>
                  <a:schemeClr val="tx1"/>
                </a:solidFill>
                <a:latin typeface="Arial" panose="020B0604020202020204" pitchFamily="34" charset="0"/>
                <a:cs typeface="Arial" panose="020B0604020202020204" pitchFamily="34" charset="0"/>
              </a:rPr>
              <a:t>Consilierea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controlul</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monitorizarea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evaluarea</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activității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manageriale</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și</a:t>
            </a:r>
            <a:r>
              <a:rPr lang="en-US" sz="3600" dirty="0">
                <a:solidFill>
                  <a:schemeClr val="tx1"/>
                </a:solidFill>
                <a:latin typeface="Arial" panose="020B0604020202020204" pitchFamily="34" charset="0"/>
                <a:cs typeface="Arial" panose="020B0604020202020204" pitchFamily="34" charset="0"/>
              </a:rPr>
              <a:t> </a:t>
            </a:r>
            <a:r>
              <a:rPr lang="en-US" sz="3600" dirty="0" err="1">
                <a:solidFill>
                  <a:schemeClr val="tx1"/>
                </a:solidFill>
                <a:latin typeface="Arial" panose="020B0604020202020204" pitchFamily="34" charset="0"/>
                <a:cs typeface="Arial" panose="020B0604020202020204" pitchFamily="34" charset="0"/>
              </a:rPr>
              <a:t>educaționale</a:t>
            </a:r>
            <a:r>
              <a:rPr lang="en-US" sz="3600" dirty="0">
                <a:solidFill>
                  <a:schemeClr val="tx1"/>
                </a:solidFill>
                <a:latin typeface="Arial" panose="020B0604020202020204" pitchFamily="34" charset="0"/>
                <a:cs typeface="Arial" panose="020B0604020202020204" pitchFamily="34" charset="0"/>
              </a:rPr>
              <a:t> la </a:t>
            </a:r>
            <a:r>
              <a:rPr lang="en-US" sz="3600" dirty="0" err="1">
                <a:solidFill>
                  <a:schemeClr val="tx1"/>
                </a:solidFill>
                <a:latin typeface="Arial" panose="020B0604020202020204" pitchFamily="34" charset="0"/>
                <a:cs typeface="Arial" panose="020B0604020202020204" pitchFamily="34" charset="0"/>
              </a:rPr>
              <a:t>nivel</a:t>
            </a:r>
            <a:r>
              <a:rPr lang="en-US" sz="3600" dirty="0">
                <a:solidFill>
                  <a:schemeClr val="tx1"/>
                </a:solidFill>
                <a:latin typeface="Arial" panose="020B0604020202020204" pitchFamily="34" charset="0"/>
                <a:cs typeface="Arial" panose="020B0604020202020204" pitchFamily="34" charset="0"/>
              </a:rPr>
              <a:t> de </a:t>
            </a:r>
            <a:r>
              <a:rPr lang="en-US" sz="3600" dirty="0" err="1">
                <a:solidFill>
                  <a:schemeClr val="tx1"/>
                </a:solidFill>
                <a:latin typeface="Arial" panose="020B0604020202020204" pitchFamily="34" charset="0"/>
                <a:cs typeface="Arial" panose="020B0604020202020204" pitchFamily="34" charset="0"/>
              </a:rPr>
              <a:t>instituție</a:t>
            </a:r>
            <a:r>
              <a:rPr lang="en-US" sz="3600" dirty="0">
                <a:solidFill>
                  <a:schemeClr val="tx1"/>
                </a:solidFill>
                <a:latin typeface="Arial" panose="020B0604020202020204" pitchFamily="34" charset="0"/>
                <a:cs typeface="Arial" panose="020B0604020202020204" pitchFamily="34" charset="0"/>
              </a:rPr>
              <a:t>.</a:t>
            </a:r>
            <a:endParaRPr lang="ro-RO" sz="3600" dirty="0">
              <a:solidFill>
                <a:schemeClr val="tx1"/>
              </a:solidFill>
              <a:latin typeface="Arial" panose="020B0604020202020204" pitchFamily="34" charset="0"/>
              <a:cs typeface="Arial" panose="020B0604020202020204" pitchFamily="34" charset="0"/>
            </a:endParaRPr>
          </a:p>
          <a:p>
            <a:pPr algn="just"/>
            <a:endPar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9133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851C9478-CE2A-40C1-A9A4-177E763E93C5}"/>
              </a:ext>
            </a:extLst>
          </p:cNvPr>
          <p:cNvSpPr>
            <a:spLocks noGrp="1"/>
          </p:cNvSpPr>
          <p:nvPr>
            <p:ph idx="1"/>
          </p:nvPr>
        </p:nvSpPr>
        <p:spPr>
          <a:xfrm>
            <a:off x="816428" y="1332412"/>
            <a:ext cx="10820400" cy="5156240"/>
          </a:xfrm>
        </p:spPr>
        <p:txBody>
          <a:bodyPr>
            <a:normAutofit/>
          </a:bodyPr>
          <a:lstStyle/>
          <a:p>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IP Gimnaziul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o instituție în care nivelul de calitate a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mai trebuie ridicat, acest Plan de dezvoltare instituțională ne va ajuta în schimbare fiindcă este la schimbările din societatea, la schimbările legislative precum și la diverse provocări.</a:t>
            </a:r>
          </a:p>
          <a:p>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Implementarea planului se bazează pe realitatea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şcolii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începutul anului 2022 –2027, pe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informaţiile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obţinute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din rapoartele responsabililor de comisii, din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informaţii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provenite de la cadrele didactice, din literatura de specialitate în managementul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educaţional</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El se aprobă de Consiliul de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administraţie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documentul principal pe baza căruia se vor elabora celelalte documente manageriale ale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şcolii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Realizarea prezentului plan va fi posibilă numai prin suportul tuturor categoriilor de personal din instituție, prin crearea relațiilor de parteneriat precum și prin respectarea principiilor de etică într-un mediu de încredere și colegial.        </a:t>
            </a:r>
          </a:p>
          <a:p>
            <a:pPr marL="0" indent="0">
              <a:buNone/>
            </a:pPr>
            <a:endPar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Vă mulțumesc pentru atenție!</a:t>
            </a:r>
          </a:p>
        </p:txBody>
      </p:sp>
    </p:spTree>
    <p:extLst>
      <p:ext uri="{BB962C8B-B14F-4D97-AF65-F5344CB8AC3E}">
        <p14:creationId xmlns:p14="http://schemas.microsoft.com/office/powerpoint/2010/main" val="292444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B0D07DA-71AF-4A27-80DC-3EF0823523F6}"/>
              </a:ext>
            </a:extLst>
          </p:cNvPr>
          <p:cNvSpPr>
            <a:spLocks noGrp="1"/>
          </p:cNvSpPr>
          <p:nvPr>
            <p:ph type="title"/>
          </p:nvPr>
        </p:nvSpPr>
        <p:spPr>
          <a:xfrm>
            <a:off x="764178" y="191589"/>
            <a:ext cx="10820399" cy="498656"/>
          </a:xfrm>
        </p:spPr>
        <p:txBody>
          <a:bodyPr>
            <a:normAutofit fontScale="90000"/>
          </a:bodyPr>
          <a:lstStyle/>
          <a:p>
            <a:pPr algn="ctr"/>
            <a:r>
              <a:rPr lang="ro-RO" sz="3000" i="1" cap="none"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Actualitatea planului de dezvoltare instituțională</a:t>
            </a:r>
            <a:endParaRPr lang="ro-RO" sz="3000" cap="none" dirty="0">
              <a:effectLst>
                <a:outerShdw blurRad="38100" dist="38100" dir="2700000" algn="tl">
                  <a:srgbClr val="000000">
                    <a:alpha val="43137"/>
                  </a:srgbClr>
                </a:outerShdw>
              </a:effectLst>
            </a:endParaRPr>
          </a:p>
        </p:txBody>
      </p:sp>
      <p:sp>
        <p:nvSpPr>
          <p:cNvPr id="3" name="Substituent text 2">
            <a:extLst>
              <a:ext uri="{FF2B5EF4-FFF2-40B4-BE49-F238E27FC236}">
                <a16:creationId xmlns:a16="http://schemas.microsoft.com/office/drawing/2014/main" id="{FDA147C1-71A8-4498-B690-523855E0AC3D}"/>
              </a:ext>
            </a:extLst>
          </p:cNvPr>
          <p:cNvSpPr>
            <a:spLocks noGrp="1"/>
          </p:cNvSpPr>
          <p:nvPr>
            <p:ph type="body" idx="1"/>
          </p:nvPr>
        </p:nvSpPr>
        <p:spPr>
          <a:xfrm>
            <a:off x="1024466" y="818605"/>
            <a:ext cx="10714687" cy="5721531"/>
          </a:xfrm>
        </p:spPr>
        <p:txBody>
          <a:bodyPr>
            <a:normAutofit fontScale="92500" lnSpcReduction="10000"/>
          </a:bodyPr>
          <a:lstStyle/>
          <a:p>
            <a:pPr algn="just">
              <a:lnSpc>
                <a:spcPct val="107000"/>
              </a:lnSpc>
            </a:pPr>
            <a:r>
              <a:rPr lang="ro-RO" dirty="0">
                <a:latin typeface="Times New Roman" panose="02020603050405020304" pitchFamily="18" charset="0"/>
                <a:ea typeface="Calibri" panose="020F0502020204030204" pitchFamily="34" charset="0"/>
                <a:cs typeface="Times New Roman" panose="02020603050405020304" pitchFamily="18" charset="0"/>
              </a:rPr>
              <a:t>	</a:t>
            </a:r>
            <a:r>
              <a:rPr lang="ro-RO" sz="2000"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Planul de Dezvoltare Instituțională își propune, ca pe parcursul a 5 ani, ținând cont de strategia educațională la nivel național, local, de evoluția economică a zonei în care se află instituția, de mobilitatea și cerințele profesionale ale </a:t>
            </a:r>
            <a:r>
              <a:rPr lang="ro-RO" sz="2000"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pieții</a:t>
            </a:r>
            <a:r>
              <a:rPr lang="ro-RO" sz="2000"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muncii, permiterea realizării unei viziuni pe termen lung în interiorul instituției. Astfel, prevede concentrarea atenției asupra finalităților educației, punerea în valoare a tuturor domeniilor funcționale ale managementului, întărirea parteneriatelor în interiorul și exteriorul instituției, deoarece dezvoltarea instituției, presupune modernizarea și îmbunătățirea tuturor componentelor sistemului educațional, este concentrat pe problemele cheie ale gimnaziului și vine cu strategii de depășire a acestora. </a:t>
            </a:r>
          </a:p>
          <a:p>
            <a:pPr algn="just">
              <a:lnSpc>
                <a:spcPct val="107000"/>
              </a:lnSpc>
            </a:pPr>
            <a:endParaRPr lang="ro-RO" sz="2000"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l">
              <a:lnSpc>
                <a:spcPct val="107000"/>
              </a:lnSpc>
            </a:pP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Proiectarea strategică a </a:t>
            </a:r>
            <a:r>
              <a:rPr lang="ro-RO"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activităţii</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fundamentată pe:</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Politicile, strategiile, actele normative în vigoare stabilite de Ministerul Educației și Cercetării al Republicii Moldova;</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Misiunea Instituției Publice Gimnaziul Holoșnița;</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Viziunea</a:t>
            </a: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Instituției Publice Gimnaziul Holoșnița;</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Premise. Diagnoza - analiza SWOT / analiza PESTE;</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Prioritățile strategice ale Instituției Publice Gimnaziul Holoșnița;</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Planul operațional al Instituției Publice Gimnaziul Holoșnița pentru anul școlar în curs.</a:t>
            </a:r>
            <a:br>
              <a:rPr lang="ro-RO"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endParaRPr lang="ro-RO" dirty="0"/>
          </a:p>
        </p:txBody>
      </p:sp>
    </p:spTree>
    <p:extLst>
      <p:ext uri="{BB962C8B-B14F-4D97-AF65-F5344CB8AC3E}">
        <p14:creationId xmlns:p14="http://schemas.microsoft.com/office/powerpoint/2010/main" val="3655676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FB4F2F2-9DDE-43A5-B359-685654D6B020}"/>
              </a:ext>
            </a:extLst>
          </p:cNvPr>
          <p:cNvSpPr>
            <a:spLocks noGrp="1"/>
          </p:cNvSpPr>
          <p:nvPr>
            <p:ph type="title"/>
          </p:nvPr>
        </p:nvSpPr>
        <p:spPr>
          <a:xfrm>
            <a:off x="669471" y="1010194"/>
            <a:ext cx="10853057" cy="5608320"/>
          </a:xfrm>
        </p:spPr>
        <p:txBody>
          <a:bodyPr>
            <a:noAutofit/>
          </a:bodyPr>
          <a:lstStyle/>
          <a:p>
            <a:pPr algn="ctr"/>
            <a:r>
              <a:rPr lang="ro-RO" sz="2000" b="1"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Elemente de identificare a </a:t>
            </a:r>
            <a:r>
              <a:rPr lang="ro-RO" sz="2000" b="1"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unităţii</a:t>
            </a:r>
            <a:r>
              <a:rPr lang="ro-RO" sz="2000" b="1"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b="1"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şcolare</a:t>
            </a:r>
            <a:r>
              <a:rPr lang="ro-RO" sz="2000" b="1"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Denumirea </a:t>
            </a:r>
            <a:r>
              <a:rPr lang="ro-RO" sz="2000" u="sng"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Publică Gimnaziul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Adresa: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satul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raionul Soroca.	</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Tipul </a:t>
            </a:r>
            <a:r>
              <a:rPr lang="ro-RO" sz="2000" u="sng"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gimnaziu.</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Telefon:</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023070054.</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E-mail</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u="sng"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gimholosnita@gmail.Com</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u="sng"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Limba de instruire</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limba română.</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o-RO" sz="2000" b="1"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Scurt istoric</a:t>
            </a:r>
            <a:r>
              <a:rPr lang="en-US"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b="1"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poziția  geografică:</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o comună a două sate vecine, situată chiar pe malul Nistrului, un sat cu oameni muncitori,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cointeresaţi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soarta copiilor. Instituția  este  situată  chiar în  centrul  satului, la doar 300 m se află Primăria, Oficiul medicului de familie, mai spre malul Nistrului este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Grădiniţa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″Prichindel″.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Şcoala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din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 fost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înfiinţată</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anul 1905, mai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întîi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şcoală</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8 clase, după care în anul 1990 devine gimnaziu. În 2012 gimnaziul din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Cureşniţa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optimizat din cauza scăderii numărului de copii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APL împreună cu Consiliul comunal oferind transport decide ca elevii să-</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continue studiile la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Din anul 2015 gimnaziul devine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şcoală</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circumscripţie</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cadrul căreia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îşi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fac studiile elevi din 3 sate: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Cureşniţa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Iorjniţa</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fiind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transportaţi</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autobuzul </a:t>
            </a:r>
            <a:r>
              <a:rPr lang="ro-RO" sz="2000" cap="none"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a:t>
            </a:r>
            <a: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o-RO"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o-RO" sz="20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5344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330DC76-95ED-46A4-B1FD-D9FEA336A284}"/>
              </a:ext>
            </a:extLst>
          </p:cNvPr>
          <p:cNvSpPr>
            <a:spLocks noGrp="1"/>
          </p:cNvSpPr>
          <p:nvPr>
            <p:ph type="title"/>
          </p:nvPr>
        </p:nvSpPr>
        <p:spPr>
          <a:xfrm>
            <a:off x="4079966" y="308390"/>
            <a:ext cx="8112034" cy="954354"/>
          </a:xfrm>
        </p:spPr>
        <p:txBody>
          <a:bodyPr>
            <a:normAutofit/>
          </a:bodyPr>
          <a:lstStyle/>
          <a:p>
            <a:pPr algn="ctr"/>
            <a:r>
              <a:rPr lang="ro-RO"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Prezentarea generală a instituției</a:t>
            </a:r>
          </a:p>
        </p:txBody>
      </p:sp>
      <p:sp>
        <p:nvSpPr>
          <p:cNvPr id="3" name="Substituent conținut 2">
            <a:extLst>
              <a:ext uri="{FF2B5EF4-FFF2-40B4-BE49-F238E27FC236}">
                <a16:creationId xmlns:a16="http://schemas.microsoft.com/office/drawing/2014/main" id="{E9619414-AD04-46B3-8DC8-580F25EFC2D8}"/>
              </a:ext>
            </a:extLst>
          </p:cNvPr>
          <p:cNvSpPr>
            <a:spLocks noGrp="1"/>
          </p:cNvSpPr>
          <p:nvPr>
            <p:ph idx="1"/>
          </p:nvPr>
        </p:nvSpPr>
        <p:spPr>
          <a:xfrm>
            <a:off x="886097" y="1358537"/>
            <a:ext cx="10820400" cy="5277394"/>
          </a:xfrm>
        </p:spPr>
        <p:txBody>
          <a:bodyPr>
            <a:normAutofit fontScale="85000" lnSpcReduction="20000"/>
          </a:bodyPr>
          <a:lstStyle/>
          <a:p>
            <a:pPr marL="0" indent="0">
              <a:buNone/>
            </a:pP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Cultura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organizaţională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are la bază principiile:</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promovarea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educaţiei</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centrate pe elev;</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asigurarea unor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şanse</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egale de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a:t>
            </a:r>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aţie</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pentru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toţi</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elevii;</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implicarea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comunităţii</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viaţa</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transformarea actului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educaţional</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într</a:t>
            </a:r>
            <a:r>
              <a:rPr lang="en-U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experienţă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autentică de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viaţă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care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pregăteşte</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pentru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viaţă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buNone/>
            </a:pPr>
            <a:endPar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Instituția Publică Gimnaziul Holoșnița are următoarele forme de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buNone/>
            </a:pPr>
            <a:r>
              <a:rPr lang="ro-RO"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Primar - </a:t>
            </a:r>
            <a:r>
              <a:rPr lang="ro-RO" sz="2400"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aripa  claselor  primare</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formată  din  4 săli de clasă + biblioteca;</a:t>
            </a:r>
          </a:p>
          <a:p>
            <a:pPr marL="0" indent="0">
              <a:buNone/>
            </a:pPr>
            <a:r>
              <a:rPr lang="ro-RO"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Gimnazial - </a:t>
            </a:r>
            <a:r>
              <a:rPr lang="ro-RO" sz="2400" i="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aripa  claselor  gimnaziale</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formată  din  5 săli  de  clasă + cancelaria.</a:t>
            </a:r>
          </a:p>
          <a:p>
            <a:pPr marL="0" indent="0">
              <a:buNone/>
            </a:pPr>
            <a:endParaRPr lang="ro-RO"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ro-RO" sz="24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Populaţia</a:t>
            </a:r>
            <a:r>
              <a:rPr lang="ro-RO"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4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şcolară</a:t>
            </a:r>
            <a:r>
              <a:rPr lang="ro-RO"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Numărul de elevi: 103  (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înscrişi</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01 septembrie, anul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2022-2023).</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Numărul de clase: 7 (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funcţionează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anul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2022-2023).</a:t>
            </a:r>
          </a:p>
          <a:p>
            <a:pPr lvl="0"/>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Mediul de </a:t>
            </a:r>
            <a:r>
              <a:rPr lang="ro-RO" sz="24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provenienţă</a:t>
            </a:r>
            <a:r>
              <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Iorjnița (14,57 %), Cureșnița (34,95 %), Holoșnița (50,48 %).</a:t>
            </a:r>
          </a:p>
          <a:p>
            <a:pPr marL="0" indent="0">
              <a:buNone/>
            </a:pPr>
            <a:endParaRPr lang="ro-RO"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ro-RO" dirty="0"/>
          </a:p>
        </p:txBody>
      </p:sp>
    </p:spTree>
    <p:extLst>
      <p:ext uri="{BB962C8B-B14F-4D97-AF65-F5344CB8AC3E}">
        <p14:creationId xmlns:p14="http://schemas.microsoft.com/office/powerpoint/2010/main" val="2745873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48007896-F90B-4C3E-BE9F-2BC15585469A}"/>
              </a:ext>
            </a:extLst>
          </p:cNvPr>
          <p:cNvSpPr>
            <a:spLocks noGrp="1"/>
          </p:cNvSpPr>
          <p:nvPr>
            <p:ph idx="1"/>
          </p:nvPr>
        </p:nvSpPr>
        <p:spPr>
          <a:xfrm>
            <a:off x="685800" y="374469"/>
            <a:ext cx="10820400" cy="6409508"/>
          </a:xfrm>
        </p:spPr>
        <p:txBody>
          <a:bodyPr>
            <a:normAutofit fontScale="55000" lnSpcReduction="20000"/>
          </a:bodyPr>
          <a:lstStyle/>
          <a:p>
            <a:pPr marL="0" indent="0" algn="r">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Personalul gimnaziului:</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Numărul de cadre didactice: 13.</a:t>
            </a:r>
          </a:p>
          <a:p>
            <a:pPr lvl="0" algn="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Personal didactic auxiliar: 1.</a:t>
            </a:r>
          </a:p>
          <a:p>
            <a:pPr lvl="0" algn="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Personal nedidactic: 9.</a:t>
            </a:r>
          </a:p>
          <a:p>
            <a:pPr marL="0" indent="0">
              <a:buNone/>
            </a:pP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Membrii echipei manageriale responsabili de gestionare a procesului educațional și bugetar au experiență și activează în următoarea componență:</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Dorif</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Ina</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director, grad managerial Doi/grad didactic Doi;</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Galac</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Aliona</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director adjunct instruire, grad managerial Doi/grad didactic Întâi;</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Bulat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Aliona</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director adjunct educație (organizator), coordonator CE;</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Celan Iuliana</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președinte Consiliul de Administrație, grad didactic Întâi;</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Groșevschi</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Angela</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președinte Sindical, grad didactic Doi;</a:t>
            </a: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Mardici</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Lilia</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contabil, studii superioare.</a:t>
            </a:r>
          </a:p>
          <a:p>
            <a:pPr marL="0" indent="0">
              <a:buNone/>
            </a:pPr>
            <a:endPar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Resurse materiale ale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unităţii</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şcolare</a:t>
            </a:r>
            <a:r>
              <a:rPr lang="ro-RO" sz="2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Biblioteca – asigurată cu manuale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cărţi</a:t>
            </a:r>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pentru elevi/ personal didactic;        </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Cabinet medical ;</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Cantina 50 locuri;</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Mini-stadion deschis în septembrie 2016;</a:t>
            </a:r>
          </a:p>
          <a:p>
            <a:pPr lvl="0"/>
            <a:r>
              <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 cabinet de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informatică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calculatoare</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conectate</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internet, xerox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imprimantă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Cabinet de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muzicală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funcţional</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ca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sală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clasă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sală</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consilii</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profesorale</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Un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centru</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CREI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pentru</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9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elevii</a:t>
            </a:r>
            <a:r>
              <a:rPr lang="en-US"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cu CES.</a:t>
            </a:r>
            <a:endParaRPr lang="ro-RO" sz="29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dirty="0"/>
          </a:p>
          <a:p>
            <a:endParaRPr lang="ro-RO" dirty="0"/>
          </a:p>
        </p:txBody>
      </p:sp>
    </p:spTree>
    <p:extLst>
      <p:ext uri="{BB962C8B-B14F-4D97-AF65-F5344CB8AC3E}">
        <p14:creationId xmlns:p14="http://schemas.microsoft.com/office/powerpoint/2010/main" val="424445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text 2">
            <a:extLst>
              <a:ext uri="{FF2B5EF4-FFF2-40B4-BE49-F238E27FC236}">
                <a16:creationId xmlns:a16="http://schemas.microsoft.com/office/drawing/2014/main" id="{45A9210B-969D-4632-8B94-6993570A251A}"/>
              </a:ext>
            </a:extLst>
          </p:cNvPr>
          <p:cNvSpPr>
            <a:spLocks noGrp="1"/>
          </p:cNvSpPr>
          <p:nvPr>
            <p:ph type="body" idx="1"/>
          </p:nvPr>
        </p:nvSpPr>
        <p:spPr>
          <a:xfrm>
            <a:off x="1024467" y="296091"/>
            <a:ext cx="10490200" cy="6270172"/>
          </a:xfrm>
        </p:spPr>
        <p:txBody>
          <a:bodyPr>
            <a:normAutofit fontScale="47500" lnSpcReduction="20000"/>
          </a:bodyPr>
          <a:lstStyle/>
          <a:p>
            <a:pPr algn="just"/>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Reforma curriculară axată pe formarea de competențe, presupune un proces de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flexibil, deschis către schimbare, axat pe modele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educaţionale</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care să stimuleze dezvoltarea personală și profesională a elevilor, pregătirea lor temeinică pentru integrarea </a:t>
            </a:r>
            <a:r>
              <a:rPr lang="ro-RO" sz="360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într-o societate dinamică</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aflată într-o permanentă schimbare și, mai ales, competitivă.</a:t>
            </a:r>
          </a:p>
          <a:p>
            <a:pPr algn="just"/>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Toate cadrele didactice își desfășoară activitatea conform programelor de specialitate și a planificărilor calendaristice individuale.</a:t>
            </a:r>
          </a:p>
          <a:p>
            <a:pPr algn="just"/>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 acest context,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esenţială</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stabilirea strategiilor de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îmbunătăţire</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activităţii</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nivelul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învăţământului</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primar și gimnazial, a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priorităţilor</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analiza critică a rezultatelor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obţinute</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elevi, cadre didactice, managerul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precum și de personalul auxiliar si nedidactic.</a:t>
            </a:r>
          </a:p>
          <a:p>
            <a:pPr algn="just"/>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 baza unei diagnoze realiste, ne-am stabilit pentru această perioadă obiective ce vizează asigurarea accesului la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îmbunătăţirea</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calităţii</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în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pregătirea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unităţii</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a:t>
            </a:r>
            <a:r>
              <a:rPr lang="ro-RO" sz="3600"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învăţământ</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pentru prestarea serviciilor educaționale de calitate.</a:t>
            </a:r>
          </a:p>
          <a:p>
            <a:pPr algn="just"/>
            <a:endPar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Planul anual de activitate pentru fiecare an de studii va fi elaborat în baza prezentului Plan de dezvoltare instituțional al IP Gimnaziul Holoșnița pentru anii 2022–2027, care are la bază realizarea următoarelor scopuri:</a:t>
            </a:r>
          </a:p>
          <a:p>
            <a:pPr algn="just"/>
            <a:r>
              <a:rPr lang="ro-RO" sz="360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Scopul economic</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Educația trebuie să le permită elevilor să devină responsabili și independenți din punct de vedere economic;</a:t>
            </a:r>
          </a:p>
          <a:p>
            <a:pPr algn="just"/>
            <a:r>
              <a:rPr lang="ro-RO" sz="360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Scopul cultural: </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Educația trebuie să le permită elevilor să înțeleagă și să aprecieze propriile culturi, să respecte diversitatea celorlalți;</a:t>
            </a:r>
          </a:p>
          <a:p>
            <a:pPr algn="just"/>
            <a:r>
              <a:rPr lang="ro-RO" sz="360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Scopul social: </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Educația trebuie să permită tinerilor să devină cetățeni activi și plini de compasiune;</a:t>
            </a:r>
          </a:p>
          <a:p>
            <a:pPr algn="just"/>
            <a:r>
              <a:rPr lang="ro-RO" sz="3600" i="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Scopul personal</a:t>
            </a:r>
            <a:r>
              <a:rPr lang="ro-RO" sz="36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Educația trebuie să permită tinerilor să se implice atât în lumea lor interioară, cât și în lumea care îi înconjoară.</a:t>
            </a:r>
          </a:p>
          <a:p>
            <a:endParaRPr lang="ro-RO" dirty="0"/>
          </a:p>
        </p:txBody>
      </p:sp>
    </p:spTree>
    <p:extLst>
      <p:ext uri="{BB962C8B-B14F-4D97-AF65-F5344CB8AC3E}">
        <p14:creationId xmlns:p14="http://schemas.microsoft.com/office/powerpoint/2010/main" val="135387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66B45A04-DAB5-45F8-8641-D6DFBBDFFF7F}"/>
              </a:ext>
            </a:extLst>
          </p:cNvPr>
          <p:cNvSpPr>
            <a:spLocks noGrp="1"/>
          </p:cNvSpPr>
          <p:nvPr>
            <p:ph sz="half" idx="1"/>
          </p:nvPr>
        </p:nvSpPr>
        <p:spPr>
          <a:xfrm>
            <a:off x="685800" y="1393371"/>
            <a:ext cx="5334000" cy="4937760"/>
          </a:xfrm>
        </p:spPr>
        <p:txBody>
          <a:bodyPr>
            <a:normAutofit/>
          </a:bodyPr>
          <a:lstStyle/>
          <a:p>
            <a:r>
              <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Misiunea instituției</a:t>
            </a:r>
          </a:p>
          <a:p>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ro-RO" b="1" i="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Instituţia</a:t>
            </a:r>
            <a:r>
              <a:rPr lang="ro-RO"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Publică Gimnaziul </a:t>
            </a:r>
            <a:r>
              <a:rPr lang="ro-RO" b="1" i="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are ca misiune formarea unei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personalităţi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libere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creative,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asigurînd</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elevi dezvoltarea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competenţelor</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prin consiliere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orientarea lor în determinarea traseului individual optim, printr-o gamă largă de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activităţi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extracurriculare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extraşcolare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formînd</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tineri capabili de a-</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găsi locul într-o lume în schimbare.</a:t>
            </a:r>
          </a:p>
          <a:p>
            <a:endParaRPr lang="ro-RO" dirty="0"/>
          </a:p>
          <a:p>
            <a:endParaRPr lang="ro-RO" dirty="0"/>
          </a:p>
        </p:txBody>
      </p:sp>
      <p:sp>
        <p:nvSpPr>
          <p:cNvPr id="4" name="Substituent conținut 3">
            <a:extLst>
              <a:ext uri="{FF2B5EF4-FFF2-40B4-BE49-F238E27FC236}">
                <a16:creationId xmlns:a16="http://schemas.microsoft.com/office/drawing/2014/main" id="{73C4B636-A15E-40CF-810A-D74B99EF4DA3}"/>
              </a:ext>
            </a:extLst>
          </p:cNvPr>
          <p:cNvSpPr>
            <a:spLocks noGrp="1"/>
          </p:cNvSpPr>
          <p:nvPr>
            <p:ph sz="half" idx="2"/>
          </p:nvPr>
        </p:nvSpPr>
        <p:spPr>
          <a:xfrm>
            <a:off x="6172200" y="574766"/>
            <a:ext cx="5334000" cy="5016137"/>
          </a:xfrm>
        </p:spPr>
        <p:txBody>
          <a:bodyPr>
            <a:normAutofit/>
          </a:bodyPr>
          <a:lstStyle/>
          <a:p>
            <a:r>
              <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Viziunea instituției</a:t>
            </a:r>
          </a:p>
          <a:p>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o-RO"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r>
              <a:rPr lang="ro-RO" b="1" i="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Instituţia</a:t>
            </a:r>
            <a:r>
              <a:rPr lang="ro-RO"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Publică Gimnaziul </a:t>
            </a:r>
            <a:r>
              <a:rPr lang="ro-RO" b="1" i="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Holoşniţa</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este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instituţia</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care oferă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educaţie</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calitate, într-un mediu sigur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protectiv, cu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relaţii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parteneriat între elevi –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părinţi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 profesori, răspunde pentru respectarea drepturilor elevilor, pentru securitatea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şi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sănătatea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vieţii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elevilor în timpul aflării în cadrul </a:t>
            </a:r>
            <a:r>
              <a:rPr lang="ro-RO"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instituţiei</a:t>
            </a:r>
            <a:r>
              <a:rPr lang="ro-RO"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endParaRPr lang="ro-RO" b="1" dirty="0"/>
          </a:p>
          <a:p>
            <a:endParaRPr lang="ro-RO" dirty="0"/>
          </a:p>
          <a:p>
            <a:endParaRPr lang="ro-RO" dirty="0"/>
          </a:p>
        </p:txBody>
      </p:sp>
      <p:pic>
        <p:nvPicPr>
          <p:cNvPr id="17" name="Рисунок 2" descr="C:\Users\User\Desktop\images.jpg">
            <a:extLst>
              <a:ext uri="{FF2B5EF4-FFF2-40B4-BE49-F238E27FC236}">
                <a16:creationId xmlns:a16="http://schemas.microsoft.com/office/drawing/2014/main" id="{EBB7FEFB-3478-47A8-A3F8-B56E11489E1A}"/>
              </a:ext>
            </a:extLst>
          </p:cNvPr>
          <p:cNvPicPr/>
          <p:nvPr/>
        </p:nvPicPr>
        <p:blipFill>
          <a:blip r:embed="rId2"/>
          <a:srcRect/>
          <a:stretch>
            <a:fillRect/>
          </a:stretch>
        </p:blipFill>
        <p:spPr bwMode="auto">
          <a:xfrm>
            <a:off x="2790190" y="1703069"/>
            <a:ext cx="2293620" cy="982980"/>
          </a:xfrm>
          <a:prstGeom prst="rect">
            <a:avLst/>
          </a:prstGeom>
          <a:noFill/>
          <a:ln w="9525">
            <a:noFill/>
            <a:miter lim="800000"/>
            <a:headEnd/>
            <a:tailEnd/>
          </a:ln>
        </p:spPr>
      </p:pic>
      <p:pic>
        <p:nvPicPr>
          <p:cNvPr id="18" name="Рисунок 3" descr="C:\Users\User\Desktop\images (1).jpg">
            <a:extLst>
              <a:ext uri="{FF2B5EF4-FFF2-40B4-BE49-F238E27FC236}">
                <a16:creationId xmlns:a16="http://schemas.microsoft.com/office/drawing/2014/main" id="{FCE23FBB-7ED5-4306-A649-6AB4D30DB2DF}"/>
              </a:ext>
            </a:extLst>
          </p:cNvPr>
          <p:cNvPicPr/>
          <p:nvPr/>
        </p:nvPicPr>
        <p:blipFill>
          <a:blip r:embed="rId3"/>
          <a:srcRect/>
          <a:stretch>
            <a:fillRect/>
          </a:stretch>
        </p:blipFill>
        <p:spPr bwMode="auto">
          <a:xfrm>
            <a:off x="9059817" y="1050251"/>
            <a:ext cx="2235200" cy="1059180"/>
          </a:xfrm>
          <a:prstGeom prst="rect">
            <a:avLst/>
          </a:prstGeom>
          <a:noFill/>
          <a:ln w="9525">
            <a:noFill/>
            <a:miter lim="800000"/>
            <a:headEnd/>
            <a:tailEnd/>
          </a:ln>
        </p:spPr>
      </p:pic>
    </p:spTree>
    <p:extLst>
      <p:ext uri="{BB962C8B-B14F-4D97-AF65-F5344CB8AC3E}">
        <p14:creationId xmlns:p14="http://schemas.microsoft.com/office/powerpoint/2010/main" val="176050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ubstituent imagine 4">
            <a:extLst>
              <a:ext uri="{FF2B5EF4-FFF2-40B4-BE49-F238E27FC236}">
                <a16:creationId xmlns:a16="http://schemas.microsoft.com/office/drawing/2014/main" id="{D1525C53-03FE-453A-AC98-3EF260A9F706}"/>
              </a:ext>
            </a:extLst>
          </p:cNvPr>
          <p:cNvPicPr>
            <a:picLocks noGrp="1" noChangeAspect="1"/>
          </p:cNvPicPr>
          <p:nvPr>
            <p:ph type="pic" idx="1"/>
          </p:nvPr>
        </p:nvPicPr>
        <p:blipFill>
          <a:blip r:embed="rId2"/>
          <a:srcRect l="517" r="517"/>
          <a:stretch>
            <a:fillRect/>
          </a:stretch>
        </p:blipFill>
        <p:spPr>
          <a:xfrm>
            <a:off x="1678986" y="0"/>
            <a:ext cx="11192283" cy="3700783"/>
          </a:xfrm>
          <a:prstGeom prst="rect">
            <a:avLst/>
          </a:prstGeom>
          <a:ln>
            <a:noFill/>
          </a:ln>
          <a:effectLst>
            <a:outerShdw blurRad="190500" algn="tl" rotWithShape="0">
              <a:srgbClr val="000000">
                <a:alpha val="70000"/>
              </a:srgbClr>
            </a:outerShdw>
          </a:effectLst>
        </p:spPr>
      </p:pic>
      <p:graphicFrame>
        <p:nvGraphicFramePr>
          <p:cNvPr id="6" name="Substituent conținut 3">
            <a:extLst>
              <a:ext uri="{FF2B5EF4-FFF2-40B4-BE49-F238E27FC236}">
                <a16:creationId xmlns:a16="http://schemas.microsoft.com/office/drawing/2014/main" id="{7BFEAD09-E516-487E-85E9-1AD739B44C52}"/>
              </a:ext>
            </a:extLst>
          </p:cNvPr>
          <p:cNvGraphicFramePr>
            <a:graphicFrameLocks/>
          </p:cNvGraphicFramePr>
          <p:nvPr>
            <p:extLst>
              <p:ext uri="{D42A27DB-BD31-4B8C-83A1-F6EECF244321}">
                <p14:modId xmlns:p14="http://schemas.microsoft.com/office/powerpoint/2010/main" val="394550528"/>
              </p:ext>
            </p:extLst>
          </p:nvPr>
        </p:nvGraphicFramePr>
        <p:xfrm>
          <a:off x="1024550" y="3683006"/>
          <a:ext cx="10820400" cy="3104577"/>
        </p:xfrm>
        <a:graphic>
          <a:graphicData uri="http://schemas.openxmlformats.org/drawingml/2006/table">
            <a:tbl>
              <a:tblPr firstRow="1" firstCol="1" bandRow="1">
                <a:tableStyleId>{0505E3EF-67EA-436B-97B2-0124C06EBD24}</a:tableStyleId>
              </a:tblPr>
              <a:tblGrid>
                <a:gridCol w="1056799">
                  <a:extLst>
                    <a:ext uri="{9D8B030D-6E8A-4147-A177-3AD203B41FA5}">
                      <a16:colId xmlns:a16="http://schemas.microsoft.com/office/drawing/2014/main" val="1392093543"/>
                    </a:ext>
                  </a:extLst>
                </a:gridCol>
                <a:gridCol w="9763601">
                  <a:extLst>
                    <a:ext uri="{9D8B030D-6E8A-4147-A177-3AD203B41FA5}">
                      <a16:colId xmlns:a16="http://schemas.microsoft.com/office/drawing/2014/main" val="3624315541"/>
                    </a:ext>
                  </a:extLst>
                </a:gridCol>
              </a:tblGrid>
              <a:tr h="896622">
                <a:tc rowSpan="3">
                  <a:txBody>
                    <a:bodyPr/>
                    <a:lstStyle/>
                    <a:p>
                      <a:pPr marL="457200" marR="71755" algn="ctr">
                        <a:lnSpc>
                          <a:spcPct val="150000"/>
                        </a:lnSpc>
                        <a:spcAft>
                          <a:spcPts val="0"/>
                        </a:spcAft>
                      </a:pPr>
                      <a:r>
                        <a:rPr lang="ro-RO" sz="1500" dirty="0">
                          <a:effectLst/>
                        </a:rPr>
                        <a:t>Valori Cheie</a:t>
                      </a:r>
                      <a:endParaRPr lang="ro-RO" sz="1000" dirty="0">
                        <a:effectLst/>
                      </a:endParaRPr>
                    </a:p>
                    <a:p>
                      <a:pPr marL="71755" marR="71755" algn="ctr">
                        <a:lnSpc>
                          <a:spcPct val="150000"/>
                        </a:lnSpc>
                        <a:spcAft>
                          <a:spcPts val="0"/>
                        </a:spcAft>
                      </a:pPr>
                      <a:r>
                        <a:rPr lang="ro-RO" sz="1300" dirty="0">
                          <a:effectLst/>
                        </a:rPr>
                        <a:t>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456" marR="63456" marT="0" marB="0" vert="vert270" anchor="ctr"/>
                </a:tc>
                <a:tc>
                  <a:txBody>
                    <a:bodyPr/>
                    <a:lstStyle/>
                    <a:p>
                      <a:pPr algn="just">
                        <a:lnSpc>
                          <a:spcPct val="107000"/>
                        </a:lnSpc>
                        <a:spcAft>
                          <a:spcPts val="0"/>
                        </a:spcAft>
                      </a:pPr>
                      <a:r>
                        <a:rPr lang="ro-RO" sz="1300" b="1" dirty="0">
                          <a:effectLst/>
                        </a:rPr>
                        <a:t>Deschidere</a:t>
                      </a:r>
                      <a:endParaRPr lang="ro-RO" sz="1000" b="1"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b="0" dirty="0">
                          <a:effectLst/>
                        </a:rPr>
                        <a:t>la nou</a:t>
                      </a:r>
                      <a:endParaRPr lang="ro-RO" sz="1000" b="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b="0" dirty="0">
                          <a:effectLst/>
                        </a:rPr>
                        <a:t>în relații interumane</a:t>
                      </a:r>
                      <a:endParaRPr lang="ro-RO" sz="1000" b="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b="0" dirty="0">
                          <a:effectLst/>
                        </a:rPr>
                        <a:t>pentru parteneriat</a:t>
                      </a:r>
                      <a:endParaRPr lang="ro-RO" sz="1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456" marR="63456" marT="0" marB="0"/>
                </a:tc>
                <a:extLst>
                  <a:ext uri="{0D108BD9-81ED-4DB2-BD59-A6C34878D82A}">
                    <a16:rowId xmlns:a16="http://schemas.microsoft.com/office/drawing/2014/main" val="3775323304"/>
                  </a:ext>
                </a:extLst>
              </a:tr>
              <a:tr h="1322457">
                <a:tc vMerge="1">
                  <a:txBody>
                    <a:bodyPr/>
                    <a:lstStyle/>
                    <a:p>
                      <a:endParaRPr lang="ro-RO"/>
                    </a:p>
                  </a:txBody>
                  <a:tcPr/>
                </a:tc>
                <a:tc>
                  <a:txBody>
                    <a:bodyPr/>
                    <a:lstStyle/>
                    <a:p>
                      <a:pPr algn="just">
                        <a:lnSpc>
                          <a:spcPct val="107000"/>
                        </a:lnSpc>
                        <a:spcAft>
                          <a:spcPts val="0"/>
                        </a:spcAft>
                      </a:pPr>
                      <a:r>
                        <a:rPr lang="ro-RO" sz="1300" b="1" dirty="0">
                          <a:effectLst/>
                        </a:rPr>
                        <a:t>Echipă</a:t>
                      </a:r>
                      <a:endParaRPr lang="ro-RO" sz="1000" b="1"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învățăm să dezvoltăm în comun experiențe individuale</a:t>
                      </a:r>
                      <a:endParaRPr lang="ro-RO" sz="100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demonstrăm responsabilitate și competențe în domeniul de activitate</a:t>
                      </a:r>
                      <a:endParaRPr lang="ro-RO" sz="100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dezvoltare personală</a:t>
                      </a:r>
                      <a:endParaRPr lang="ro-RO" sz="100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formarea și perfecționarea permanentă</a:t>
                      </a:r>
                      <a:endParaRPr lang="ro-RO" sz="100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respectarea normelor de etică și deontologie profesională</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456" marR="63456" marT="0" marB="0"/>
                </a:tc>
                <a:extLst>
                  <a:ext uri="{0D108BD9-81ED-4DB2-BD59-A6C34878D82A}">
                    <a16:rowId xmlns:a16="http://schemas.microsoft.com/office/drawing/2014/main" val="2622088009"/>
                  </a:ext>
                </a:extLst>
              </a:tr>
              <a:tr h="885498">
                <a:tc vMerge="1">
                  <a:txBody>
                    <a:bodyPr/>
                    <a:lstStyle/>
                    <a:p>
                      <a:endParaRPr lang="ro-RO"/>
                    </a:p>
                  </a:txBody>
                  <a:tcPr/>
                </a:tc>
                <a:tc>
                  <a:txBody>
                    <a:bodyPr/>
                    <a:lstStyle/>
                    <a:p>
                      <a:pPr algn="just">
                        <a:lnSpc>
                          <a:spcPct val="107000"/>
                        </a:lnSpc>
                        <a:spcAft>
                          <a:spcPts val="0"/>
                        </a:spcAft>
                      </a:pPr>
                      <a:r>
                        <a:rPr lang="ro-RO" sz="1300" b="1" dirty="0">
                          <a:effectLst/>
                        </a:rPr>
                        <a:t>Eficiență</a:t>
                      </a:r>
                      <a:endParaRPr lang="ro-RO" sz="1000" b="1"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în </a:t>
                      </a:r>
                      <a:r>
                        <a:rPr lang="ro-RO" sz="1300" dirty="0" err="1">
                          <a:effectLst/>
                        </a:rPr>
                        <a:t>concordanţă</a:t>
                      </a:r>
                      <a:r>
                        <a:rPr lang="ro-RO" sz="1300" dirty="0">
                          <a:effectLst/>
                        </a:rPr>
                        <a:t> cu </a:t>
                      </a:r>
                      <a:r>
                        <a:rPr lang="ro-RO" sz="1300" dirty="0" err="1">
                          <a:effectLst/>
                        </a:rPr>
                        <a:t>cerinţele</a:t>
                      </a:r>
                      <a:r>
                        <a:rPr lang="ro-RO" sz="1300" dirty="0">
                          <a:effectLst/>
                        </a:rPr>
                        <a:t> </a:t>
                      </a:r>
                      <a:r>
                        <a:rPr lang="ro-RO" sz="1300" dirty="0" err="1">
                          <a:effectLst/>
                        </a:rPr>
                        <a:t>societăţii</a:t>
                      </a:r>
                      <a:endParaRPr lang="ro-RO" sz="1000" dirty="0">
                        <a:effectLst/>
                      </a:endParaRPr>
                    </a:p>
                    <a:p>
                      <a:pPr marL="742950" lvl="1" indent="-285750" algn="just">
                        <a:lnSpc>
                          <a:spcPct val="107000"/>
                        </a:lnSpc>
                        <a:spcAft>
                          <a:spcPts val="0"/>
                        </a:spcAft>
                        <a:buFont typeface="Times New Roman" panose="02020603050405020304" pitchFamily="18" charset="0"/>
                        <a:buChar char="•"/>
                        <a:tabLst>
                          <a:tab pos="914400" algn="l"/>
                        </a:tabLst>
                      </a:pPr>
                      <a:r>
                        <a:rPr lang="ro-RO" sz="1300" dirty="0">
                          <a:effectLst/>
                        </a:rPr>
                        <a:t>exprimată prin raportul efort - rezultate</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456" marR="63456" marT="0" marB="0"/>
                </a:tc>
                <a:extLst>
                  <a:ext uri="{0D108BD9-81ED-4DB2-BD59-A6C34878D82A}">
                    <a16:rowId xmlns:a16="http://schemas.microsoft.com/office/drawing/2014/main" val="3769794262"/>
                  </a:ext>
                </a:extLst>
              </a:tr>
            </a:tbl>
          </a:graphicData>
        </a:graphic>
      </p:graphicFrame>
    </p:spTree>
    <p:extLst>
      <p:ext uri="{BB962C8B-B14F-4D97-AF65-F5344CB8AC3E}">
        <p14:creationId xmlns:p14="http://schemas.microsoft.com/office/powerpoint/2010/main" val="574207083"/>
      </p:ext>
    </p:extLst>
  </p:cSld>
  <p:clrMapOvr>
    <a:masterClrMapping/>
  </p:clrMapOvr>
</p:sld>
</file>

<file path=ppt/theme/theme1.xml><?xml version="1.0" encoding="utf-8"?>
<a:theme xmlns:a="http://schemas.openxmlformats.org/drawingml/2006/main" name="Urmă vapori">
  <a:themeElements>
    <a:clrScheme name="Urmă vapori">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Urmă vapori">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mă vapor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TM04033937[[fn=Urmă vapori]]</Template>
  <TotalTime>345</TotalTime>
  <Words>5545</Words>
  <Application>Microsoft Office PowerPoint</Application>
  <PresentationFormat>Ecran lat</PresentationFormat>
  <Paragraphs>685</Paragraphs>
  <Slides>25</Slides>
  <Notes>0</Notes>
  <HiddenSlides>0</HiddenSlides>
  <MMClips>0</MMClips>
  <ScaleCrop>false</ScaleCrop>
  <HeadingPairs>
    <vt:vector size="6" baseType="variant">
      <vt:variant>
        <vt:lpstr>Fonturi utilizate</vt:lpstr>
      </vt:variant>
      <vt:variant>
        <vt:i4>10</vt:i4>
      </vt:variant>
      <vt:variant>
        <vt:lpstr>Temă</vt:lpstr>
      </vt:variant>
      <vt:variant>
        <vt:i4>1</vt:i4>
      </vt:variant>
      <vt:variant>
        <vt:lpstr>Titluri diapozitive</vt:lpstr>
      </vt:variant>
      <vt:variant>
        <vt:i4>25</vt:i4>
      </vt:variant>
    </vt:vector>
  </HeadingPairs>
  <TitlesOfParts>
    <vt:vector size="36" baseType="lpstr">
      <vt:lpstr>Algerian</vt:lpstr>
      <vt:lpstr>Arial</vt:lpstr>
      <vt:lpstr>Bahnschrift</vt:lpstr>
      <vt:lpstr>Bookman Old Style</vt:lpstr>
      <vt:lpstr>Calibri</vt:lpstr>
      <vt:lpstr>Century Gothic</vt:lpstr>
      <vt:lpstr>Minion Pro</vt:lpstr>
      <vt:lpstr>Symbol</vt:lpstr>
      <vt:lpstr>Times New Roman</vt:lpstr>
      <vt:lpstr>Wingdings</vt:lpstr>
      <vt:lpstr>Urmă vapori</vt:lpstr>
      <vt:lpstr>Instituţia Publică Gimnaziul Holoşniţa  Plan de dezvoltare a instituţiei pentru o perioadă de 5 ani 2022-2027 </vt:lpstr>
      <vt:lpstr>Context general</vt:lpstr>
      <vt:lpstr>Actualitatea planului de dezvoltare instituțională</vt:lpstr>
      <vt:lpstr>Elemente de identificare a unităţii şcolare: Denumirea instituţiei: Instituţia Publică Gimnaziul Holoşniţa.  Adresa: satul Holoşniţa, raionul Soroca.  Tipul instituţiei: gimnaziu. Telefon: 023070054. E-mail: gimholosnita@gmail.Com. Limba de instruire: limba română.  Scurt istoric/ poziția  geografică:  Holoşniţa, este o comună a două sate vecine, situată chiar pe malul Nistrului, un sat cu oameni muncitori, cointeresaţi de soarta copiilor. Instituția  este  situată  chiar în  centrul  satului, la doar 300 m se află Primăria, Oficiul medicului de familie, mai spre malul Nistrului este Grădiniţa ″Prichindel″. Şcoala din Holoşniţa, a fost înfiinţată în anul 1905, mai întîi şcoală cu 8 clase, după care în anul 1990 devine gimnaziu. În 2012 gimnaziul din Cureşniţa este optimizat din cauza scăderii numărului de copii şi APL împreună cu Consiliul comunal oferind transport decide ca elevii să-şi continue studiile la Holoşniţa. Din anul 2015 gimnaziul devine şcoală de circumscripţie în cadrul căreia îşi fac studiile elevi din 3 sate: Holoşniţa, Cureşniţa, Iorjniţa, fiind transportaţi cu autobuzul şcolar.    </vt:lpstr>
      <vt:lpstr>Prezentarea generală a instituției</vt:lpstr>
      <vt:lpstr>Prezentare PowerPoint</vt:lpstr>
      <vt:lpstr>Prezentare PowerPoint</vt:lpstr>
      <vt:lpstr>Prezentare PowerPoint</vt:lpstr>
      <vt:lpstr>Prezentare PowerPoint</vt:lpstr>
      <vt:lpstr>Prezentare PowerPoint</vt:lpstr>
      <vt:lpstr>Analiza SWOT CURRICULUM</vt:lpstr>
      <vt:lpstr>Analiza SWOT RESURSE UMANE</vt:lpstr>
      <vt:lpstr>Analiza SWOT RESURSE FINANCIARE ȘI MATERIALE</vt:lpstr>
      <vt:lpstr>Analiza SWOT PARTENERIATE</vt:lpstr>
      <vt:lpstr>Viziunea managerială</vt:lpstr>
      <vt:lpstr>OPŢIUNEA STRATEGICĂ: Școlarizarea elevilor </vt:lpstr>
      <vt:lpstr>OPŢIUNEA STRATEGICĂ: Dezvoltarea resurselor umane </vt:lpstr>
      <vt:lpstr>OPŢIUNEA STRATEGICĂ: Dezvoltarea curriculară </vt:lpstr>
      <vt:lpstr>OPŢIUNEA STRATEGICĂ: Dezvoltarea relațiilor comunitare </vt:lpstr>
      <vt:lpstr>OPŢIUNEA STRATEGICĂ: Activitatea extrașcolară </vt:lpstr>
      <vt:lpstr>OPŢIUNEA STRATEGICĂ: Dezvoltarea financiară și a                              bazei materiale </vt:lpstr>
      <vt:lpstr>Prezentare PowerPoint</vt:lpstr>
      <vt:lpstr>Prezentare PowerPoint</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Instituţia Publică Gimnaziul Holoşniţa  Plan de dezvoltare a instituţiei pentru o perioadă de 5 ani 2022-2027 </dc:title>
  <dc:creator>Office</dc:creator>
  <cp:lastModifiedBy>Office</cp:lastModifiedBy>
  <cp:revision>35</cp:revision>
  <dcterms:created xsi:type="dcterms:W3CDTF">2022-09-13T01:27:03Z</dcterms:created>
  <dcterms:modified xsi:type="dcterms:W3CDTF">2022-09-13T18:04:13Z</dcterms:modified>
</cp:coreProperties>
</file>