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3"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Stil mediu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Stil luminos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Stil luminos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C083E6E3-FA7D-4D7B-A595-EF9225AFEA82}" styleName="Stil luminos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1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ro-RO"/>
              <a:t>Faceți clic pentru a edita stilul de titlu coordonator</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a:t>Faceți clic pentru a edita stilul de subtitlu coordonator</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B61BEF0D-F0BB-DE4B-95CE-6DB70DBA9567}" type="datetimeFigureOut">
              <a:rPr lang="en-US" smtClean="0"/>
              <a:pPr/>
              <a:t>9/13/2022</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3025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ine panoramică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ro-RO"/>
              <a:t>Faceți clic pentru a edita stilul de titlu coordonator</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o-RO"/>
              <a:t>Faceți clic pe pictogramă pentru a adăuga o imagine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Editați stilurile de text coordonator</a:t>
            </a:r>
          </a:p>
        </p:txBody>
      </p:sp>
      <p:sp>
        <p:nvSpPr>
          <p:cNvPr id="5" name="Date Placeholder 4"/>
          <p:cNvSpPr>
            <a:spLocks noGrp="1"/>
          </p:cNvSpPr>
          <p:nvPr>
            <p:ph type="dt" sz="half" idx="10"/>
          </p:nvPr>
        </p:nvSpPr>
        <p:spPr/>
        <p:txBody>
          <a:bodyPr/>
          <a:lstStyle/>
          <a:p>
            <a:fld id="{B61BEF0D-F0BB-DE4B-95CE-6DB70DBA9567}" type="datetimeFigureOut">
              <a:rPr lang="en-US" smtClean="0"/>
              <a:pPr/>
              <a:t>9/13/2022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6602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u și legendă">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ro-RO"/>
              <a:t>Faceți clic pentru a edita stilul de titlu coordonator</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Editați stilurile de text coordonator</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61BEF0D-F0BB-DE4B-95CE-6DB70DBA9567}" type="datetimeFigureOut">
              <a:rPr lang="en-US" smtClean="0"/>
              <a:pPr/>
              <a:t>9/13/2022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27741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 cu legendă">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ro-RO"/>
              <a:t>Faceți clic pentru a edita stilul de titlu coordonator</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Editați stilurile de text coordonator</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Editați stilurile de text coordonator</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61BEF0D-F0BB-DE4B-95CE-6DB70DBA9567}" type="datetimeFigureOut">
              <a:rPr lang="en-US" smtClean="0"/>
              <a:pPr/>
              <a:t>9/13/2022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1664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de vizită">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ro-RO"/>
              <a:t>Faceți clic pentru a edita stilul de titlu coordonator</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Editați stilurile de text coordonator</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B61BEF0D-F0BB-DE4B-95CE-6DB70DBA9567}" type="datetimeFigureOut">
              <a:rPr lang="en-US" smtClean="0"/>
              <a:pPr/>
              <a:t>9/13/2022</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7064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ane">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ro-RO"/>
              <a:t>Faceți clic pentru a edita stilul de titlu coordonator</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Editați stilurile de text coordonator</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Editați stilurile de text coordonator</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Editați stilurile de text coordonator</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Editați stilurile de text coordonator</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Editați stilurile de text coordonator</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Editați stilurile de text coordonator</a:t>
            </a:r>
          </a:p>
        </p:txBody>
      </p:sp>
      <p:sp>
        <p:nvSpPr>
          <p:cNvPr id="3" name="Date Placeholder 2"/>
          <p:cNvSpPr>
            <a:spLocks noGrp="1"/>
          </p:cNvSpPr>
          <p:nvPr>
            <p:ph type="dt" sz="half" idx="10"/>
          </p:nvPr>
        </p:nvSpPr>
        <p:spPr/>
        <p:txBody>
          <a:bodyPr/>
          <a:lstStyle/>
          <a:p>
            <a:fld id="{B61BEF0D-F0BB-DE4B-95CE-6DB70DBA9567}" type="datetimeFigureOut">
              <a:rPr lang="en-US" smtClean="0"/>
              <a:pPr/>
              <a:t>9/13/2022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0849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oană cu trei imagini">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ro-RO"/>
              <a:t>Faceți clic pentru a edita stilul de titlu coordonator</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Editați stilurile de text coordonator</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o-RO"/>
              <a:t>Faceți clic pe pictogramă pentru a adăuga o imagine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Editați stilurile de text coordonator</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Editați stilurile de text coordonator</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o-RO"/>
              <a:t>Faceți clic pe pictogramă pentru a adăuga o imagine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Editați stilurile de text coordonator</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Editați stilurile de text coordonator</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o-RO"/>
              <a:t>Faceți clic pe pictogramă pentru a adăuga o imagine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Editați stilurile de text coordonator</a:t>
            </a:r>
          </a:p>
        </p:txBody>
      </p:sp>
      <p:sp>
        <p:nvSpPr>
          <p:cNvPr id="3" name="Date Placeholder 2"/>
          <p:cNvSpPr>
            <a:spLocks noGrp="1"/>
          </p:cNvSpPr>
          <p:nvPr>
            <p:ph type="dt" sz="half" idx="10"/>
          </p:nvPr>
        </p:nvSpPr>
        <p:spPr/>
        <p:txBody>
          <a:bodyPr/>
          <a:lstStyle/>
          <a:p>
            <a:fld id="{B61BEF0D-F0BB-DE4B-95CE-6DB70DBA9567}" type="datetimeFigureOut">
              <a:rPr lang="en-US" smtClean="0"/>
              <a:pPr/>
              <a:t>9/13/2022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74016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77687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lu vertical și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B61BEF0D-F0BB-DE4B-95CE-6DB70DBA9567}" type="datetimeFigureOut">
              <a:rPr lang="en-US" smtClean="0"/>
              <a:pPr/>
              <a:t>9/13/2022</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80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Content Placeholder 2"/>
          <p:cNvSpPr>
            <a:spLocks noGrp="1"/>
          </p:cNvSpPr>
          <p:nvPr>
            <p:ph idx="1"/>
          </p:nvPr>
        </p:nvSpPr>
        <p:spPr/>
        <p:txBody>
          <a:body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162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ntet secțiun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o-RO"/>
              <a:t>Editați stilurile de text coordonator</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B61BEF0D-F0BB-DE4B-95CE-6DB70DBA9567}" type="datetimeFigureOut">
              <a:rPr lang="en-US" smtClean="0"/>
              <a:pPr/>
              <a:t>9/13/2022</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67588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6474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ro-RO"/>
              <a:t>Faceți clic pentru a edita stilul de titlu coordonator</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Editați stilurile de text coordonator</a:t>
            </a:r>
          </a:p>
        </p:txBody>
      </p:sp>
      <p:sp>
        <p:nvSpPr>
          <p:cNvPr id="4" name="Content Placeholder 3"/>
          <p:cNvSpPr>
            <a:spLocks noGrp="1"/>
          </p:cNvSpPr>
          <p:nvPr>
            <p:ph sz="half" idx="2"/>
          </p:nvPr>
        </p:nvSpPr>
        <p:spPr>
          <a:xfrm>
            <a:off x="685800" y="3132666"/>
            <a:ext cx="5311775" cy="3086019"/>
          </a:xfrm>
        </p:spPr>
        <p:txBody>
          <a:body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Editați stilurile de text coordonator</a:t>
            </a:r>
          </a:p>
        </p:txBody>
      </p:sp>
      <p:sp>
        <p:nvSpPr>
          <p:cNvPr id="6" name="Content Placeholder 5"/>
          <p:cNvSpPr>
            <a:spLocks noGrp="1"/>
          </p:cNvSpPr>
          <p:nvPr>
            <p:ph sz="quarter" idx="4"/>
          </p:nvPr>
        </p:nvSpPr>
        <p:spPr>
          <a:xfrm>
            <a:off x="6172200" y="3132666"/>
            <a:ext cx="5334000" cy="3086019"/>
          </a:xfrm>
        </p:spPr>
        <p:txBody>
          <a:body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95965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3273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5325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ro-RO"/>
              <a:t>Faceți clic pentru a edita stilul de titlu coordonator</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Editați stilurile de text coordonator</a:t>
            </a:r>
          </a:p>
        </p:txBody>
      </p:sp>
      <p:sp>
        <p:nvSpPr>
          <p:cNvPr id="5" name="Date Placeholder 4"/>
          <p:cNvSpPr>
            <a:spLocks noGrp="1"/>
          </p:cNvSpPr>
          <p:nvPr>
            <p:ph type="dt" sz="half" idx="10"/>
          </p:nvPr>
        </p:nvSpPr>
        <p:spPr/>
        <p:txBody>
          <a:bodyPr/>
          <a:lstStyle/>
          <a:p>
            <a:fld id="{B61BEF0D-F0BB-DE4B-95CE-6DB70DBA9567}" type="datetimeFigureOut">
              <a:rPr lang="en-US" smtClean="0"/>
              <a:pPr/>
              <a:t>9/13/2022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5637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ro-RO"/>
              <a:t>Faceți clic pentru a edita stilul de titlu coordonator</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o-RO"/>
              <a:t>Faceți clic pe pictogramă pentru a adăuga o imagine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Editați stilurile de text coordonator</a:t>
            </a:r>
          </a:p>
        </p:txBody>
      </p:sp>
      <p:sp>
        <p:nvSpPr>
          <p:cNvPr id="5" name="Date Placeholder 4"/>
          <p:cNvSpPr>
            <a:spLocks noGrp="1"/>
          </p:cNvSpPr>
          <p:nvPr>
            <p:ph type="dt" sz="half" idx="10"/>
          </p:nvPr>
        </p:nvSpPr>
        <p:spPr/>
        <p:txBody>
          <a:bodyPr/>
          <a:lstStyle/>
          <a:p>
            <a:fld id="{B61BEF0D-F0BB-DE4B-95CE-6DB70DBA9567}" type="datetimeFigureOut">
              <a:rPr lang="en-US" smtClean="0"/>
              <a:pPr/>
              <a:t>9/13/2022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394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ro-RO"/>
              <a:t>Faceți clic pentru a edita stilul de titlu coordonator</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61BEF0D-F0BB-DE4B-95CE-6DB70DBA9567}" type="datetimeFigureOut">
              <a:rPr lang="en-US" smtClean="0"/>
              <a:pPr/>
              <a:t>9/13/2022</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5507177"/>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 id="2147483698" r:id="rId15"/>
    <p:sldLayoutId id="2147483699" r:id="rId16"/>
    <p:sldLayoutId id="2147483700"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mailto:gimholosnita@gmail.com"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u 3">
            <a:extLst>
              <a:ext uri="{FF2B5EF4-FFF2-40B4-BE49-F238E27FC236}">
                <a16:creationId xmlns:a16="http://schemas.microsoft.com/office/drawing/2014/main" id="{8A2D4AE9-9F63-48CA-A560-612C4271359F}"/>
              </a:ext>
            </a:extLst>
          </p:cNvPr>
          <p:cNvSpPr>
            <a:spLocks noGrp="1"/>
          </p:cNvSpPr>
          <p:nvPr>
            <p:ph type="ctrTitle"/>
          </p:nvPr>
        </p:nvSpPr>
        <p:spPr>
          <a:xfrm>
            <a:off x="1552470" y="1185460"/>
            <a:ext cx="9448800" cy="3095937"/>
          </a:xfrm>
        </p:spPr>
        <p:txBody>
          <a:bodyPr>
            <a:normAutofit fontScale="90000"/>
          </a:bodyPr>
          <a:lstStyle/>
          <a:p>
            <a:pPr algn="ctr"/>
            <a:r>
              <a:rPr lang="ro-RO" sz="3600" b="1" dirty="0" err="1">
                <a:effectLst>
                  <a:outerShdw blurRad="38100" dist="38100" dir="2700000" algn="tl">
                    <a:srgbClr val="000000">
                      <a:alpha val="43137"/>
                    </a:srgbClr>
                  </a:outerShdw>
                </a:effectLst>
                <a:latin typeface="Algerian" panose="04020705040A02060702" pitchFamily="82" charset="0"/>
              </a:rPr>
              <a:t>Instituţia</a:t>
            </a:r>
            <a:r>
              <a:rPr lang="ro-RO" sz="3600" b="1" dirty="0">
                <a:effectLst>
                  <a:outerShdw blurRad="38100" dist="38100" dir="2700000" algn="tl">
                    <a:srgbClr val="000000">
                      <a:alpha val="43137"/>
                    </a:srgbClr>
                  </a:outerShdw>
                </a:effectLst>
                <a:latin typeface="Algerian" panose="04020705040A02060702" pitchFamily="82" charset="0"/>
              </a:rPr>
              <a:t> Publică Gimnaziul </a:t>
            </a:r>
            <a:r>
              <a:rPr lang="ro-RO" sz="3600" b="1" dirty="0" err="1">
                <a:effectLst>
                  <a:outerShdw blurRad="38100" dist="38100" dir="2700000" algn="tl">
                    <a:srgbClr val="000000">
                      <a:alpha val="43137"/>
                    </a:srgbClr>
                  </a:outerShdw>
                </a:effectLst>
                <a:latin typeface="Algerian" panose="04020705040A02060702" pitchFamily="82" charset="0"/>
              </a:rPr>
              <a:t>Holoşniţa</a:t>
            </a:r>
            <a:br>
              <a:rPr lang="ro-RO" sz="3600" dirty="0">
                <a:effectLst>
                  <a:outerShdw blurRad="38100" dist="38100" dir="2700000" algn="tl">
                    <a:srgbClr val="000000">
                      <a:alpha val="43137"/>
                    </a:srgbClr>
                  </a:outerShdw>
                </a:effectLst>
                <a:latin typeface="Algerian" panose="04020705040A02060702" pitchFamily="82" charset="0"/>
              </a:rPr>
            </a:br>
            <a:br>
              <a:rPr lang="ro-RO" sz="3600" dirty="0">
                <a:effectLst>
                  <a:outerShdw blurRad="38100" dist="38100" dir="2700000" algn="tl">
                    <a:srgbClr val="000000">
                      <a:alpha val="43137"/>
                    </a:srgbClr>
                  </a:outerShdw>
                </a:effectLst>
                <a:latin typeface="Algerian" panose="04020705040A02060702" pitchFamily="82" charset="0"/>
              </a:rPr>
            </a:br>
            <a:r>
              <a:rPr lang="ro-RO" sz="3600" dirty="0">
                <a:effectLst>
                  <a:outerShdw blurRad="38100" dist="38100" dir="2700000" algn="tl">
                    <a:srgbClr val="000000">
                      <a:alpha val="43137"/>
                    </a:srgbClr>
                  </a:outerShdw>
                </a:effectLst>
                <a:latin typeface="Algerian" panose="04020705040A02060702" pitchFamily="82" charset="0"/>
              </a:rPr>
              <a:t>Plan de dezvoltare a </a:t>
            </a:r>
            <a:r>
              <a:rPr lang="ro-RO" sz="3600" dirty="0" err="1">
                <a:effectLst>
                  <a:outerShdw blurRad="38100" dist="38100" dir="2700000" algn="tl">
                    <a:srgbClr val="000000">
                      <a:alpha val="43137"/>
                    </a:srgbClr>
                  </a:outerShdw>
                </a:effectLst>
                <a:latin typeface="Algerian" panose="04020705040A02060702" pitchFamily="82" charset="0"/>
              </a:rPr>
              <a:t>instituţiei</a:t>
            </a:r>
            <a:br>
              <a:rPr lang="ro-RO" sz="3600" b="1" dirty="0">
                <a:effectLst>
                  <a:outerShdw blurRad="38100" dist="38100" dir="2700000" algn="tl">
                    <a:srgbClr val="000000">
                      <a:alpha val="43137"/>
                    </a:srgbClr>
                  </a:outerShdw>
                </a:effectLst>
                <a:latin typeface="Algerian" panose="04020705040A02060702" pitchFamily="82" charset="0"/>
              </a:rPr>
            </a:br>
            <a:r>
              <a:rPr lang="ro-RO" sz="3600" dirty="0">
                <a:effectLst>
                  <a:outerShdw blurRad="38100" dist="38100" dir="2700000" algn="tl">
                    <a:srgbClr val="000000">
                      <a:alpha val="43137"/>
                    </a:srgbClr>
                  </a:outerShdw>
                </a:effectLst>
                <a:latin typeface="Algerian" panose="04020705040A02060702" pitchFamily="82" charset="0"/>
              </a:rPr>
              <a:t>pentru o perioadă de 5 ani</a:t>
            </a:r>
            <a:br>
              <a:rPr lang="ro-RO" sz="3600" b="1" dirty="0">
                <a:effectLst>
                  <a:outerShdw blurRad="38100" dist="38100" dir="2700000" algn="tl">
                    <a:srgbClr val="000000">
                      <a:alpha val="43137"/>
                    </a:srgbClr>
                  </a:outerShdw>
                </a:effectLst>
                <a:latin typeface="Algerian" panose="04020705040A02060702" pitchFamily="82" charset="0"/>
              </a:rPr>
            </a:br>
            <a:r>
              <a:rPr lang="ro-RO" sz="3600" dirty="0">
                <a:effectLst>
                  <a:outerShdw blurRad="38100" dist="38100" dir="2700000" algn="tl">
                    <a:srgbClr val="000000">
                      <a:alpha val="43137"/>
                    </a:srgbClr>
                  </a:outerShdw>
                </a:effectLst>
                <a:latin typeface="Algerian" panose="04020705040A02060702" pitchFamily="82" charset="0"/>
              </a:rPr>
              <a:t>2022-2027</a:t>
            </a:r>
            <a:br>
              <a:rPr lang="ro-RO" b="1" dirty="0"/>
            </a:br>
            <a:endParaRPr lang="ro-RO" dirty="0"/>
          </a:p>
        </p:txBody>
      </p:sp>
      <p:sp>
        <p:nvSpPr>
          <p:cNvPr id="5" name="Subtitlu 4">
            <a:extLst>
              <a:ext uri="{FF2B5EF4-FFF2-40B4-BE49-F238E27FC236}">
                <a16:creationId xmlns:a16="http://schemas.microsoft.com/office/drawing/2014/main" id="{63D38852-4DAA-414F-847C-B8390D6328B7}"/>
              </a:ext>
            </a:extLst>
          </p:cNvPr>
          <p:cNvSpPr>
            <a:spLocks noGrp="1"/>
          </p:cNvSpPr>
          <p:nvPr>
            <p:ph type="subTitle" idx="1"/>
          </p:nvPr>
        </p:nvSpPr>
        <p:spPr>
          <a:xfrm>
            <a:off x="1552470" y="4281397"/>
            <a:ext cx="9448800" cy="685800"/>
          </a:xfrm>
        </p:spPr>
        <p:txBody>
          <a:bodyPr>
            <a:normAutofit/>
          </a:bodyPr>
          <a:lstStyle/>
          <a:p>
            <a:pPr algn="r"/>
            <a:r>
              <a:rPr lang="ro-RO" sz="30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Realizat: </a:t>
            </a:r>
            <a:r>
              <a:rPr lang="ro-RO" sz="3000" b="1" i="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Dorif</a:t>
            </a:r>
            <a:r>
              <a:rPr lang="ro-RO" sz="30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Ina</a:t>
            </a:r>
          </a:p>
        </p:txBody>
      </p:sp>
    </p:spTree>
    <p:extLst>
      <p:ext uri="{BB962C8B-B14F-4D97-AF65-F5344CB8AC3E}">
        <p14:creationId xmlns:p14="http://schemas.microsoft.com/office/powerpoint/2010/main" val="609052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text 2">
            <a:extLst>
              <a:ext uri="{FF2B5EF4-FFF2-40B4-BE49-F238E27FC236}">
                <a16:creationId xmlns:a16="http://schemas.microsoft.com/office/drawing/2014/main" id="{49546E1B-C5DB-4AFE-98CF-41A064D17FFC}"/>
              </a:ext>
            </a:extLst>
          </p:cNvPr>
          <p:cNvSpPr>
            <a:spLocks noGrp="1"/>
          </p:cNvSpPr>
          <p:nvPr>
            <p:ph type="body" idx="1"/>
          </p:nvPr>
        </p:nvSpPr>
        <p:spPr>
          <a:xfrm>
            <a:off x="1024467" y="261257"/>
            <a:ext cx="10636310" cy="6069874"/>
          </a:xfrm>
        </p:spPr>
        <p:txBody>
          <a:bodyPr>
            <a:normAutofit fontScale="77500" lnSpcReduction="20000"/>
          </a:bodyPr>
          <a:lstStyle/>
          <a:p>
            <a:pPr algn="just"/>
            <a:r>
              <a:rPr lang="ro-RO" sz="2900" b="1"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 dorim să </a:t>
            </a:r>
            <a:r>
              <a:rPr lang="ro-RO" sz="29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asigurăm accesul și participarea tuturor elevilor la activitățile de învățare off -line și on-line organizate de instituția de învățământ în dependență de diverse circumstanțe.</a:t>
            </a:r>
          </a:p>
          <a:p>
            <a:pPr algn="just"/>
            <a:r>
              <a:rPr lang="ro-RO" sz="29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aceea, pentru perioada 2022–2027 vom orienta întreaga activitate, demersul didactic și educațional pe următoarele </a:t>
            </a:r>
            <a:r>
              <a:rPr lang="ro-RO" sz="29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proprietăți strategice</a:t>
            </a:r>
            <a:r>
              <a:rPr lang="ro-RO" sz="29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457200" indent="-457200" algn="just">
              <a:buFont typeface="Wingdings" panose="05000000000000000000" pitchFamily="2" charset="2"/>
              <a:buChar char="v"/>
            </a:pPr>
            <a:r>
              <a:rPr lang="ro-RO" sz="290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Îmbunătăţirea</a:t>
            </a:r>
            <a:r>
              <a:rPr lang="ro-RO" sz="29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managementului la nivel de școală, vizând antrenarea tuturor elementelor care participă la eficientizarea procesului educațional și decizional;</a:t>
            </a:r>
          </a:p>
          <a:p>
            <a:pPr marL="457200" indent="-457200" algn="just">
              <a:buFont typeface="Wingdings" panose="05000000000000000000" pitchFamily="2" charset="2"/>
              <a:buChar char="v"/>
            </a:pPr>
            <a:r>
              <a:rPr lang="ro-RO" sz="29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Crearea unui climat democratic, transparent și creativ de dezvoltare pentru fiecare actor educațional (profesor, elev, părinte);</a:t>
            </a:r>
          </a:p>
          <a:p>
            <a:pPr marL="457200" indent="-457200" algn="just">
              <a:buFont typeface="Wingdings" panose="05000000000000000000" pitchFamily="2" charset="2"/>
              <a:buChar char="v"/>
            </a:pPr>
            <a:r>
              <a:rPr lang="ro-RO" sz="29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Promovarea unui sistem modern de predare-învățare-evaluare;</a:t>
            </a:r>
          </a:p>
          <a:p>
            <a:pPr marL="457200" indent="-457200" algn="just">
              <a:buFont typeface="Wingdings" panose="05000000000000000000" pitchFamily="2" charset="2"/>
              <a:buChar char="v"/>
            </a:pPr>
            <a:r>
              <a:rPr lang="ro-RO" sz="29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Încurajarea </a:t>
            </a:r>
            <a:r>
              <a:rPr lang="ro-RO" sz="290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competiţiei</a:t>
            </a:r>
            <a:r>
              <a:rPr lang="ro-RO" sz="29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ridicarea nivelului de pregătire față de activitatea didactică în scopul </a:t>
            </a:r>
            <a:r>
              <a:rPr lang="ro-RO" sz="290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obţinerii</a:t>
            </a:r>
            <a:r>
              <a:rPr lang="ro-RO" sz="29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de </a:t>
            </a:r>
            <a:r>
              <a:rPr lang="ro-RO" sz="290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performanţe</a:t>
            </a:r>
            <a:r>
              <a:rPr lang="ro-RO" sz="29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în </a:t>
            </a:r>
            <a:r>
              <a:rPr lang="ro-RO" sz="290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învăţare</a:t>
            </a:r>
            <a:r>
              <a:rPr lang="ro-RO" sz="29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 elevilor;</a:t>
            </a:r>
          </a:p>
          <a:p>
            <a:pPr marL="457200" indent="-457200" algn="just">
              <a:buFont typeface="Wingdings" panose="05000000000000000000" pitchFamily="2" charset="2"/>
              <a:buChar char="v"/>
            </a:pPr>
            <a:r>
              <a:rPr lang="ro-RO" sz="29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Ridicarea nivelului profesional și etic al cadrelor didactice;</a:t>
            </a:r>
          </a:p>
          <a:p>
            <a:pPr marL="457200" indent="-457200" algn="just">
              <a:buFont typeface="Wingdings" panose="05000000000000000000" pitchFamily="2" charset="2"/>
              <a:buChar char="v"/>
            </a:pPr>
            <a:r>
              <a:rPr lang="ro-RO" sz="29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Aplicarea standardelor de predare și evaluare în procesul educațional;</a:t>
            </a:r>
          </a:p>
          <a:p>
            <a:pPr marL="457200" indent="-457200" algn="just">
              <a:buFont typeface="Wingdings" panose="05000000000000000000" pitchFamily="2" charset="2"/>
              <a:buChar char="v"/>
            </a:pPr>
            <a:r>
              <a:rPr lang="ro-RO" sz="29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Dezvoltarea competențelor de utilizare a TIC, utilizarea TIC ca instrument de predare-învățare-evaluare;</a:t>
            </a:r>
          </a:p>
          <a:p>
            <a:pPr marL="457200" indent="-457200" algn="just">
              <a:buFont typeface="Wingdings" panose="05000000000000000000" pitchFamily="2" charset="2"/>
              <a:buChar char="v"/>
            </a:pPr>
            <a:r>
              <a:rPr lang="ro-RO" sz="29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Creșterea responsabilității tuturor actorilor participanți la procesul educațional (manager, cadru didactic, elev, părinte, comunitate).</a:t>
            </a:r>
          </a:p>
          <a:p>
            <a:endParaRPr lang="ro-RO" dirty="0"/>
          </a:p>
        </p:txBody>
      </p:sp>
    </p:spTree>
    <p:extLst>
      <p:ext uri="{BB962C8B-B14F-4D97-AF65-F5344CB8AC3E}">
        <p14:creationId xmlns:p14="http://schemas.microsoft.com/office/powerpoint/2010/main" val="3626401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8A873952-D972-4D33-A093-41B53647B18C}"/>
              </a:ext>
            </a:extLst>
          </p:cNvPr>
          <p:cNvSpPr>
            <a:spLocks noGrp="1"/>
          </p:cNvSpPr>
          <p:nvPr>
            <p:ph type="title"/>
          </p:nvPr>
        </p:nvSpPr>
        <p:spPr>
          <a:xfrm>
            <a:off x="3017520" y="346362"/>
            <a:ext cx="8610600" cy="1081844"/>
          </a:xfrm>
        </p:spPr>
        <p:txBody>
          <a:bodyPr>
            <a:normAutofit fontScale="90000"/>
          </a:bodyPr>
          <a:lstStyle/>
          <a:p>
            <a:pPr algn="ctr"/>
            <a:r>
              <a:rPr lang="ro-RO" b="1" dirty="0">
                <a:latin typeface="Algerian" panose="04020705040A02060702" pitchFamily="82" charset="0"/>
              </a:rPr>
              <a:t>Analiza SWOT</a:t>
            </a:r>
            <a:br>
              <a:rPr lang="ro-RO" dirty="0">
                <a:latin typeface="Algerian" panose="04020705040A02060702" pitchFamily="82" charset="0"/>
              </a:rPr>
            </a:br>
            <a:r>
              <a:rPr lang="en-US" b="1" dirty="0">
                <a:latin typeface="Algerian" panose="04020705040A02060702" pitchFamily="82" charset="0"/>
              </a:rPr>
              <a:t>CURRICULUM</a:t>
            </a:r>
            <a:endParaRPr lang="ro-RO" dirty="0">
              <a:latin typeface="Algerian" panose="04020705040A02060702" pitchFamily="82" charset="0"/>
            </a:endParaRPr>
          </a:p>
        </p:txBody>
      </p:sp>
      <p:graphicFrame>
        <p:nvGraphicFramePr>
          <p:cNvPr id="4" name="Substituent conținut 3">
            <a:extLst>
              <a:ext uri="{FF2B5EF4-FFF2-40B4-BE49-F238E27FC236}">
                <a16:creationId xmlns:a16="http://schemas.microsoft.com/office/drawing/2014/main" id="{6BA76308-BA97-4021-9C65-CB19A7EF9741}"/>
              </a:ext>
            </a:extLst>
          </p:cNvPr>
          <p:cNvGraphicFramePr>
            <a:graphicFrameLocks noGrp="1"/>
          </p:cNvGraphicFramePr>
          <p:nvPr>
            <p:ph idx="1"/>
            <p:extLst>
              <p:ext uri="{D42A27DB-BD31-4B8C-83A1-F6EECF244321}">
                <p14:modId xmlns:p14="http://schemas.microsoft.com/office/powerpoint/2010/main" val="2757306011"/>
              </p:ext>
            </p:extLst>
          </p:nvPr>
        </p:nvGraphicFramePr>
        <p:xfrm>
          <a:off x="1541416" y="1552487"/>
          <a:ext cx="10197737" cy="5074736"/>
        </p:xfrm>
        <a:graphic>
          <a:graphicData uri="http://schemas.openxmlformats.org/drawingml/2006/table">
            <a:tbl>
              <a:tblPr firstRow="1" firstCol="1" bandRow="1">
                <a:tableStyleId>{8799B23B-EC83-4686-B30A-512413B5E67A}</a:tableStyleId>
              </a:tblPr>
              <a:tblGrid>
                <a:gridCol w="5158095">
                  <a:extLst>
                    <a:ext uri="{9D8B030D-6E8A-4147-A177-3AD203B41FA5}">
                      <a16:colId xmlns:a16="http://schemas.microsoft.com/office/drawing/2014/main" val="3806060413"/>
                    </a:ext>
                  </a:extLst>
                </a:gridCol>
                <a:gridCol w="5039642">
                  <a:extLst>
                    <a:ext uri="{9D8B030D-6E8A-4147-A177-3AD203B41FA5}">
                      <a16:colId xmlns:a16="http://schemas.microsoft.com/office/drawing/2014/main" val="793657381"/>
                    </a:ext>
                  </a:extLst>
                </a:gridCol>
              </a:tblGrid>
              <a:tr h="340705">
                <a:tc>
                  <a:txBody>
                    <a:bodyPr/>
                    <a:lstStyle/>
                    <a:p>
                      <a:pPr algn="ctr">
                        <a:lnSpc>
                          <a:spcPct val="150000"/>
                        </a:lnSpc>
                        <a:spcAft>
                          <a:spcPts val="0"/>
                        </a:spcAft>
                      </a:pPr>
                      <a:r>
                        <a:rPr lang="en-US" sz="1400" dirty="0" err="1">
                          <a:solidFill>
                            <a:schemeClr val="tx1"/>
                          </a:solidFill>
                          <a:effectLst>
                            <a:outerShdw blurRad="38100" dist="38100" dir="2700000" algn="tl">
                              <a:srgbClr val="000000">
                                <a:alpha val="43137"/>
                              </a:srgbClr>
                            </a:outerShdw>
                          </a:effectLst>
                        </a:rPr>
                        <a:t>Puncte</a:t>
                      </a:r>
                      <a:r>
                        <a:rPr lang="en-US" sz="1400" dirty="0">
                          <a:solidFill>
                            <a:schemeClr val="tx1"/>
                          </a:solidFill>
                          <a:effectLst>
                            <a:outerShdw blurRad="38100" dist="38100" dir="2700000" algn="tl">
                              <a:srgbClr val="000000">
                                <a:alpha val="43137"/>
                              </a:srgbClr>
                            </a:outerShdw>
                          </a:effectLst>
                        </a:rPr>
                        <a:t>  </a:t>
                      </a:r>
                      <a:r>
                        <a:rPr lang="en-US" sz="1400" dirty="0" err="1">
                          <a:solidFill>
                            <a:schemeClr val="tx1"/>
                          </a:solidFill>
                          <a:effectLst>
                            <a:outerShdw blurRad="38100" dist="38100" dir="2700000" algn="tl">
                              <a:srgbClr val="000000">
                                <a:alpha val="43137"/>
                              </a:srgbClr>
                            </a:outerShdw>
                          </a:effectLst>
                        </a:rPr>
                        <a:t>tari</a:t>
                      </a:r>
                      <a:endParaRPr lang="ro-RO" sz="1100" dirty="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7724" marR="67724" marT="0" marB="0"/>
                </a:tc>
                <a:tc>
                  <a:txBody>
                    <a:bodyPr/>
                    <a:lstStyle/>
                    <a:p>
                      <a:pPr algn="ctr">
                        <a:lnSpc>
                          <a:spcPct val="150000"/>
                        </a:lnSpc>
                        <a:spcAft>
                          <a:spcPts val="0"/>
                        </a:spcAft>
                      </a:pPr>
                      <a:r>
                        <a:rPr lang="en-US" sz="1400" dirty="0" err="1">
                          <a:solidFill>
                            <a:schemeClr val="tx1"/>
                          </a:solidFill>
                          <a:effectLst>
                            <a:outerShdw blurRad="38100" dist="38100" dir="2700000" algn="tl">
                              <a:srgbClr val="000000">
                                <a:alpha val="43137"/>
                              </a:srgbClr>
                            </a:outerShdw>
                          </a:effectLst>
                        </a:rPr>
                        <a:t>Puncte</a:t>
                      </a:r>
                      <a:r>
                        <a:rPr lang="en-US" sz="1400" dirty="0">
                          <a:solidFill>
                            <a:schemeClr val="tx1"/>
                          </a:solidFill>
                          <a:effectLst>
                            <a:outerShdw blurRad="38100" dist="38100" dir="2700000" algn="tl">
                              <a:srgbClr val="000000">
                                <a:alpha val="43137"/>
                              </a:srgbClr>
                            </a:outerShdw>
                          </a:effectLst>
                        </a:rPr>
                        <a:t>  </a:t>
                      </a:r>
                      <a:r>
                        <a:rPr lang="en-US" sz="1400" dirty="0" err="1">
                          <a:solidFill>
                            <a:schemeClr val="tx1"/>
                          </a:solidFill>
                          <a:effectLst>
                            <a:outerShdw blurRad="38100" dist="38100" dir="2700000" algn="tl">
                              <a:srgbClr val="000000">
                                <a:alpha val="43137"/>
                              </a:srgbClr>
                            </a:outerShdw>
                          </a:effectLst>
                        </a:rPr>
                        <a:t>slabe</a:t>
                      </a:r>
                      <a:endParaRPr lang="ro-RO" sz="1100" dirty="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7724" marR="67724" marT="0" marB="0"/>
                </a:tc>
                <a:extLst>
                  <a:ext uri="{0D108BD9-81ED-4DB2-BD59-A6C34878D82A}">
                    <a16:rowId xmlns:a16="http://schemas.microsoft.com/office/drawing/2014/main" val="2854731183"/>
                  </a:ext>
                </a:extLst>
              </a:tr>
              <a:tr h="1833713">
                <a:tc>
                  <a:txBody>
                    <a:bodyPr/>
                    <a:lstStyle/>
                    <a:p>
                      <a:pPr marL="342900" lvl="0" indent="-342900">
                        <a:lnSpc>
                          <a:spcPct val="107000"/>
                        </a:lnSpc>
                        <a:spcAft>
                          <a:spcPts val="0"/>
                        </a:spcAft>
                        <a:buSzPts val="1000"/>
                        <a:buFont typeface="Symbol" panose="05050102010706020507" pitchFamily="18" charset="2"/>
                        <a:buChar char=""/>
                        <a:tabLst>
                          <a:tab pos="89535" algn="l"/>
                        </a:tabLst>
                      </a:pPr>
                      <a:r>
                        <a:rPr lang="en-US" sz="1200" b="0" dirty="0" err="1">
                          <a:solidFill>
                            <a:schemeClr val="tx1"/>
                          </a:solidFill>
                          <a:effectLst>
                            <a:outerShdw blurRad="38100" dist="38100" dir="2700000" algn="tl">
                              <a:srgbClr val="000000">
                                <a:alpha val="43137"/>
                              </a:srgbClr>
                            </a:outerShdw>
                          </a:effectLst>
                        </a:rPr>
                        <a:t>Instituția</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dispune</a:t>
                      </a:r>
                      <a:r>
                        <a:rPr lang="en-US" sz="1200" b="0" dirty="0">
                          <a:solidFill>
                            <a:schemeClr val="tx1"/>
                          </a:solidFill>
                          <a:effectLst>
                            <a:outerShdw blurRad="38100" dist="38100" dir="2700000" algn="tl">
                              <a:srgbClr val="000000">
                                <a:alpha val="43137"/>
                              </a:srgbClr>
                            </a:outerShdw>
                          </a:effectLst>
                        </a:rPr>
                        <a:t>  de  </a:t>
                      </a:r>
                      <a:r>
                        <a:rPr lang="en-US" sz="1200" b="0" dirty="0" err="1">
                          <a:solidFill>
                            <a:schemeClr val="tx1"/>
                          </a:solidFill>
                          <a:effectLst>
                            <a:outerShdw blurRad="38100" dist="38100" dir="2700000" algn="tl">
                              <a:srgbClr val="000000">
                                <a:alpha val="43137"/>
                              </a:srgbClr>
                            </a:outerShdw>
                          </a:effectLst>
                        </a:rPr>
                        <a:t>întregul</a:t>
                      </a:r>
                      <a:r>
                        <a:rPr lang="en-US" sz="1200" b="0" dirty="0">
                          <a:solidFill>
                            <a:schemeClr val="tx1"/>
                          </a:solidFill>
                          <a:effectLst>
                            <a:outerShdw blurRad="38100" dist="38100" dir="2700000" algn="tl">
                              <a:srgbClr val="000000">
                                <a:alpha val="43137"/>
                              </a:srgbClr>
                            </a:outerShdw>
                          </a:effectLst>
                        </a:rPr>
                        <a:t>  material  curricular: </a:t>
                      </a:r>
                      <a:r>
                        <a:rPr lang="en-US" sz="1200" b="0" dirty="0" err="1">
                          <a:solidFill>
                            <a:schemeClr val="tx1"/>
                          </a:solidFill>
                          <a:effectLst>
                            <a:outerShdw blurRad="38100" dist="38100" dir="2700000" algn="tl">
                              <a:srgbClr val="000000">
                                <a:alpha val="43137"/>
                              </a:srgbClr>
                            </a:outerShdw>
                          </a:effectLst>
                        </a:rPr>
                        <a:t>planuri</a:t>
                      </a:r>
                      <a:r>
                        <a:rPr lang="en-US" sz="1200" b="0" dirty="0">
                          <a:solidFill>
                            <a:schemeClr val="tx1"/>
                          </a:solidFill>
                          <a:effectLst>
                            <a:outerShdw blurRad="38100" dist="38100" dir="2700000" algn="tl">
                              <a:srgbClr val="000000">
                                <a:alpha val="43137"/>
                              </a:srgbClr>
                            </a:outerShdw>
                          </a:effectLst>
                        </a:rPr>
                        <a:t>  de  </a:t>
                      </a:r>
                      <a:r>
                        <a:rPr lang="en-US" sz="1200" b="0" dirty="0" err="1">
                          <a:solidFill>
                            <a:schemeClr val="tx1"/>
                          </a:solidFill>
                          <a:effectLst>
                            <a:outerShdw blurRad="38100" dist="38100" dir="2700000" algn="tl">
                              <a:srgbClr val="000000">
                                <a:alpha val="43137"/>
                              </a:srgbClr>
                            </a:outerShdw>
                          </a:effectLst>
                        </a:rPr>
                        <a:t>învăţământ</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programe</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şcolare</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auxiliare</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curriculare</a:t>
                      </a:r>
                      <a:r>
                        <a:rPr lang="en-US" sz="1200" b="0" dirty="0">
                          <a:solidFill>
                            <a:schemeClr val="tx1"/>
                          </a:solidFill>
                          <a:effectLst>
                            <a:outerShdw blurRad="38100" dist="38100" dir="2700000" algn="tl">
                              <a:srgbClr val="000000">
                                <a:alpha val="43137"/>
                              </a:srgbClr>
                            </a:outerShdw>
                          </a:effectLst>
                        </a:rPr>
                        <a:t>;</a:t>
                      </a:r>
                      <a:endParaRPr lang="ro-RO" sz="1100" b="0" dirty="0">
                        <a:solidFill>
                          <a:schemeClr val="tx1"/>
                        </a:solidFill>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89535" algn="l"/>
                        </a:tabLst>
                      </a:pPr>
                      <a:r>
                        <a:rPr lang="en-US" sz="1200" b="0" dirty="0" err="1">
                          <a:solidFill>
                            <a:schemeClr val="tx1"/>
                          </a:solidFill>
                          <a:effectLst>
                            <a:outerShdw blurRad="38100" dist="38100" dir="2700000" algn="tl">
                              <a:srgbClr val="000000">
                                <a:alpha val="43137"/>
                              </a:srgbClr>
                            </a:outerShdw>
                          </a:effectLst>
                        </a:rPr>
                        <a:t>Cunoașterea</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și</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aplicarea</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documentelor</a:t>
                      </a:r>
                      <a:r>
                        <a:rPr lang="en-US" sz="1200" b="0" dirty="0">
                          <a:solidFill>
                            <a:schemeClr val="tx1"/>
                          </a:solidFill>
                          <a:effectLst>
                            <a:outerShdw blurRad="38100" dist="38100" dir="2700000" algn="tl">
                              <a:srgbClr val="000000">
                                <a:alpha val="43137"/>
                              </a:srgbClr>
                            </a:outerShdw>
                          </a:effectLst>
                        </a:rPr>
                        <a:t>  de  </a:t>
                      </a:r>
                      <a:r>
                        <a:rPr lang="en-US" sz="1200" b="0" dirty="0" err="1">
                          <a:solidFill>
                            <a:schemeClr val="tx1"/>
                          </a:solidFill>
                          <a:effectLst>
                            <a:outerShdw blurRad="38100" dist="38100" dir="2700000" algn="tl">
                              <a:srgbClr val="000000">
                                <a:alpha val="43137"/>
                              </a:srgbClr>
                            </a:outerShdw>
                          </a:effectLst>
                        </a:rPr>
                        <a:t>politică</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educațională</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și</a:t>
                      </a:r>
                      <a:r>
                        <a:rPr lang="en-US" sz="1200" b="0" dirty="0">
                          <a:solidFill>
                            <a:schemeClr val="tx1"/>
                          </a:solidFill>
                          <a:effectLst>
                            <a:outerShdw blurRad="38100" dist="38100" dir="2700000" algn="tl">
                              <a:srgbClr val="000000">
                                <a:alpha val="43137"/>
                              </a:srgbClr>
                            </a:outerShdw>
                          </a:effectLst>
                        </a:rPr>
                        <a:t>  a  </a:t>
                      </a:r>
                      <a:r>
                        <a:rPr lang="en-US" sz="1200" b="0" dirty="0" err="1">
                          <a:solidFill>
                            <a:schemeClr val="tx1"/>
                          </a:solidFill>
                          <a:effectLst>
                            <a:outerShdw blurRad="38100" dist="38100" dir="2700000" algn="tl">
                              <a:srgbClr val="000000">
                                <a:alpha val="43137"/>
                              </a:srgbClr>
                            </a:outerShdw>
                          </a:effectLst>
                        </a:rPr>
                        <a:t>finalităților</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școlare</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în</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conformitate</a:t>
                      </a:r>
                      <a:r>
                        <a:rPr lang="en-US" sz="1200" b="0" dirty="0">
                          <a:solidFill>
                            <a:schemeClr val="tx1"/>
                          </a:solidFill>
                          <a:effectLst>
                            <a:outerShdw blurRad="38100" dist="38100" dir="2700000" algn="tl">
                              <a:srgbClr val="000000">
                                <a:alpha val="43137"/>
                              </a:srgbClr>
                            </a:outerShdw>
                          </a:effectLst>
                        </a:rPr>
                        <a:t>  cu  </a:t>
                      </a:r>
                      <a:r>
                        <a:rPr lang="en-US" sz="1200" b="0" dirty="0" err="1">
                          <a:solidFill>
                            <a:schemeClr val="tx1"/>
                          </a:solidFill>
                          <a:effectLst>
                            <a:outerShdw blurRad="38100" dist="38100" dir="2700000" algn="tl">
                              <a:srgbClr val="000000">
                                <a:alpha val="43137"/>
                              </a:srgbClr>
                            </a:outerShdw>
                          </a:effectLst>
                        </a:rPr>
                        <a:t>Standardele</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educaționale</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și</a:t>
                      </a:r>
                      <a:r>
                        <a:rPr lang="en-US" sz="1200" b="0" dirty="0">
                          <a:solidFill>
                            <a:schemeClr val="tx1"/>
                          </a:solidFill>
                          <a:effectLst>
                            <a:outerShdw blurRad="38100" dist="38100" dir="2700000" algn="tl">
                              <a:srgbClr val="000000">
                                <a:alpha val="43137"/>
                              </a:srgbClr>
                            </a:outerShdw>
                          </a:effectLst>
                        </a:rPr>
                        <a:t>  a  </a:t>
                      </a:r>
                      <a:r>
                        <a:rPr lang="en-US" sz="1200" b="0" dirty="0" err="1">
                          <a:solidFill>
                            <a:schemeClr val="tx1"/>
                          </a:solidFill>
                          <a:effectLst>
                            <a:outerShdw blurRad="38100" dist="38100" dir="2700000" algn="tl">
                              <a:srgbClr val="000000">
                                <a:alpha val="43137"/>
                              </a:srgbClr>
                            </a:outerShdw>
                          </a:effectLst>
                        </a:rPr>
                        <a:t>Referențialului</a:t>
                      </a:r>
                      <a:r>
                        <a:rPr lang="en-US" sz="1200" b="0" dirty="0">
                          <a:solidFill>
                            <a:schemeClr val="tx1"/>
                          </a:solidFill>
                          <a:effectLst>
                            <a:outerShdw blurRad="38100" dist="38100" dir="2700000" algn="tl">
                              <a:srgbClr val="000000">
                                <a:alpha val="43137"/>
                              </a:srgbClr>
                            </a:outerShdw>
                          </a:effectLst>
                        </a:rPr>
                        <a:t>  de  </a:t>
                      </a:r>
                      <a:r>
                        <a:rPr lang="en-US" sz="1200" b="0" dirty="0" err="1">
                          <a:solidFill>
                            <a:schemeClr val="tx1"/>
                          </a:solidFill>
                          <a:effectLst>
                            <a:outerShdw blurRad="38100" dist="38100" dir="2700000" algn="tl">
                              <a:srgbClr val="000000">
                                <a:alpha val="43137"/>
                              </a:srgbClr>
                            </a:outerShdw>
                          </a:effectLst>
                        </a:rPr>
                        <a:t>evaluare</a:t>
                      </a:r>
                      <a:r>
                        <a:rPr lang="en-US" sz="1200" b="0" dirty="0">
                          <a:solidFill>
                            <a:schemeClr val="tx1"/>
                          </a:solidFill>
                          <a:effectLst>
                            <a:outerShdw blurRad="38100" dist="38100" dir="2700000" algn="tl">
                              <a:srgbClr val="000000">
                                <a:alpha val="43137"/>
                              </a:srgbClr>
                            </a:outerShdw>
                          </a:effectLst>
                        </a:rPr>
                        <a:t>;</a:t>
                      </a:r>
                      <a:endParaRPr lang="ro-RO" sz="1100" b="0" dirty="0">
                        <a:solidFill>
                          <a:schemeClr val="tx1"/>
                        </a:solidFill>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89535" algn="l"/>
                        </a:tabLst>
                      </a:pPr>
                      <a:r>
                        <a:rPr lang="en-US" sz="1200" b="0" dirty="0">
                          <a:solidFill>
                            <a:schemeClr val="tx1"/>
                          </a:solidFill>
                          <a:effectLst>
                            <a:outerShdw blurRad="38100" dist="38100" dir="2700000" algn="tl">
                              <a:srgbClr val="000000">
                                <a:alpha val="43137"/>
                              </a:srgbClr>
                            </a:outerShdw>
                          </a:effectLst>
                        </a:rPr>
                        <a:t>O </a:t>
                      </a:r>
                      <a:r>
                        <a:rPr lang="en-US" sz="1200" b="0" dirty="0" err="1">
                          <a:solidFill>
                            <a:schemeClr val="tx1"/>
                          </a:solidFill>
                          <a:effectLst>
                            <a:outerShdw blurRad="38100" dist="38100" dir="2700000" algn="tl">
                              <a:srgbClr val="000000">
                                <a:alpha val="43137"/>
                              </a:srgbClr>
                            </a:outerShdw>
                          </a:effectLst>
                        </a:rPr>
                        <a:t>bună</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colaborare</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între</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învăţători</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şi</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profesori</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mai</a:t>
                      </a:r>
                      <a:r>
                        <a:rPr lang="en-US" sz="1200" b="0" dirty="0">
                          <a:solidFill>
                            <a:schemeClr val="tx1"/>
                          </a:solidFill>
                          <a:effectLst>
                            <a:outerShdw blurRad="38100" dist="38100" dir="2700000" algn="tl">
                              <a:srgbClr val="000000">
                                <a:alpha val="43137"/>
                              </a:srgbClr>
                            </a:outerShdw>
                          </a:effectLst>
                        </a:rPr>
                        <a:t> ales </a:t>
                      </a:r>
                      <a:r>
                        <a:rPr lang="en-US" sz="1200" b="0" dirty="0" err="1">
                          <a:solidFill>
                            <a:schemeClr val="tx1"/>
                          </a:solidFill>
                          <a:effectLst>
                            <a:outerShdw blurRad="38100" dist="38100" dir="2700000" algn="tl">
                              <a:srgbClr val="000000">
                                <a:alpha val="43137"/>
                              </a:srgbClr>
                            </a:outerShdw>
                          </a:effectLst>
                        </a:rPr>
                        <a:t>pentru</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clasele</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ce</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termină</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ciclul</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primar</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şi</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integrarea</a:t>
                      </a:r>
                      <a:r>
                        <a:rPr lang="en-US" sz="1200" b="0" dirty="0">
                          <a:solidFill>
                            <a:schemeClr val="tx1"/>
                          </a:solidFill>
                          <a:effectLst>
                            <a:outerShdw blurRad="38100" dist="38100" dir="2700000" algn="tl">
                              <a:srgbClr val="000000">
                                <a:alpha val="43137"/>
                              </a:srgbClr>
                            </a:outerShdw>
                          </a:effectLst>
                        </a:rPr>
                        <a:t> cu </a:t>
                      </a:r>
                      <a:r>
                        <a:rPr lang="en-US" sz="1200" b="0" dirty="0" err="1">
                          <a:solidFill>
                            <a:schemeClr val="tx1"/>
                          </a:solidFill>
                          <a:effectLst>
                            <a:outerShdw blurRad="38100" dist="38100" dir="2700000" algn="tl">
                              <a:srgbClr val="000000">
                                <a:alpha val="43137"/>
                              </a:srgbClr>
                            </a:outerShdw>
                          </a:effectLst>
                        </a:rPr>
                        <a:t>uşurinţă</a:t>
                      </a:r>
                      <a:r>
                        <a:rPr lang="en-US" sz="1200" b="0" dirty="0">
                          <a:solidFill>
                            <a:schemeClr val="tx1"/>
                          </a:solidFill>
                          <a:effectLst>
                            <a:outerShdw blurRad="38100" dist="38100" dir="2700000" algn="tl">
                              <a:srgbClr val="000000">
                                <a:alpha val="43137"/>
                              </a:srgbClr>
                            </a:outerShdw>
                          </a:effectLst>
                        </a:rPr>
                        <a:t> a </a:t>
                      </a:r>
                      <a:r>
                        <a:rPr lang="en-US" sz="1200" b="0" dirty="0" err="1">
                          <a:solidFill>
                            <a:schemeClr val="tx1"/>
                          </a:solidFill>
                          <a:effectLst>
                            <a:outerShdw blurRad="38100" dist="38100" dir="2700000" algn="tl">
                              <a:srgbClr val="000000">
                                <a:alpha val="43137"/>
                              </a:srgbClr>
                            </a:outerShdw>
                          </a:effectLst>
                        </a:rPr>
                        <a:t>elevilor</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în</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ciclul</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gimnazial</a:t>
                      </a:r>
                      <a:r>
                        <a:rPr lang="en-US" sz="1200" b="0" dirty="0">
                          <a:solidFill>
                            <a:schemeClr val="tx1"/>
                          </a:solidFill>
                          <a:effectLst>
                            <a:outerShdw blurRad="38100" dist="38100" dir="2700000" algn="tl">
                              <a:srgbClr val="000000">
                                <a:alpha val="43137"/>
                              </a:srgbClr>
                            </a:outerShdw>
                          </a:effectLst>
                        </a:rPr>
                        <a:t>;</a:t>
                      </a:r>
                      <a:endParaRPr lang="ro-RO" sz="1100" b="0" dirty="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7724" marR="67724" marT="0" marB="0"/>
                </a:tc>
                <a:tc>
                  <a:txBody>
                    <a:bodyPr/>
                    <a:lstStyle/>
                    <a:p>
                      <a:pPr marL="342900" lvl="0" indent="-342900">
                        <a:spcAft>
                          <a:spcPts val="0"/>
                        </a:spcAft>
                        <a:buSzPts val="1000"/>
                        <a:buFont typeface="Symbol" panose="05050102010706020507" pitchFamily="18" charset="2"/>
                        <a:buChar char=""/>
                      </a:pPr>
                      <a:r>
                        <a:rPr lang="ro-RO" sz="1200">
                          <a:solidFill>
                            <a:schemeClr val="tx1"/>
                          </a:solidFill>
                          <a:effectLst>
                            <a:outerShdw blurRad="38100" dist="38100" dir="2700000" algn="tl">
                              <a:srgbClr val="000000">
                                <a:alpha val="43137"/>
                              </a:srgbClr>
                            </a:outerShdw>
                          </a:effectLst>
                        </a:rPr>
                        <a:t>Deschidere interdisciplinară încă modestă;</a:t>
                      </a:r>
                    </a:p>
                    <a:p>
                      <a:pPr marL="342900" lvl="0" indent="-342900">
                        <a:spcAft>
                          <a:spcPts val="0"/>
                        </a:spcAft>
                        <a:buSzPts val="1000"/>
                        <a:buFont typeface="Symbol" panose="05050102010706020507" pitchFamily="18" charset="2"/>
                        <a:buChar char=""/>
                      </a:pPr>
                      <a:r>
                        <a:rPr lang="ro-RO" sz="1200">
                          <a:solidFill>
                            <a:schemeClr val="tx1"/>
                          </a:solidFill>
                          <a:effectLst>
                            <a:outerShdw blurRad="38100" dist="38100" dir="2700000" algn="tl">
                              <a:srgbClr val="000000">
                                <a:alpha val="43137"/>
                              </a:srgbClr>
                            </a:outerShdw>
                          </a:effectLst>
                        </a:rPr>
                        <a:t>Folosirea insuficientă a echipamentelor moderne;</a:t>
                      </a:r>
                    </a:p>
                    <a:p>
                      <a:pPr marL="342900" lvl="0" indent="-342900">
                        <a:spcAft>
                          <a:spcPts val="0"/>
                        </a:spcAft>
                        <a:buSzPts val="1000"/>
                        <a:buFont typeface="Symbol" panose="05050102010706020507" pitchFamily="18" charset="2"/>
                        <a:buChar char=""/>
                      </a:pPr>
                      <a:r>
                        <a:rPr lang="en-US" sz="1200">
                          <a:solidFill>
                            <a:schemeClr val="tx1"/>
                          </a:solidFill>
                          <a:effectLst>
                            <a:outerShdw blurRad="38100" dist="38100" dir="2700000" algn="tl">
                              <a:srgbClr val="000000">
                                <a:alpha val="43137"/>
                              </a:srgbClr>
                            </a:outerShdw>
                          </a:effectLst>
                        </a:rPr>
                        <a:t>Neimplicarea profesorilor în proiecte de finanţare;</a:t>
                      </a:r>
                      <a:endParaRPr lang="ro-RO" sz="1200">
                        <a:solidFill>
                          <a:schemeClr val="tx1"/>
                        </a:solidFill>
                        <a:effectLst>
                          <a:outerShdw blurRad="38100" dist="38100" dir="2700000" algn="tl">
                            <a:srgbClr val="000000">
                              <a:alpha val="43137"/>
                            </a:srgbClr>
                          </a:outerShdw>
                        </a:effectLst>
                      </a:endParaRPr>
                    </a:p>
                    <a:p>
                      <a:pPr marL="342900" lvl="0" indent="-342900">
                        <a:spcAft>
                          <a:spcPts val="0"/>
                        </a:spcAft>
                        <a:buSzPts val="1000"/>
                        <a:buFont typeface="Symbol" panose="05050102010706020507" pitchFamily="18" charset="2"/>
                        <a:buChar char=""/>
                      </a:pPr>
                      <a:r>
                        <a:rPr lang="ro-RO" sz="1200">
                          <a:solidFill>
                            <a:schemeClr val="tx1"/>
                          </a:solidFill>
                          <a:effectLst>
                            <a:outerShdw blurRad="38100" dist="38100" dir="2700000" algn="tl">
                              <a:srgbClr val="000000">
                                <a:alpha val="43137"/>
                              </a:srgbClr>
                            </a:outerShdw>
                          </a:effectLst>
                        </a:rPr>
                        <a:t>Formarea deficitară a cadrelor didactice pentru lucrul cu elevii cu CES, i</a:t>
                      </a:r>
                      <a:r>
                        <a:rPr lang="en-US" sz="1200">
                          <a:solidFill>
                            <a:schemeClr val="tx1"/>
                          </a:solidFill>
                          <a:effectLst>
                            <a:outerShdw blurRad="38100" dist="38100" dir="2700000" algn="tl">
                              <a:srgbClr val="000000">
                                <a:alpha val="43137"/>
                              </a:srgbClr>
                            </a:outerShdw>
                          </a:effectLst>
                        </a:rPr>
                        <a:t>nsuficienţa materialelor;</a:t>
                      </a:r>
                      <a:endParaRPr lang="ro-RO" sz="1200">
                        <a:solidFill>
                          <a:schemeClr val="tx1"/>
                        </a:solidFill>
                        <a:effectLst>
                          <a:outerShdw blurRad="38100" dist="38100" dir="2700000" algn="tl">
                            <a:srgbClr val="000000">
                              <a:alpha val="43137"/>
                            </a:srgbClr>
                          </a:outerShdw>
                        </a:effectLst>
                      </a:endParaRPr>
                    </a:p>
                    <a:p>
                      <a:pPr marL="342900" lvl="0" indent="-342900">
                        <a:spcAft>
                          <a:spcPts val="0"/>
                        </a:spcAft>
                        <a:buSzPts val="1000"/>
                        <a:buFont typeface="Symbol" panose="05050102010706020507" pitchFamily="18" charset="2"/>
                        <a:buChar char=""/>
                      </a:pPr>
                      <a:r>
                        <a:rPr lang="ro-RO" sz="1200">
                          <a:solidFill>
                            <a:schemeClr val="tx1"/>
                          </a:solidFill>
                          <a:effectLst>
                            <a:outerShdw blurRad="38100" dist="38100" dir="2700000" algn="tl">
                              <a:srgbClr val="000000">
                                <a:alpha val="43137"/>
                              </a:srgbClr>
                            </a:outerShdw>
                          </a:effectLst>
                        </a:rPr>
                        <a:t>Insuficienta utilizare a materiilor didactice, a tehnicii informaţionale în demersul didactic;</a:t>
                      </a:r>
                    </a:p>
                    <a:p>
                      <a:pPr>
                        <a:lnSpc>
                          <a:spcPct val="107000"/>
                        </a:lnSpc>
                        <a:spcAft>
                          <a:spcPts val="0"/>
                        </a:spcAft>
                      </a:pPr>
                      <a:r>
                        <a:rPr lang="en-US" sz="1200">
                          <a:solidFill>
                            <a:schemeClr val="tx1"/>
                          </a:solidFill>
                          <a:effectLst>
                            <a:outerShdw blurRad="38100" dist="38100" dir="2700000" algn="tl">
                              <a:srgbClr val="000000">
                                <a:alpha val="43137"/>
                              </a:srgbClr>
                            </a:outerShdw>
                          </a:effectLst>
                        </a:rPr>
                        <a:t> </a:t>
                      </a:r>
                      <a:endParaRPr lang="ro-RO" sz="110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7724" marR="67724" marT="0" marB="0"/>
                </a:tc>
                <a:extLst>
                  <a:ext uri="{0D108BD9-81ED-4DB2-BD59-A6C34878D82A}">
                    <a16:rowId xmlns:a16="http://schemas.microsoft.com/office/drawing/2014/main" val="879630641"/>
                  </a:ext>
                </a:extLst>
              </a:tr>
              <a:tr h="340857">
                <a:tc>
                  <a:txBody>
                    <a:bodyPr/>
                    <a:lstStyle/>
                    <a:p>
                      <a:pPr algn="ctr">
                        <a:lnSpc>
                          <a:spcPct val="150000"/>
                        </a:lnSpc>
                        <a:spcAft>
                          <a:spcPts val="0"/>
                        </a:spcAft>
                      </a:pPr>
                      <a:r>
                        <a:rPr lang="en-US" sz="1400" dirty="0" err="1">
                          <a:solidFill>
                            <a:schemeClr val="tx1"/>
                          </a:solidFill>
                          <a:effectLst>
                            <a:outerShdw blurRad="38100" dist="38100" dir="2700000" algn="tl">
                              <a:srgbClr val="000000">
                                <a:alpha val="43137"/>
                              </a:srgbClr>
                            </a:outerShdw>
                          </a:effectLst>
                        </a:rPr>
                        <a:t>Oportunități</a:t>
                      </a:r>
                      <a:endParaRPr lang="ro-RO" sz="1100" dirty="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7724" marR="67724" marT="0" marB="0"/>
                </a:tc>
                <a:tc>
                  <a:txBody>
                    <a:bodyPr/>
                    <a:lstStyle/>
                    <a:p>
                      <a:pPr algn="ctr">
                        <a:lnSpc>
                          <a:spcPct val="150000"/>
                        </a:lnSpc>
                        <a:spcAft>
                          <a:spcPts val="0"/>
                        </a:spcAft>
                      </a:pPr>
                      <a:r>
                        <a:rPr lang="en-US" sz="1400" b="1" dirty="0" err="1">
                          <a:solidFill>
                            <a:schemeClr val="tx1"/>
                          </a:solidFill>
                          <a:effectLst>
                            <a:outerShdw blurRad="38100" dist="38100" dir="2700000" algn="tl">
                              <a:srgbClr val="000000">
                                <a:alpha val="43137"/>
                              </a:srgbClr>
                            </a:outerShdw>
                          </a:effectLst>
                        </a:rPr>
                        <a:t>Amenințări</a:t>
                      </a:r>
                      <a:endParaRPr lang="ro-RO" sz="1100" b="1" dirty="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7724" marR="67724" marT="0" marB="0"/>
                </a:tc>
                <a:extLst>
                  <a:ext uri="{0D108BD9-81ED-4DB2-BD59-A6C34878D82A}">
                    <a16:rowId xmlns:a16="http://schemas.microsoft.com/office/drawing/2014/main" val="3319491192"/>
                  </a:ext>
                </a:extLst>
              </a:tr>
              <a:tr h="2559461">
                <a:tc>
                  <a:txBody>
                    <a:bodyPr/>
                    <a:lstStyle/>
                    <a:p>
                      <a:pPr marL="342900" lvl="0" indent="-342900">
                        <a:lnSpc>
                          <a:spcPct val="107000"/>
                        </a:lnSpc>
                        <a:spcAft>
                          <a:spcPts val="0"/>
                        </a:spcAft>
                        <a:buSzPts val="1000"/>
                        <a:buFont typeface="Symbol" panose="05050102010706020507" pitchFamily="18" charset="2"/>
                        <a:buChar char=""/>
                        <a:tabLst>
                          <a:tab pos="228600" algn="l"/>
                        </a:tabLst>
                      </a:pPr>
                      <a:r>
                        <a:rPr lang="en-US" sz="1200" b="0" dirty="0" err="1">
                          <a:solidFill>
                            <a:schemeClr val="tx1"/>
                          </a:solidFill>
                          <a:effectLst>
                            <a:outerShdw blurRad="38100" dist="38100" dir="2700000" algn="tl">
                              <a:srgbClr val="000000">
                                <a:alpha val="43137"/>
                              </a:srgbClr>
                            </a:outerShdw>
                          </a:effectLst>
                        </a:rPr>
                        <a:t>Există</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posibilitatea</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informării</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cadrelor</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didactice</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prin</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cursuri</a:t>
                      </a:r>
                      <a:r>
                        <a:rPr lang="en-US" sz="1200" b="0" dirty="0">
                          <a:solidFill>
                            <a:schemeClr val="tx1"/>
                          </a:solidFill>
                          <a:effectLst>
                            <a:outerShdw blurRad="38100" dist="38100" dir="2700000" algn="tl">
                              <a:srgbClr val="000000">
                                <a:alpha val="43137"/>
                              </a:srgbClr>
                            </a:outerShdw>
                          </a:effectLst>
                        </a:rPr>
                        <a:t>  variate  </a:t>
                      </a:r>
                      <a:r>
                        <a:rPr lang="en-US" sz="1200" b="0" dirty="0" err="1">
                          <a:solidFill>
                            <a:schemeClr val="tx1"/>
                          </a:solidFill>
                          <a:effectLst>
                            <a:outerShdw blurRad="38100" dist="38100" dir="2700000" algn="tl">
                              <a:srgbClr val="000000">
                                <a:alpha val="43137"/>
                              </a:srgbClr>
                            </a:outerShdw>
                          </a:effectLst>
                        </a:rPr>
                        <a:t>organizate</a:t>
                      </a:r>
                      <a:r>
                        <a:rPr lang="en-US" sz="1200" b="0" dirty="0">
                          <a:solidFill>
                            <a:schemeClr val="tx1"/>
                          </a:solidFill>
                          <a:effectLst>
                            <a:outerShdw blurRad="38100" dist="38100" dir="2700000" algn="tl">
                              <a:srgbClr val="000000">
                                <a:alpha val="43137"/>
                              </a:srgbClr>
                            </a:outerShdw>
                          </a:effectLst>
                        </a:rPr>
                        <a:t>;</a:t>
                      </a:r>
                      <a:endParaRPr lang="ro-RO" sz="1100" b="0" dirty="0">
                        <a:solidFill>
                          <a:schemeClr val="tx1"/>
                        </a:solidFill>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228600" algn="l"/>
                        </a:tabLst>
                      </a:pPr>
                      <a:r>
                        <a:rPr lang="en-US" sz="1200" b="0" dirty="0" err="1">
                          <a:solidFill>
                            <a:schemeClr val="tx1"/>
                          </a:solidFill>
                          <a:effectLst>
                            <a:outerShdw blurRad="38100" dist="38100" dir="2700000" algn="tl">
                              <a:srgbClr val="000000">
                                <a:alpha val="43137"/>
                              </a:srgbClr>
                            </a:outerShdw>
                          </a:effectLst>
                        </a:rPr>
                        <a:t>Existenţa</a:t>
                      </a:r>
                      <a:r>
                        <a:rPr lang="en-US" sz="1200" b="0" dirty="0">
                          <a:solidFill>
                            <a:schemeClr val="tx1"/>
                          </a:solidFill>
                          <a:effectLst>
                            <a:outerShdw blurRad="38100" dist="38100" dir="2700000" algn="tl">
                              <a:srgbClr val="000000">
                                <a:alpha val="43137"/>
                              </a:srgbClr>
                            </a:outerShdw>
                          </a:effectLst>
                        </a:rPr>
                        <a:t> site-</a:t>
                      </a:r>
                      <a:r>
                        <a:rPr lang="en-US" sz="1200" b="0" dirty="0" err="1">
                          <a:solidFill>
                            <a:schemeClr val="tx1"/>
                          </a:solidFill>
                          <a:effectLst>
                            <a:outerShdw blurRad="38100" dist="38100" dir="2700000" algn="tl">
                              <a:srgbClr val="000000">
                                <a:alpha val="43137"/>
                              </a:srgbClr>
                            </a:outerShdw>
                          </a:effectLst>
                        </a:rPr>
                        <a:t>urilor</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specializate</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în</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oferirea</a:t>
                      </a:r>
                      <a:r>
                        <a:rPr lang="en-US" sz="1200" b="0" dirty="0">
                          <a:solidFill>
                            <a:schemeClr val="tx1"/>
                          </a:solidFill>
                          <a:effectLst>
                            <a:outerShdw blurRad="38100" dist="38100" dir="2700000" algn="tl">
                              <a:srgbClr val="000000">
                                <a:alpha val="43137"/>
                              </a:srgbClr>
                            </a:outerShdw>
                          </a:effectLst>
                        </a:rPr>
                        <a:t> de material </a:t>
                      </a:r>
                      <a:r>
                        <a:rPr lang="en-US" sz="1200" b="0" dirty="0" err="1">
                          <a:solidFill>
                            <a:schemeClr val="tx1"/>
                          </a:solidFill>
                          <a:effectLst>
                            <a:outerShdw blurRad="38100" dist="38100" dir="2700000" algn="tl">
                              <a:srgbClr val="000000">
                                <a:alpha val="43137"/>
                              </a:srgbClr>
                            </a:outerShdw>
                          </a:effectLst>
                        </a:rPr>
                        <a:t>şi</a:t>
                      </a:r>
                      <a:r>
                        <a:rPr lang="en-US" sz="1200" b="0" dirty="0">
                          <a:solidFill>
                            <a:schemeClr val="tx1"/>
                          </a:solidFill>
                          <a:effectLst>
                            <a:outerShdw blurRad="38100" dist="38100" dir="2700000" algn="tl">
                              <a:srgbClr val="000000">
                                <a:alpha val="43137"/>
                              </a:srgbClr>
                            </a:outerShdw>
                          </a:effectLst>
                        </a:rPr>
                        <a:t> soft-</a:t>
                      </a:r>
                      <a:r>
                        <a:rPr lang="en-US" sz="1200" b="0" dirty="0" err="1">
                          <a:solidFill>
                            <a:schemeClr val="tx1"/>
                          </a:solidFill>
                          <a:effectLst>
                            <a:outerShdw blurRad="38100" dist="38100" dir="2700000" algn="tl">
                              <a:srgbClr val="000000">
                                <a:alpha val="43137"/>
                              </a:srgbClr>
                            </a:outerShdw>
                          </a:effectLst>
                        </a:rPr>
                        <a:t>uri</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educaţionale</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pentru</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cadrele</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didactice</a:t>
                      </a:r>
                      <a:r>
                        <a:rPr lang="en-US" sz="1200" b="0" dirty="0">
                          <a:solidFill>
                            <a:schemeClr val="tx1"/>
                          </a:solidFill>
                          <a:effectLst>
                            <a:outerShdw blurRad="38100" dist="38100" dir="2700000" algn="tl">
                              <a:srgbClr val="000000">
                                <a:alpha val="43137"/>
                              </a:srgbClr>
                            </a:outerShdw>
                          </a:effectLst>
                        </a:rPr>
                        <a:t>.</a:t>
                      </a:r>
                      <a:endParaRPr lang="ro-RO" sz="1100" b="0" dirty="0">
                        <a:solidFill>
                          <a:schemeClr val="tx1"/>
                        </a:solidFill>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228600" algn="l"/>
                        </a:tabLst>
                      </a:pPr>
                      <a:r>
                        <a:rPr lang="en-US" sz="1200" b="0" dirty="0" err="1">
                          <a:solidFill>
                            <a:schemeClr val="tx1"/>
                          </a:solidFill>
                          <a:effectLst>
                            <a:outerShdw blurRad="38100" dist="38100" dir="2700000" algn="tl">
                              <a:srgbClr val="000000">
                                <a:alpha val="43137"/>
                              </a:srgbClr>
                            </a:outerShdw>
                          </a:effectLst>
                        </a:rPr>
                        <a:t>Ofertele</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privind</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cursurile</a:t>
                      </a:r>
                      <a:r>
                        <a:rPr lang="en-US" sz="1200" b="0" dirty="0">
                          <a:solidFill>
                            <a:schemeClr val="tx1"/>
                          </a:solidFill>
                          <a:effectLst>
                            <a:outerShdw blurRad="38100" dist="38100" dir="2700000" algn="tl">
                              <a:srgbClr val="000000">
                                <a:alpha val="43137"/>
                              </a:srgbClr>
                            </a:outerShdw>
                          </a:effectLst>
                        </a:rPr>
                        <a:t> de </a:t>
                      </a:r>
                      <a:r>
                        <a:rPr lang="en-US" sz="1200" b="0" dirty="0" err="1">
                          <a:solidFill>
                            <a:schemeClr val="tx1"/>
                          </a:solidFill>
                          <a:effectLst>
                            <a:outerShdw blurRad="38100" dist="38100" dir="2700000" algn="tl">
                              <a:srgbClr val="000000">
                                <a:alpha val="43137"/>
                              </a:srgbClr>
                            </a:outerShdw>
                          </a:effectLst>
                        </a:rPr>
                        <a:t>perfecţionare</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şi</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formare</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continuă</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înscriere</a:t>
                      </a:r>
                      <a:r>
                        <a:rPr lang="en-US" sz="1200" b="0" dirty="0">
                          <a:solidFill>
                            <a:schemeClr val="tx1"/>
                          </a:solidFill>
                          <a:effectLst>
                            <a:outerShdw blurRad="38100" dist="38100" dir="2700000" algn="tl">
                              <a:srgbClr val="000000">
                                <a:alpha val="43137"/>
                              </a:srgbClr>
                            </a:outerShdw>
                          </a:effectLst>
                        </a:rPr>
                        <a:t> la grade </a:t>
                      </a:r>
                      <a:r>
                        <a:rPr lang="en-US" sz="1200" b="0" dirty="0" err="1">
                          <a:solidFill>
                            <a:schemeClr val="tx1"/>
                          </a:solidFill>
                          <a:effectLst>
                            <a:outerShdw blurRad="38100" dist="38100" dir="2700000" algn="tl">
                              <a:srgbClr val="000000">
                                <a:alpha val="43137"/>
                              </a:srgbClr>
                            </a:outerShdw>
                          </a:effectLst>
                        </a:rPr>
                        <a:t>didactice</a:t>
                      </a:r>
                      <a:r>
                        <a:rPr lang="en-US" sz="1200" b="0" dirty="0">
                          <a:solidFill>
                            <a:schemeClr val="tx1"/>
                          </a:solidFill>
                          <a:effectLst>
                            <a:outerShdw blurRad="38100" dist="38100" dir="2700000" algn="tl">
                              <a:srgbClr val="000000">
                                <a:alpha val="43137"/>
                              </a:srgbClr>
                            </a:outerShdw>
                          </a:effectLst>
                        </a:rPr>
                        <a:t>,</a:t>
                      </a:r>
                      <a:endParaRPr lang="ro-RO" sz="1100" b="0" dirty="0">
                        <a:solidFill>
                          <a:schemeClr val="tx1"/>
                        </a:solidFill>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228600" algn="l"/>
                        </a:tabLst>
                      </a:pPr>
                      <a:r>
                        <a:rPr lang="en-US" sz="1200" b="0" dirty="0" err="1">
                          <a:solidFill>
                            <a:schemeClr val="tx1"/>
                          </a:solidFill>
                          <a:effectLst>
                            <a:outerShdw blurRad="38100" dist="38100" dir="2700000" algn="tl">
                              <a:srgbClr val="000000">
                                <a:alpha val="43137"/>
                              </a:srgbClr>
                            </a:outerShdw>
                          </a:effectLst>
                        </a:rPr>
                        <a:t>Bune</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relaţii</a:t>
                      </a:r>
                      <a:r>
                        <a:rPr lang="en-US" sz="1200" b="0" dirty="0">
                          <a:solidFill>
                            <a:schemeClr val="tx1"/>
                          </a:solidFill>
                          <a:effectLst>
                            <a:outerShdw blurRad="38100" dist="38100" dir="2700000" algn="tl">
                              <a:srgbClr val="000000">
                                <a:alpha val="43137"/>
                              </a:srgbClr>
                            </a:outerShdw>
                          </a:effectLst>
                        </a:rPr>
                        <a:t> cu DÎ </a:t>
                      </a:r>
                      <a:r>
                        <a:rPr lang="en-US" sz="1200" b="0" dirty="0" err="1">
                          <a:solidFill>
                            <a:schemeClr val="tx1"/>
                          </a:solidFill>
                          <a:effectLst>
                            <a:outerShdw blurRad="38100" dist="38100" dir="2700000" algn="tl">
                              <a:srgbClr val="000000">
                                <a:alpha val="43137"/>
                              </a:srgbClr>
                            </a:outerShdw>
                          </a:effectLst>
                        </a:rPr>
                        <a:t>Soroca</a:t>
                      </a:r>
                      <a:r>
                        <a:rPr lang="en-US" sz="1200" b="0" dirty="0">
                          <a:solidFill>
                            <a:schemeClr val="tx1"/>
                          </a:solidFill>
                          <a:effectLst>
                            <a:outerShdw blurRad="38100" dist="38100" dir="2700000" algn="tl">
                              <a:srgbClr val="000000">
                                <a:alpha val="43137"/>
                              </a:srgbClr>
                            </a:outerShdw>
                          </a:effectLst>
                        </a:rPr>
                        <a:t>, CR </a:t>
                      </a:r>
                      <a:r>
                        <a:rPr lang="en-US" sz="1200" b="0" dirty="0" err="1">
                          <a:solidFill>
                            <a:schemeClr val="tx1"/>
                          </a:solidFill>
                          <a:effectLst>
                            <a:outerShdw blurRad="38100" dist="38100" dir="2700000" algn="tl">
                              <a:srgbClr val="000000">
                                <a:alpha val="43137"/>
                              </a:srgbClr>
                            </a:outerShdw>
                          </a:effectLst>
                        </a:rPr>
                        <a:t>Soroca</a:t>
                      </a:r>
                      <a:r>
                        <a:rPr lang="en-US" sz="1200" b="0" dirty="0">
                          <a:solidFill>
                            <a:schemeClr val="tx1"/>
                          </a:solidFill>
                          <a:effectLst>
                            <a:outerShdw blurRad="38100" dist="38100" dir="2700000" algn="tl">
                              <a:srgbClr val="000000">
                                <a:alpha val="43137"/>
                              </a:srgbClr>
                            </a:outerShdw>
                          </a:effectLst>
                        </a:rPr>
                        <a:t>, APL.</a:t>
                      </a:r>
                      <a:endParaRPr lang="ro-RO" sz="1100" b="0" dirty="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7724" marR="67724" marT="0" marB="0"/>
                </a:tc>
                <a:tc>
                  <a:txBody>
                    <a:bodyPr/>
                    <a:lstStyle/>
                    <a:p>
                      <a:pPr marL="342900" lvl="0" indent="-342900">
                        <a:lnSpc>
                          <a:spcPct val="107000"/>
                        </a:lnSpc>
                        <a:spcAft>
                          <a:spcPts val="0"/>
                        </a:spcAft>
                        <a:buSzPts val="1000"/>
                        <a:buFont typeface="Symbol" panose="05050102010706020507" pitchFamily="18" charset="2"/>
                        <a:buChar char=""/>
                        <a:tabLst>
                          <a:tab pos="228600" algn="l"/>
                        </a:tabLst>
                      </a:pPr>
                      <a:r>
                        <a:rPr lang="en-US" sz="1200" dirty="0" err="1">
                          <a:solidFill>
                            <a:schemeClr val="tx1"/>
                          </a:solidFill>
                          <a:effectLst>
                            <a:outerShdw blurRad="38100" dist="38100" dir="2700000" algn="tl">
                              <a:srgbClr val="000000">
                                <a:alpha val="43137"/>
                              </a:srgbClr>
                            </a:outerShdw>
                          </a:effectLst>
                        </a:rPr>
                        <a:t>Instabilitatea</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legislativă</a:t>
                      </a:r>
                      <a:r>
                        <a:rPr lang="en-US" sz="1200" dirty="0">
                          <a:solidFill>
                            <a:schemeClr val="tx1"/>
                          </a:solidFill>
                          <a:effectLst>
                            <a:outerShdw blurRad="38100" dist="38100" dir="2700000" algn="tl">
                              <a:srgbClr val="000000">
                                <a:alpha val="43137"/>
                              </a:srgbClr>
                            </a:outerShdw>
                          </a:effectLst>
                        </a:rPr>
                        <a:t> a </a:t>
                      </a:r>
                      <a:r>
                        <a:rPr lang="en-US" sz="1200" dirty="0" err="1">
                          <a:solidFill>
                            <a:schemeClr val="tx1"/>
                          </a:solidFill>
                          <a:effectLst>
                            <a:outerShdw blurRad="38100" dist="38100" dir="2700000" algn="tl">
                              <a:srgbClr val="000000">
                                <a:alpha val="43137"/>
                              </a:srgbClr>
                            </a:outerShdw>
                          </a:effectLst>
                        </a:rPr>
                        <a:t>curricumului</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în</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sistemul</a:t>
                      </a:r>
                      <a:r>
                        <a:rPr lang="en-US" sz="1200" dirty="0">
                          <a:solidFill>
                            <a:schemeClr val="tx1"/>
                          </a:solidFill>
                          <a:effectLst>
                            <a:outerShdw blurRad="38100" dist="38100" dir="2700000" algn="tl">
                              <a:srgbClr val="000000">
                                <a:alpha val="43137"/>
                              </a:srgbClr>
                            </a:outerShdw>
                          </a:effectLst>
                        </a:rPr>
                        <a:t> de </a:t>
                      </a:r>
                      <a:r>
                        <a:rPr lang="en-US" sz="1200" dirty="0" err="1">
                          <a:solidFill>
                            <a:schemeClr val="tx1"/>
                          </a:solidFill>
                          <a:effectLst>
                            <a:outerShdw blurRad="38100" dist="38100" dir="2700000" algn="tl">
                              <a:srgbClr val="000000">
                                <a:alpha val="43137"/>
                              </a:srgbClr>
                            </a:outerShdw>
                          </a:effectLst>
                        </a:rPr>
                        <a:t>învăţămînt</a:t>
                      </a:r>
                      <a:r>
                        <a:rPr lang="en-US" sz="1200" dirty="0">
                          <a:solidFill>
                            <a:schemeClr val="tx1"/>
                          </a:solidFill>
                          <a:effectLst>
                            <a:outerShdw blurRad="38100" dist="38100" dir="2700000" algn="tl">
                              <a:srgbClr val="000000">
                                <a:alpha val="43137"/>
                              </a:srgbClr>
                            </a:outerShdw>
                          </a:effectLst>
                        </a:rPr>
                        <a:t>.</a:t>
                      </a:r>
                      <a:endParaRPr lang="ro-RO" sz="1100" dirty="0">
                        <a:solidFill>
                          <a:schemeClr val="tx1"/>
                        </a:solidFill>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228600" algn="l"/>
                        </a:tabLst>
                      </a:pPr>
                      <a:r>
                        <a:rPr lang="en-US" sz="1200" dirty="0" err="1">
                          <a:solidFill>
                            <a:schemeClr val="tx1"/>
                          </a:solidFill>
                          <a:effectLst>
                            <a:outerShdw blurRad="38100" dist="38100" dir="2700000" algn="tl">
                              <a:srgbClr val="000000">
                                <a:alpha val="43137"/>
                              </a:srgbClr>
                            </a:outerShdw>
                          </a:effectLst>
                        </a:rPr>
                        <a:t>Scăderea</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prestigiului</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profesiei</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didactice</a:t>
                      </a:r>
                      <a:r>
                        <a:rPr lang="en-US" sz="1200" dirty="0">
                          <a:solidFill>
                            <a:schemeClr val="tx1"/>
                          </a:solidFill>
                          <a:effectLst>
                            <a:outerShdw blurRad="38100" dist="38100" dir="2700000" algn="tl">
                              <a:srgbClr val="000000">
                                <a:alpha val="43137"/>
                              </a:srgbClr>
                            </a:outerShdw>
                          </a:effectLst>
                        </a:rPr>
                        <a:t>;</a:t>
                      </a:r>
                      <a:endParaRPr lang="ro-RO" sz="1100" dirty="0">
                        <a:solidFill>
                          <a:schemeClr val="tx1"/>
                        </a:solidFill>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228600" algn="l"/>
                        </a:tabLst>
                      </a:pPr>
                      <a:r>
                        <a:rPr lang="en-US" sz="1200" dirty="0" err="1">
                          <a:solidFill>
                            <a:schemeClr val="tx1"/>
                          </a:solidFill>
                          <a:effectLst>
                            <a:outerShdw blurRad="38100" dist="38100" dir="2700000" algn="tl">
                              <a:srgbClr val="000000">
                                <a:alpha val="43137"/>
                              </a:srgbClr>
                            </a:outerShdw>
                          </a:effectLst>
                        </a:rPr>
                        <a:t>Educaţia</a:t>
                      </a:r>
                      <a:r>
                        <a:rPr lang="en-US" sz="1200" dirty="0">
                          <a:solidFill>
                            <a:schemeClr val="tx1"/>
                          </a:solidFill>
                          <a:effectLst>
                            <a:outerShdw blurRad="38100" dist="38100" dir="2700000" algn="tl">
                              <a:srgbClr val="000000">
                                <a:alpha val="43137"/>
                              </a:srgbClr>
                            </a:outerShdw>
                          </a:effectLst>
                        </a:rPr>
                        <a:t>  nu  </a:t>
                      </a:r>
                      <a:r>
                        <a:rPr lang="en-US" sz="1200" dirty="0" err="1">
                          <a:solidFill>
                            <a:schemeClr val="tx1"/>
                          </a:solidFill>
                          <a:effectLst>
                            <a:outerShdw blurRad="38100" dist="38100" dir="2700000" algn="tl">
                              <a:srgbClr val="000000">
                                <a:alpha val="43137"/>
                              </a:srgbClr>
                            </a:outerShdw>
                          </a:effectLst>
                        </a:rPr>
                        <a:t>mai</a:t>
                      </a:r>
                      <a:r>
                        <a:rPr lang="en-US" sz="1200" dirty="0">
                          <a:solidFill>
                            <a:schemeClr val="tx1"/>
                          </a:solidFill>
                          <a:effectLst>
                            <a:outerShdw blurRad="38100" dist="38100" dir="2700000" algn="tl">
                              <a:srgbClr val="000000">
                                <a:alpha val="43137"/>
                              </a:srgbClr>
                            </a:outerShdw>
                          </a:effectLst>
                        </a:rPr>
                        <a:t>  e  </a:t>
                      </a:r>
                      <a:r>
                        <a:rPr lang="en-US" sz="1200" dirty="0" err="1">
                          <a:solidFill>
                            <a:schemeClr val="tx1"/>
                          </a:solidFill>
                          <a:effectLst>
                            <a:outerShdw blurRad="38100" dist="38100" dir="2700000" algn="tl">
                              <a:srgbClr val="000000">
                                <a:alpha val="43137"/>
                              </a:srgbClr>
                            </a:outerShdw>
                          </a:effectLst>
                        </a:rPr>
                        <a:t>privită</a:t>
                      </a:r>
                      <a:r>
                        <a:rPr lang="en-US" sz="1200" dirty="0">
                          <a:solidFill>
                            <a:schemeClr val="tx1"/>
                          </a:solidFill>
                          <a:effectLst>
                            <a:outerShdw blurRad="38100" dist="38100" dir="2700000" algn="tl">
                              <a:srgbClr val="000000">
                                <a:alpha val="43137"/>
                              </a:srgbClr>
                            </a:outerShdw>
                          </a:effectLst>
                        </a:rPr>
                        <a:t>  ca  un  </a:t>
                      </a:r>
                      <a:r>
                        <a:rPr lang="en-US" sz="1200" dirty="0" err="1">
                          <a:solidFill>
                            <a:schemeClr val="tx1"/>
                          </a:solidFill>
                          <a:effectLst>
                            <a:outerShdw blurRad="38100" dist="38100" dir="2700000" algn="tl">
                              <a:srgbClr val="000000">
                                <a:alpha val="43137"/>
                              </a:srgbClr>
                            </a:outerShdw>
                          </a:effectLst>
                        </a:rPr>
                        <a:t>mijloc</a:t>
                      </a:r>
                      <a:r>
                        <a:rPr lang="en-US" sz="1200" dirty="0">
                          <a:solidFill>
                            <a:schemeClr val="tx1"/>
                          </a:solidFill>
                          <a:effectLst>
                            <a:outerShdw blurRad="38100" dist="38100" dir="2700000" algn="tl">
                              <a:srgbClr val="000000">
                                <a:alpha val="43137"/>
                              </a:srgbClr>
                            </a:outerShdw>
                          </a:effectLst>
                        </a:rPr>
                        <a:t>  de  </a:t>
                      </a:r>
                      <a:r>
                        <a:rPr lang="en-US" sz="1200" dirty="0" err="1">
                          <a:solidFill>
                            <a:schemeClr val="tx1"/>
                          </a:solidFill>
                          <a:effectLst>
                            <a:outerShdw blurRad="38100" dist="38100" dir="2700000" algn="tl">
                              <a:srgbClr val="000000">
                                <a:alpha val="43137"/>
                              </a:srgbClr>
                            </a:outerShdw>
                          </a:effectLst>
                        </a:rPr>
                        <a:t>promovare</a:t>
                      </a:r>
                      <a:r>
                        <a:rPr lang="en-US" sz="1200" dirty="0">
                          <a:solidFill>
                            <a:schemeClr val="tx1"/>
                          </a:solidFill>
                          <a:effectLst>
                            <a:outerShdw blurRad="38100" dist="38100" dir="2700000" algn="tl">
                              <a:srgbClr val="000000">
                                <a:alpha val="43137"/>
                              </a:srgbClr>
                            </a:outerShdw>
                          </a:effectLst>
                        </a:rPr>
                        <a:t>  social. </a:t>
                      </a:r>
                      <a:endParaRPr lang="ro-RO" sz="1100" dirty="0">
                        <a:solidFill>
                          <a:schemeClr val="tx1"/>
                        </a:solidFill>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228600" algn="l"/>
                        </a:tabLst>
                      </a:pPr>
                      <a:r>
                        <a:rPr lang="en-US" sz="1200" dirty="0" err="1">
                          <a:solidFill>
                            <a:schemeClr val="tx1"/>
                          </a:solidFill>
                          <a:effectLst>
                            <a:outerShdw blurRad="38100" dist="38100" dir="2700000" algn="tl">
                              <a:srgbClr val="000000">
                                <a:alpha val="43137"/>
                              </a:srgbClr>
                            </a:outerShdw>
                          </a:effectLst>
                        </a:rPr>
                        <a:t>Avalanşa</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ofertelor</a:t>
                      </a:r>
                      <a:r>
                        <a:rPr lang="en-US" sz="1200" dirty="0">
                          <a:solidFill>
                            <a:schemeClr val="tx1"/>
                          </a:solidFill>
                          <a:effectLst>
                            <a:outerShdw blurRad="38100" dist="38100" dir="2700000" algn="tl">
                              <a:srgbClr val="000000">
                                <a:alpha val="43137"/>
                              </a:srgbClr>
                            </a:outerShdw>
                          </a:effectLst>
                        </a:rPr>
                        <a:t>  de </a:t>
                      </a:r>
                      <a:r>
                        <a:rPr lang="en-US" sz="1200" dirty="0" err="1">
                          <a:solidFill>
                            <a:schemeClr val="tx1"/>
                          </a:solidFill>
                          <a:effectLst>
                            <a:outerShdw blurRad="38100" dist="38100" dir="2700000" algn="tl">
                              <a:srgbClr val="000000">
                                <a:alpha val="43137"/>
                              </a:srgbClr>
                            </a:outerShdw>
                          </a:effectLst>
                        </a:rPr>
                        <a:t>manuale</a:t>
                      </a:r>
                      <a:r>
                        <a:rPr lang="en-US" sz="1200" dirty="0">
                          <a:solidFill>
                            <a:schemeClr val="tx1"/>
                          </a:solidFill>
                          <a:effectLst>
                            <a:outerShdw blurRad="38100" dist="38100" dir="2700000" algn="tl">
                              <a:srgbClr val="000000">
                                <a:alpha val="43137"/>
                              </a:srgbClr>
                            </a:outerShdw>
                          </a:effectLst>
                        </a:rPr>
                        <a:t> alternative </a:t>
                      </a:r>
                      <a:r>
                        <a:rPr lang="en-US" sz="1200" dirty="0" err="1">
                          <a:solidFill>
                            <a:schemeClr val="tx1"/>
                          </a:solidFill>
                          <a:effectLst>
                            <a:outerShdw blurRad="38100" dist="38100" dir="2700000" algn="tl">
                              <a:srgbClr val="000000">
                                <a:alpha val="43137"/>
                              </a:srgbClr>
                            </a:outerShdw>
                          </a:effectLst>
                        </a:rPr>
                        <a:t>şi</a:t>
                      </a:r>
                      <a:r>
                        <a:rPr lang="en-US" sz="1200" dirty="0">
                          <a:solidFill>
                            <a:schemeClr val="tx1"/>
                          </a:solidFill>
                          <a:effectLst>
                            <a:outerShdw blurRad="38100" dist="38100" dir="2700000" algn="tl">
                              <a:srgbClr val="000000">
                                <a:alpha val="43137"/>
                              </a:srgbClr>
                            </a:outerShdw>
                          </a:effectLst>
                        </a:rPr>
                        <a:t> de </a:t>
                      </a:r>
                      <a:r>
                        <a:rPr lang="en-US" sz="1200" dirty="0" err="1">
                          <a:solidFill>
                            <a:schemeClr val="tx1"/>
                          </a:solidFill>
                          <a:effectLst>
                            <a:outerShdw blurRad="38100" dist="38100" dir="2700000" algn="tl">
                              <a:srgbClr val="000000">
                                <a:alpha val="43137"/>
                              </a:srgbClr>
                            </a:outerShdw>
                          </a:effectLst>
                        </a:rPr>
                        <a:t>auxiliare</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şcolare</a:t>
                      </a:r>
                      <a:r>
                        <a:rPr lang="en-US" sz="1200" dirty="0">
                          <a:solidFill>
                            <a:schemeClr val="tx1"/>
                          </a:solidFill>
                          <a:effectLst>
                            <a:outerShdw blurRad="38100" dist="38100" dir="2700000" algn="tl">
                              <a:srgbClr val="000000">
                                <a:alpha val="43137"/>
                              </a:srgbClr>
                            </a:outerShdw>
                          </a:effectLst>
                        </a:rPr>
                        <a:t> din </a:t>
                      </a:r>
                      <a:r>
                        <a:rPr lang="en-US" sz="1200" dirty="0" err="1">
                          <a:solidFill>
                            <a:schemeClr val="tx1"/>
                          </a:solidFill>
                          <a:effectLst>
                            <a:outerShdw blurRad="38100" dist="38100" dir="2700000" algn="tl">
                              <a:srgbClr val="000000">
                                <a:alpha val="43137"/>
                              </a:srgbClr>
                            </a:outerShdw>
                          </a:effectLst>
                        </a:rPr>
                        <a:t>partea</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editurilor</a:t>
                      </a:r>
                      <a:r>
                        <a:rPr lang="en-US" sz="1200" dirty="0">
                          <a:solidFill>
                            <a:schemeClr val="tx1"/>
                          </a:solidFill>
                          <a:effectLst>
                            <a:outerShdw blurRad="38100" dist="38100" dir="2700000" algn="tl">
                              <a:srgbClr val="000000">
                                <a:alpha val="43137"/>
                              </a:srgbClr>
                            </a:outerShdw>
                          </a:effectLst>
                        </a:rPr>
                        <a:t>;</a:t>
                      </a:r>
                      <a:endParaRPr lang="ro-RO" sz="1100" dirty="0">
                        <a:solidFill>
                          <a:schemeClr val="tx1"/>
                        </a:solidFill>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228600" algn="l"/>
                        </a:tabLst>
                      </a:pPr>
                      <a:r>
                        <a:rPr lang="en-US" sz="1200" dirty="0" err="1">
                          <a:solidFill>
                            <a:schemeClr val="tx1"/>
                          </a:solidFill>
                          <a:effectLst>
                            <a:outerShdw blurRad="38100" dist="38100" dir="2700000" algn="tl">
                              <a:srgbClr val="000000">
                                <a:alpha val="43137"/>
                              </a:srgbClr>
                            </a:outerShdw>
                          </a:effectLst>
                        </a:rPr>
                        <a:t>Comunicarea</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deficitară</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între</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şcoală</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familie</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şi</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elevi</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poate</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afecta</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buna</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organizare</a:t>
                      </a:r>
                      <a:r>
                        <a:rPr lang="en-US" sz="1200" dirty="0">
                          <a:solidFill>
                            <a:schemeClr val="tx1"/>
                          </a:solidFill>
                          <a:effectLst>
                            <a:outerShdw blurRad="38100" dist="38100" dir="2700000" algn="tl">
                              <a:srgbClr val="000000">
                                <a:alpha val="43137"/>
                              </a:srgbClr>
                            </a:outerShdw>
                          </a:effectLst>
                        </a:rPr>
                        <a:t> a </a:t>
                      </a:r>
                      <a:r>
                        <a:rPr lang="en-US" sz="1200" dirty="0" err="1">
                          <a:solidFill>
                            <a:schemeClr val="tx1"/>
                          </a:solidFill>
                          <a:effectLst>
                            <a:outerShdw blurRad="38100" dist="38100" dir="2700000" algn="tl">
                              <a:srgbClr val="000000">
                                <a:alpha val="43137"/>
                              </a:srgbClr>
                            </a:outerShdw>
                          </a:effectLst>
                        </a:rPr>
                        <a:t>curriculumului</a:t>
                      </a:r>
                      <a:r>
                        <a:rPr lang="en-US" sz="1200" dirty="0">
                          <a:solidFill>
                            <a:schemeClr val="tx1"/>
                          </a:solidFill>
                          <a:effectLst>
                            <a:outerShdw blurRad="38100" dist="38100" dir="2700000" algn="tl">
                              <a:srgbClr val="000000">
                                <a:alpha val="43137"/>
                              </a:srgbClr>
                            </a:outerShdw>
                          </a:effectLst>
                        </a:rPr>
                        <a:t> la </a:t>
                      </a:r>
                      <a:r>
                        <a:rPr lang="en-US" sz="1200" dirty="0" err="1">
                          <a:solidFill>
                            <a:schemeClr val="tx1"/>
                          </a:solidFill>
                          <a:effectLst>
                            <a:outerShdw blurRad="38100" dist="38100" dir="2700000" algn="tl">
                              <a:srgbClr val="000000">
                                <a:alpha val="43137"/>
                              </a:srgbClr>
                            </a:outerShdw>
                          </a:effectLst>
                        </a:rPr>
                        <a:t>decizia</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şcolii</a:t>
                      </a:r>
                      <a:r>
                        <a:rPr lang="en-US" sz="1200" dirty="0">
                          <a:solidFill>
                            <a:schemeClr val="tx1"/>
                          </a:solidFill>
                          <a:effectLst>
                            <a:outerShdw blurRad="38100" dist="38100" dir="2700000" algn="tl">
                              <a:srgbClr val="000000">
                                <a:alpha val="43137"/>
                              </a:srgbClr>
                            </a:outerShdw>
                          </a:effectLst>
                        </a:rPr>
                        <a:t>;</a:t>
                      </a:r>
                      <a:endParaRPr lang="ro-RO" sz="1100" dirty="0">
                        <a:solidFill>
                          <a:schemeClr val="tx1"/>
                        </a:solidFill>
                        <a:effectLst>
                          <a:outerShdw blurRad="38100" dist="38100" dir="2700000" algn="tl">
                            <a:srgbClr val="000000">
                              <a:alpha val="43137"/>
                            </a:srgbClr>
                          </a:outerShdw>
                        </a:effectLst>
                      </a:endParaRPr>
                    </a:p>
                  </a:txBody>
                  <a:tcPr marL="67724" marR="67724" marT="0" marB="0"/>
                </a:tc>
                <a:extLst>
                  <a:ext uri="{0D108BD9-81ED-4DB2-BD59-A6C34878D82A}">
                    <a16:rowId xmlns:a16="http://schemas.microsoft.com/office/drawing/2014/main" val="2917177600"/>
                  </a:ext>
                </a:extLst>
              </a:tr>
            </a:tbl>
          </a:graphicData>
        </a:graphic>
      </p:graphicFrame>
    </p:spTree>
    <p:extLst>
      <p:ext uri="{BB962C8B-B14F-4D97-AF65-F5344CB8AC3E}">
        <p14:creationId xmlns:p14="http://schemas.microsoft.com/office/powerpoint/2010/main" val="2409114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ubstituent conținut 4">
            <a:extLst>
              <a:ext uri="{FF2B5EF4-FFF2-40B4-BE49-F238E27FC236}">
                <a16:creationId xmlns:a16="http://schemas.microsoft.com/office/drawing/2014/main" id="{65B03855-184F-4910-8577-9160ABB676AE}"/>
              </a:ext>
            </a:extLst>
          </p:cNvPr>
          <p:cNvGraphicFramePr>
            <a:graphicFrameLocks noGrp="1"/>
          </p:cNvGraphicFramePr>
          <p:nvPr>
            <p:ph idx="1"/>
            <p:extLst>
              <p:ext uri="{D42A27DB-BD31-4B8C-83A1-F6EECF244321}">
                <p14:modId xmlns:p14="http://schemas.microsoft.com/office/powerpoint/2010/main" val="3788154199"/>
              </p:ext>
            </p:extLst>
          </p:nvPr>
        </p:nvGraphicFramePr>
        <p:xfrm>
          <a:off x="975359" y="1554481"/>
          <a:ext cx="10624457" cy="5308421"/>
        </p:xfrm>
        <a:graphic>
          <a:graphicData uri="http://schemas.openxmlformats.org/drawingml/2006/table">
            <a:tbl>
              <a:tblPr firstRow="1" firstCol="1" bandRow="1">
                <a:tableStyleId>{8799B23B-EC83-4686-B30A-512413B5E67A}</a:tableStyleId>
              </a:tblPr>
              <a:tblGrid>
                <a:gridCol w="5312590">
                  <a:extLst>
                    <a:ext uri="{9D8B030D-6E8A-4147-A177-3AD203B41FA5}">
                      <a16:colId xmlns:a16="http://schemas.microsoft.com/office/drawing/2014/main" val="3636567520"/>
                    </a:ext>
                  </a:extLst>
                </a:gridCol>
                <a:gridCol w="5311867">
                  <a:extLst>
                    <a:ext uri="{9D8B030D-6E8A-4147-A177-3AD203B41FA5}">
                      <a16:colId xmlns:a16="http://schemas.microsoft.com/office/drawing/2014/main" val="3959370667"/>
                    </a:ext>
                  </a:extLst>
                </a:gridCol>
              </a:tblGrid>
              <a:tr h="280430">
                <a:tc>
                  <a:txBody>
                    <a:bodyPr/>
                    <a:lstStyle/>
                    <a:p>
                      <a:pPr algn="ctr">
                        <a:lnSpc>
                          <a:spcPct val="150000"/>
                        </a:lnSpc>
                        <a:spcAft>
                          <a:spcPts val="0"/>
                        </a:spcAft>
                      </a:pPr>
                      <a:r>
                        <a:rPr lang="en-US" sz="1200" dirty="0" err="1">
                          <a:effectLst>
                            <a:outerShdw blurRad="38100" dist="38100" dir="2700000" algn="tl">
                              <a:srgbClr val="000000">
                                <a:alpha val="43137"/>
                              </a:srgbClr>
                            </a:outerShdw>
                          </a:effectLst>
                        </a:rPr>
                        <a:t>Puncte</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tari</a:t>
                      </a:r>
                      <a:endParaRPr lang="ro-RO" sz="1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53781" marR="53781" marT="0" marB="0"/>
                </a:tc>
                <a:tc>
                  <a:txBody>
                    <a:bodyPr/>
                    <a:lstStyle/>
                    <a:p>
                      <a:pPr algn="ctr">
                        <a:lnSpc>
                          <a:spcPct val="150000"/>
                        </a:lnSpc>
                        <a:spcAft>
                          <a:spcPts val="0"/>
                        </a:spcAft>
                      </a:pPr>
                      <a:r>
                        <a:rPr lang="en-US" sz="1200">
                          <a:effectLst>
                            <a:outerShdw blurRad="38100" dist="38100" dir="2700000" algn="tl">
                              <a:srgbClr val="000000">
                                <a:alpha val="43137"/>
                              </a:srgbClr>
                            </a:outerShdw>
                          </a:effectLst>
                        </a:rPr>
                        <a:t>Puncte  slabe</a:t>
                      </a:r>
                      <a:endParaRPr lang="ro-RO" sz="1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53781" marR="53781" marT="0" marB="0"/>
                </a:tc>
                <a:extLst>
                  <a:ext uri="{0D108BD9-81ED-4DB2-BD59-A6C34878D82A}">
                    <a16:rowId xmlns:a16="http://schemas.microsoft.com/office/drawing/2014/main" val="3271478101"/>
                  </a:ext>
                </a:extLst>
              </a:tr>
              <a:tr h="1965676">
                <a:tc>
                  <a:txBody>
                    <a:bodyPr/>
                    <a:lstStyle/>
                    <a:p>
                      <a:pPr marL="342900" lvl="0" indent="-342900">
                        <a:lnSpc>
                          <a:spcPct val="107000"/>
                        </a:lnSpc>
                        <a:spcAft>
                          <a:spcPts val="0"/>
                        </a:spcAft>
                        <a:buSzPts val="1000"/>
                        <a:buFont typeface="Symbol" panose="05050102010706020507" pitchFamily="18" charset="2"/>
                        <a:buChar char=""/>
                        <a:tabLst>
                          <a:tab pos="89535" algn="l"/>
                          <a:tab pos="180340" algn="l"/>
                        </a:tabLst>
                      </a:pPr>
                      <a:r>
                        <a:rPr lang="en-US" sz="1200" b="0" dirty="0" err="1">
                          <a:effectLst>
                            <a:outerShdw blurRad="38100" dist="38100" dir="2700000" algn="tl">
                              <a:srgbClr val="000000">
                                <a:alpha val="43137"/>
                              </a:srgbClr>
                            </a:outerShdw>
                          </a:effectLst>
                        </a:rPr>
                        <a:t>Echipa</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managerială</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preocupată</a:t>
                      </a:r>
                      <a:r>
                        <a:rPr lang="en-US" sz="1200" b="0" dirty="0">
                          <a:effectLst>
                            <a:outerShdw blurRad="38100" dist="38100" dir="2700000" algn="tl">
                              <a:srgbClr val="000000">
                                <a:alpha val="43137"/>
                              </a:srgbClr>
                            </a:outerShdw>
                          </a:effectLst>
                        </a:rPr>
                        <a:t> de </a:t>
                      </a:r>
                      <a:r>
                        <a:rPr lang="en-US" sz="1200" b="0" dirty="0" err="1">
                          <a:effectLst>
                            <a:outerShdw blurRad="38100" dist="38100" dir="2700000" algn="tl">
                              <a:srgbClr val="000000">
                                <a:alpha val="43137"/>
                              </a:srgbClr>
                            </a:outerShdw>
                          </a:effectLst>
                        </a:rPr>
                        <a:t>creşterea</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calităţii</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procesului</a:t>
                      </a:r>
                      <a:r>
                        <a:rPr lang="en-US" sz="1200" b="0" dirty="0">
                          <a:effectLst>
                            <a:outerShdw blurRad="38100" dist="38100" dir="2700000" algn="tl">
                              <a:srgbClr val="000000">
                                <a:alpha val="43137"/>
                              </a:srgbClr>
                            </a:outerShdw>
                          </a:effectLst>
                        </a:rPr>
                        <a:t> didactic, a </a:t>
                      </a:r>
                      <a:r>
                        <a:rPr lang="en-US" sz="1200" b="0" dirty="0" err="1">
                          <a:effectLst>
                            <a:outerShdw blurRad="38100" dist="38100" dir="2700000" algn="tl">
                              <a:srgbClr val="000000">
                                <a:alpha val="43137"/>
                              </a:srgbClr>
                            </a:outerShdw>
                          </a:effectLst>
                        </a:rPr>
                        <a:t>bazei</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materiale</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şi</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aspectului</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şcolii</a:t>
                      </a:r>
                      <a:r>
                        <a:rPr lang="en-US" sz="1200" b="0" dirty="0">
                          <a:effectLst>
                            <a:outerShdw blurRad="38100" dist="38100" dir="2700000" algn="tl">
                              <a:srgbClr val="000000">
                                <a:alpha val="43137"/>
                              </a:srgbClr>
                            </a:outerShdw>
                          </a:effectLst>
                        </a:rPr>
                        <a:t>;</a:t>
                      </a:r>
                      <a:endParaRPr lang="ro-RO" sz="1200" b="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89535" algn="l"/>
                          <a:tab pos="180340" algn="l"/>
                        </a:tabLst>
                      </a:pPr>
                      <a:r>
                        <a:rPr lang="en-US" sz="1200" b="0" dirty="0">
                          <a:effectLst>
                            <a:outerShdw blurRad="38100" dist="38100" dir="2700000" algn="tl">
                              <a:srgbClr val="000000">
                                <a:alpha val="43137"/>
                              </a:srgbClr>
                            </a:outerShdw>
                          </a:effectLst>
                        </a:rPr>
                        <a:t>Personal didactic </a:t>
                      </a:r>
                      <a:r>
                        <a:rPr lang="en-US" sz="1200" b="0" dirty="0" err="1">
                          <a:effectLst>
                            <a:outerShdw blurRad="38100" dist="38100" dir="2700000" algn="tl">
                              <a:srgbClr val="000000">
                                <a:alpha val="43137"/>
                              </a:srgbClr>
                            </a:outerShdw>
                          </a:effectLst>
                        </a:rPr>
                        <a:t>calificat</a:t>
                      </a:r>
                      <a:r>
                        <a:rPr lang="en-US" sz="1200" b="0" dirty="0">
                          <a:effectLst>
                            <a:outerShdw blurRad="38100" dist="38100" dir="2700000" algn="tl">
                              <a:srgbClr val="000000">
                                <a:alpha val="43137"/>
                              </a:srgbClr>
                            </a:outerShdw>
                          </a:effectLst>
                        </a:rPr>
                        <a:t> de 100% ;</a:t>
                      </a:r>
                      <a:endParaRPr lang="ro-RO" sz="1200" b="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89535" algn="l"/>
                          <a:tab pos="180340" algn="l"/>
                        </a:tabLst>
                      </a:pPr>
                      <a:r>
                        <a:rPr lang="en-US" sz="1200" b="0" dirty="0" err="1">
                          <a:effectLst>
                            <a:outerShdw blurRad="38100" dist="38100" dir="2700000" algn="tl">
                              <a:srgbClr val="000000">
                                <a:alpha val="43137"/>
                              </a:srgbClr>
                            </a:outerShdw>
                          </a:effectLst>
                        </a:rPr>
                        <a:t>Pregătirea</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profesională</a:t>
                      </a:r>
                      <a:r>
                        <a:rPr lang="en-US" sz="1200" b="0" dirty="0">
                          <a:effectLst>
                            <a:outerShdw blurRad="38100" dist="38100" dir="2700000" algn="tl">
                              <a:srgbClr val="000000">
                                <a:alpha val="43137"/>
                              </a:srgbClr>
                            </a:outerShdw>
                          </a:effectLst>
                        </a:rPr>
                        <a:t> a </a:t>
                      </a:r>
                      <a:r>
                        <a:rPr lang="en-US" sz="1200" b="0" dirty="0" err="1">
                          <a:effectLst>
                            <a:outerShdw blurRad="38100" dist="38100" dir="2700000" algn="tl">
                              <a:srgbClr val="000000">
                                <a:alpha val="43137"/>
                              </a:srgbClr>
                            </a:outerShdw>
                          </a:effectLst>
                        </a:rPr>
                        <a:t>managerilor</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şi</a:t>
                      </a:r>
                      <a:r>
                        <a:rPr lang="en-US" sz="1200" b="0" dirty="0">
                          <a:effectLst>
                            <a:outerShdw blurRad="38100" dist="38100" dir="2700000" algn="tl">
                              <a:srgbClr val="000000">
                                <a:alpha val="43137"/>
                              </a:srgbClr>
                            </a:outerShdw>
                          </a:effectLst>
                        </a:rPr>
                        <a:t> a </a:t>
                      </a:r>
                      <a:r>
                        <a:rPr lang="en-US" sz="1200" b="0" dirty="0" err="1">
                          <a:effectLst>
                            <a:outerShdw blurRad="38100" dist="38100" dir="2700000" algn="tl">
                              <a:srgbClr val="000000">
                                <a:alpha val="43137"/>
                              </a:srgbClr>
                            </a:outerShdw>
                          </a:effectLst>
                        </a:rPr>
                        <a:t>cadrelor</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didactice</a:t>
                      </a:r>
                      <a:r>
                        <a:rPr lang="en-US" sz="1200" b="0" dirty="0">
                          <a:effectLst>
                            <a:outerShdw blurRad="38100" dist="38100" dir="2700000" algn="tl">
                              <a:srgbClr val="000000">
                                <a:alpha val="43137"/>
                              </a:srgbClr>
                            </a:outerShdw>
                          </a:effectLst>
                        </a:rPr>
                        <a:t> ;</a:t>
                      </a:r>
                      <a:endParaRPr lang="ro-RO" sz="1200" b="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89535" algn="l"/>
                          <a:tab pos="180340" algn="l"/>
                        </a:tabLst>
                      </a:pPr>
                      <a:r>
                        <a:rPr lang="en-US" sz="1200" b="0" dirty="0" err="1">
                          <a:effectLst>
                            <a:outerShdw blurRad="38100" dist="38100" dir="2700000" algn="tl">
                              <a:srgbClr val="000000">
                                <a:alpha val="43137"/>
                              </a:srgbClr>
                            </a:outerShdw>
                          </a:effectLst>
                        </a:rPr>
                        <a:t>Relaţiile</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interpersonale</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profesor-elev</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conducere</a:t>
                      </a:r>
                      <a:r>
                        <a:rPr lang="en-US" sz="1200" b="0" dirty="0">
                          <a:effectLst>
                            <a:outerShdw blurRad="38100" dist="38100" dir="2700000" algn="tl">
                              <a:srgbClr val="000000">
                                <a:alpha val="43137"/>
                              </a:srgbClr>
                            </a:outerShdw>
                          </a:effectLst>
                        </a:rPr>
                        <a:t>-subaltern, </a:t>
                      </a:r>
                      <a:r>
                        <a:rPr lang="en-US" sz="1200" b="0" dirty="0" err="1">
                          <a:effectLst>
                            <a:outerShdw blurRad="38100" dist="38100" dir="2700000" algn="tl">
                              <a:srgbClr val="000000">
                                <a:alpha val="43137"/>
                              </a:srgbClr>
                            </a:outerShdw>
                          </a:effectLst>
                        </a:rPr>
                        <a:t>profesori-părinţi</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profesori-profesori</a:t>
                      </a:r>
                      <a:r>
                        <a:rPr lang="en-US" sz="1200" b="0" dirty="0">
                          <a:effectLst>
                            <a:outerShdw blurRad="38100" dist="38100" dir="2700000" algn="tl">
                              <a:srgbClr val="000000">
                                <a:alpha val="43137"/>
                              </a:srgbClr>
                            </a:outerShdw>
                          </a:effectLst>
                        </a:rPr>
                        <a:t>, etc.) </a:t>
                      </a:r>
                      <a:r>
                        <a:rPr lang="en-US" sz="1200" b="0" dirty="0" err="1">
                          <a:effectLst>
                            <a:outerShdw blurRad="38100" dist="38100" dir="2700000" algn="tl">
                              <a:srgbClr val="000000">
                                <a:alpha val="43137"/>
                              </a:srgbClr>
                            </a:outerShdw>
                          </a:effectLst>
                        </a:rPr>
                        <a:t>existente</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favorizează</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crearea</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unui</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climat</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educaţional</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deschis</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stimulativ</a:t>
                      </a:r>
                      <a:r>
                        <a:rPr lang="en-US" sz="1200" b="0" dirty="0">
                          <a:effectLst>
                            <a:outerShdw blurRad="38100" dist="38100" dir="2700000" algn="tl">
                              <a:srgbClr val="000000">
                                <a:alpha val="43137"/>
                              </a:srgbClr>
                            </a:outerShdw>
                          </a:effectLst>
                        </a:rPr>
                        <a:t>;</a:t>
                      </a:r>
                      <a:endParaRPr lang="ro-RO" sz="1200" b="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89535" algn="l"/>
                          <a:tab pos="180340" algn="l"/>
                        </a:tabLst>
                      </a:pPr>
                      <a:r>
                        <a:rPr lang="en-US" sz="1200" b="0" dirty="0" err="1">
                          <a:effectLst>
                            <a:outerShdw blurRad="38100" dist="38100" dir="2700000" algn="tl">
                              <a:srgbClr val="000000">
                                <a:alpha val="43137"/>
                              </a:srgbClr>
                            </a:outerShdw>
                          </a:effectLst>
                        </a:rPr>
                        <a:t>Participarea</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multor</a:t>
                      </a:r>
                      <a:r>
                        <a:rPr lang="en-US" sz="1200" b="0" dirty="0">
                          <a:effectLst>
                            <a:outerShdw blurRad="38100" dist="38100" dir="2700000" algn="tl">
                              <a:srgbClr val="000000">
                                <a:alpha val="43137"/>
                              </a:srgbClr>
                            </a:outerShdw>
                          </a:effectLst>
                        </a:rPr>
                        <a:t> cadre </a:t>
                      </a:r>
                      <a:r>
                        <a:rPr lang="en-US" sz="1200" b="0" dirty="0" err="1">
                          <a:effectLst>
                            <a:outerShdw blurRad="38100" dist="38100" dir="2700000" algn="tl">
                              <a:srgbClr val="000000">
                                <a:alpha val="43137"/>
                              </a:srgbClr>
                            </a:outerShdw>
                          </a:effectLst>
                        </a:rPr>
                        <a:t>didactice</a:t>
                      </a:r>
                      <a:r>
                        <a:rPr lang="en-US" sz="1200" b="0" dirty="0">
                          <a:effectLst>
                            <a:outerShdw blurRad="38100" dist="38100" dir="2700000" algn="tl">
                              <a:srgbClr val="000000">
                                <a:alpha val="43137"/>
                              </a:srgbClr>
                            </a:outerShdw>
                          </a:effectLst>
                        </a:rPr>
                        <a:t> la </a:t>
                      </a:r>
                      <a:r>
                        <a:rPr lang="en-US" sz="1200" b="0" dirty="0" err="1">
                          <a:effectLst>
                            <a:outerShdw blurRad="38100" dist="38100" dir="2700000" algn="tl">
                              <a:srgbClr val="000000">
                                <a:alpha val="43137"/>
                              </a:srgbClr>
                            </a:outerShdw>
                          </a:effectLst>
                        </a:rPr>
                        <a:t>seminare</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simpozioane</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şi</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cursuri</a:t>
                      </a:r>
                      <a:r>
                        <a:rPr lang="en-US" sz="1200" b="0" dirty="0">
                          <a:effectLst>
                            <a:outerShdw blurRad="38100" dist="38100" dir="2700000" algn="tl">
                              <a:srgbClr val="000000">
                                <a:alpha val="43137"/>
                              </a:srgbClr>
                            </a:outerShdw>
                          </a:effectLst>
                        </a:rPr>
                        <a:t> de </a:t>
                      </a:r>
                      <a:r>
                        <a:rPr lang="en-US" sz="1200" b="0" dirty="0" err="1">
                          <a:effectLst>
                            <a:outerShdw blurRad="38100" dist="38100" dir="2700000" algn="tl">
                              <a:srgbClr val="000000">
                                <a:alpha val="43137"/>
                              </a:srgbClr>
                            </a:outerShdw>
                          </a:effectLst>
                        </a:rPr>
                        <a:t>formare</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continuă</a:t>
                      </a:r>
                      <a:r>
                        <a:rPr lang="en-US" sz="1200" b="0" dirty="0">
                          <a:effectLst>
                            <a:outerShdw blurRad="38100" dist="38100" dir="2700000" algn="tl">
                              <a:srgbClr val="000000">
                                <a:alpha val="43137"/>
                              </a:srgbClr>
                            </a:outerShdw>
                          </a:effectLst>
                        </a:rPr>
                        <a:t>;</a:t>
                      </a:r>
                      <a:endParaRPr lang="ro-RO" sz="1200" b="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89535" algn="l"/>
                          <a:tab pos="180340" algn="l"/>
                        </a:tabLst>
                      </a:pPr>
                      <a:r>
                        <a:rPr lang="en-US" sz="1200" b="0" kern="1800" dirty="0" err="1">
                          <a:effectLst>
                            <a:outerShdw blurRad="38100" dist="38100" dir="2700000" algn="tl">
                              <a:srgbClr val="000000">
                                <a:alpha val="43137"/>
                              </a:srgbClr>
                            </a:outerShdw>
                          </a:effectLst>
                        </a:rPr>
                        <a:t>Integrarea</a:t>
                      </a:r>
                      <a:r>
                        <a:rPr lang="en-US" sz="1200" b="0" kern="1800" dirty="0">
                          <a:effectLst>
                            <a:outerShdw blurRad="38100" dist="38100" dir="2700000" algn="tl">
                              <a:srgbClr val="000000">
                                <a:alpha val="43137"/>
                              </a:srgbClr>
                            </a:outerShdw>
                          </a:effectLst>
                        </a:rPr>
                        <a:t> </a:t>
                      </a:r>
                      <a:r>
                        <a:rPr lang="en-US" sz="1200" b="0" kern="1800" dirty="0" err="1">
                          <a:effectLst>
                            <a:outerShdw blurRad="38100" dist="38100" dir="2700000" algn="tl">
                              <a:srgbClr val="000000">
                                <a:alpha val="43137"/>
                              </a:srgbClr>
                            </a:outerShdw>
                          </a:effectLst>
                        </a:rPr>
                        <a:t>copiilor</a:t>
                      </a:r>
                      <a:r>
                        <a:rPr lang="en-US" sz="1200" b="0" kern="1800" dirty="0">
                          <a:effectLst>
                            <a:outerShdw blurRad="38100" dist="38100" dir="2700000" algn="tl">
                              <a:srgbClr val="000000">
                                <a:alpha val="43137"/>
                              </a:srgbClr>
                            </a:outerShdw>
                          </a:effectLst>
                        </a:rPr>
                        <a:t> cu CES </a:t>
                      </a:r>
                      <a:r>
                        <a:rPr lang="en-US" sz="1200" b="0" kern="1800" dirty="0" err="1">
                          <a:effectLst>
                            <a:outerShdw blurRad="38100" dist="38100" dir="2700000" algn="tl">
                              <a:srgbClr val="000000">
                                <a:alpha val="43137"/>
                              </a:srgbClr>
                            </a:outerShdw>
                          </a:effectLst>
                        </a:rPr>
                        <a:t>în</a:t>
                      </a:r>
                      <a:r>
                        <a:rPr lang="en-US" sz="1200" b="0" kern="1800" dirty="0">
                          <a:effectLst>
                            <a:outerShdw blurRad="38100" dist="38100" dir="2700000" algn="tl">
                              <a:srgbClr val="000000">
                                <a:alpha val="43137"/>
                              </a:srgbClr>
                            </a:outerShdw>
                          </a:effectLst>
                        </a:rPr>
                        <a:t> </a:t>
                      </a:r>
                      <a:r>
                        <a:rPr lang="en-US" sz="1200" b="0" kern="1800" dirty="0" err="1">
                          <a:effectLst>
                            <a:outerShdw blurRad="38100" dist="38100" dir="2700000" algn="tl">
                              <a:srgbClr val="000000">
                                <a:alpha val="43137"/>
                              </a:srgbClr>
                            </a:outerShdw>
                          </a:effectLst>
                        </a:rPr>
                        <a:t>şcoală</a:t>
                      </a:r>
                      <a:r>
                        <a:rPr lang="en-US" sz="1200" b="0" kern="1800" dirty="0">
                          <a:effectLst>
                            <a:outerShdw blurRad="38100" dist="38100" dir="2700000" algn="tl">
                              <a:srgbClr val="000000">
                                <a:alpha val="43137"/>
                              </a:srgbClr>
                            </a:outerShdw>
                          </a:effectLst>
                        </a:rPr>
                        <a:t>;</a:t>
                      </a:r>
                      <a:endParaRPr lang="ro-RO" sz="1200" b="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89535" algn="l"/>
                          <a:tab pos="180340" algn="l"/>
                        </a:tabLst>
                      </a:pPr>
                      <a:r>
                        <a:rPr lang="en-US" sz="1200" b="0" dirty="0" err="1">
                          <a:effectLst>
                            <a:outerShdw blurRad="38100" dist="38100" dir="2700000" algn="tl">
                              <a:srgbClr val="000000">
                                <a:alpha val="43137"/>
                              </a:srgbClr>
                            </a:outerShdw>
                          </a:effectLst>
                        </a:rPr>
                        <a:t>Nici</a:t>
                      </a:r>
                      <a:r>
                        <a:rPr lang="en-US" sz="1200" b="0" dirty="0">
                          <a:effectLst>
                            <a:outerShdw blurRad="38100" dist="38100" dir="2700000" algn="tl">
                              <a:srgbClr val="000000">
                                <a:alpha val="43137"/>
                              </a:srgbClr>
                            </a:outerShdw>
                          </a:effectLst>
                        </a:rPr>
                        <a:t> un </a:t>
                      </a:r>
                      <a:r>
                        <a:rPr lang="en-US" sz="1200" b="0" dirty="0" err="1">
                          <a:effectLst>
                            <a:outerShdw blurRad="38100" dist="38100" dir="2700000" algn="tl">
                              <a:srgbClr val="000000">
                                <a:alpha val="43137"/>
                              </a:srgbClr>
                            </a:outerShdw>
                          </a:effectLst>
                        </a:rPr>
                        <a:t>caz</a:t>
                      </a:r>
                      <a:r>
                        <a:rPr lang="en-US" sz="1200" b="0" dirty="0">
                          <a:effectLst>
                            <a:outerShdw blurRad="38100" dist="38100" dir="2700000" algn="tl">
                              <a:srgbClr val="000000">
                                <a:alpha val="43137"/>
                              </a:srgbClr>
                            </a:outerShdw>
                          </a:effectLst>
                        </a:rPr>
                        <a:t> de abandon </a:t>
                      </a:r>
                      <a:r>
                        <a:rPr lang="en-US" sz="1200" b="0" dirty="0" err="1">
                          <a:effectLst>
                            <a:outerShdw blurRad="38100" dist="38100" dir="2700000" algn="tl">
                              <a:srgbClr val="000000">
                                <a:alpha val="43137"/>
                              </a:srgbClr>
                            </a:outerShdw>
                          </a:effectLst>
                        </a:rPr>
                        <a:t>şcolar</a:t>
                      </a:r>
                      <a:r>
                        <a:rPr lang="en-US" sz="1200" b="0" dirty="0">
                          <a:effectLst>
                            <a:outerShdw blurRad="38100" dist="38100" dir="2700000" algn="tl">
                              <a:srgbClr val="000000">
                                <a:alpha val="43137"/>
                              </a:srgbClr>
                            </a:outerShdw>
                          </a:effectLst>
                        </a:rPr>
                        <a:t>;</a:t>
                      </a:r>
                      <a:endParaRPr lang="ro-RO" sz="1200" b="0" dirty="0">
                        <a:effectLst>
                          <a:outerShdw blurRad="38100" dist="38100" dir="2700000" algn="tl">
                            <a:srgbClr val="000000">
                              <a:alpha val="43137"/>
                            </a:srgbClr>
                          </a:outerShdw>
                        </a:effectLst>
                      </a:endParaRPr>
                    </a:p>
                    <a:p>
                      <a:pPr marL="457200">
                        <a:lnSpc>
                          <a:spcPct val="107000"/>
                        </a:lnSpc>
                        <a:spcAft>
                          <a:spcPts val="0"/>
                        </a:spcAft>
                        <a:tabLst>
                          <a:tab pos="180340" algn="l"/>
                        </a:tabLst>
                      </a:pPr>
                      <a:r>
                        <a:rPr lang="en-US" sz="1200" b="0" dirty="0">
                          <a:effectLst>
                            <a:outerShdw blurRad="38100" dist="38100" dir="2700000" algn="tl">
                              <a:srgbClr val="000000">
                                <a:alpha val="43137"/>
                              </a:srgbClr>
                            </a:outerShdw>
                          </a:effectLst>
                        </a:rPr>
                        <a:t> </a:t>
                      </a:r>
                      <a:endParaRPr lang="ro-RO" sz="12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53781" marR="53781" marT="0" marB="0"/>
                </a:tc>
                <a:tc>
                  <a:txBody>
                    <a:bodyPr/>
                    <a:lstStyle/>
                    <a:p>
                      <a:pPr marL="342900" lvl="0" indent="-342900">
                        <a:lnSpc>
                          <a:spcPct val="107000"/>
                        </a:lnSpc>
                        <a:spcAft>
                          <a:spcPts val="0"/>
                        </a:spcAft>
                        <a:buSzPts val="1000"/>
                        <a:buFont typeface="Symbol" panose="05050102010706020507" pitchFamily="18" charset="2"/>
                        <a:buChar char=""/>
                        <a:tabLst>
                          <a:tab pos="89535" algn="l"/>
                          <a:tab pos="291465" algn="l"/>
                        </a:tabLst>
                      </a:pPr>
                      <a:r>
                        <a:rPr lang="en-US" sz="1200" dirty="0">
                          <a:effectLst>
                            <a:outerShdw blurRad="38100" dist="38100" dir="2700000" algn="tl">
                              <a:srgbClr val="000000">
                                <a:alpha val="43137"/>
                              </a:srgbClr>
                            </a:outerShdw>
                          </a:effectLst>
                        </a:rPr>
                        <a:t>Absenteeism </a:t>
                      </a:r>
                      <a:r>
                        <a:rPr lang="en-US" sz="1200" dirty="0" err="1">
                          <a:effectLst>
                            <a:outerShdw blurRad="38100" dist="38100" dir="2700000" algn="tl">
                              <a:srgbClr val="000000">
                                <a:alpha val="43137"/>
                              </a:srgbClr>
                            </a:outerShdw>
                          </a:effectLst>
                        </a:rPr>
                        <a:t>marcat</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pentru</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unii</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elevi</a:t>
                      </a:r>
                      <a:r>
                        <a:rPr lang="en-US" sz="1200" dirty="0">
                          <a:effectLst>
                            <a:outerShdw blurRad="38100" dist="38100" dir="2700000" algn="tl">
                              <a:srgbClr val="000000">
                                <a:alpha val="43137"/>
                              </a:srgbClr>
                            </a:outerShdw>
                          </a:effectLst>
                        </a:rPr>
                        <a:t>;</a:t>
                      </a:r>
                      <a:endParaRPr lang="ro-RO" sz="120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89535" algn="l"/>
                          <a:tab pos="291465" algn="l"/>
                        </a:tabLst>
                      </a:pPr>
                      <a:r>
                        <a:rPr lang="en-US" sz="1200" dirty="0" err="1">
                          <a:effectLst>
                            <a:outerShdw blurRad="38100" dist="38100" dir="2700000" algn="tl">
                              <a:srgbClr val="000000">
                                <a:alpha val="43137"/>
                              </a:srgbClr>
                            </a:outerShdw>
                          </a:effectLst>
                        </a:rPr>
                        <a:t>Elevi</a:t>
                      </a:r>
                      <a:r>
                        <a:rPr lang="en-US" sz="1200" dirty="0">
                          <a:effectLst>
                            <a:outerShdw blurRad="38100" dist="38100" dir="2700000" algn="tl">
                              <a:srgbClr val="000000">
                                <a:alpha val="43137"/>
                              </a:srgbClr>
                            </a:outerShdw>
                          </a:effectLst>
                        </a:rPr>
                        <a:t> cu </a:t>
                      </a:r>
                      <a:r>
                        <a:rPr lang="en-US" sz="1200" dirty="0" err="1">
                          <a:effectLst>
                            <a:outerShdw blurRad="38100" dist="38100" dir="2700000" algn="tl">
                              <a:srgbClr val="000000">
                                <a:alpha val="43137"/>
                              </a:srgbClr>
                            </a:outerShdw>
                          </a:effectLst>
                        </a:rPr>
                        <a:t>părinţi</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plecaţi</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în</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străinătate</a:t>
                      </a:r>
                      <a:r>
                        <a:rPr lang="en-US" sz="1200" dirty="0">
                          <a:effectLst>
                            <a:outerShdw blurRad="38100" dist="38100" dir="2700000" algn="tl">
                              <a:srgbClr val="000000">
                                <a:alpha val="43137"/>
                              </a:srgbClr>
                            </a:outerShdw>
                          </a:effectLst>
                        </a:rPr>
                        <a:t>, care sunt </a:t>
                      </a:r>
                      <a:r>
                        <a:rPr lang="en-US" sz="1200" dirty="0" err="1">
                          <a:effectLst>
                            <a:outerShdw blurRad="38100" dist="38100" dir="2700000" algn="tl">
                              <a:srgbClr val="000000">
                                <a:alpha val="43137"/>
                              </a:srgbClr>
                            </a:outerShdw>
                          </a:effectLst>
                        </a:rPr>
                        <a:t>lăsaţi</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în</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grija</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bunicilor</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sau</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altor</a:t>
                      </a:r>
                      <a:r>
                        <a:rPr lang="en-US" sz="1200" dirty="0">
                          <a:effectLst>
                            <a:outerShdw blurRad="38100" dist="38100" dir="2700000" algn="tl">
                              <a:srgbClr val="000000">
                                <a:alpha val="43137"/>
                              </a:srgbClr>
                            </a:outerShdw>
                          </a:effectLst>
                        </a:rPr>
                        <a:t> rude care nu au un control </a:t>
                      </a:r>
                      <a:r>
                        <a:rPr lang="en-US" sz="1200" dirty="0" err="1">
                          <a:effectLst>
                            <a:outerShdw blurRad="38100" dist="38100" dir="2700000" algn="tl">
                              <a:srgbClr val="000000">
                                <a:alpha val="43137"/>
                              </a:srgbClr>
                            </a:outerShdw>
                          </a:effectLst>
                        </a:rPr>
                        <a:t>eficient</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asupra</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lor</a:t>
                      </a:r>
                      <a:r>
                        <a:rPr lang="en-US" sz="1200" dirty="0">
                          <a:effectLst>
                            <a:outerShdw blurRad="38100" dist="38100" dir="2700000" algn="tl">
                              <a:srgbClr val="000000">
                                <a:alpha val="43137"/>
                              </a:srgbClr>
                            </a:outerShdw>
                          </a:effectLst>
                        </a:rPr>
                        <a:t>;</a:t>
                      </a:r>
                      <a:endParaRPr lang="ro-RO" sz="120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89535" algn="l"/>
                          <a:tab pos="291465" algn="l"/>
                        </a:tabLst>
                      </a:pPr>
                      <a:r>
                        <a:rPr lang="en-US" sz="1200" dirty="0" err="1">
                          <a:effectLst>
                            <a:outerShdw blurRad="38100" dist="38100" dir="2700000" algn="tl">
                              <a:srgbClr val="000000">
                                <a:alpha val="43137"/>
                              </a:srgbClr>
                            </a:outerShdw>
                          </a:effectLst>
                        </a:rPr>
                        <a:t>Lipsa</a:t>
                      </a:r>
                      <a:r>
                        <a:rPr lang="en-US" sz="1200" dirty="0">
                          <a:effectLst>
                            <a:outerShdw blurRad="38100" dist="38100" dir="2700000" algn="tl">
                              <a:srgbClr val="000000">
                                <a:alpha val="43137"/>
                              </a:srgbClr>
                            </a:outerShdw>
                          </a:effectLst>
                        </a:rPr>
                        <a:t> de </a:t>
                      </a:r>
                      <a:r>
                        <a:rPr lang="en-US" sz="1200" dirty="0" err="1">
                          <a:effectLst>
                            <a:outerShdw blurRad="38100" dist="38100" dir="2700000" algn="tl">
                              <a:srgbClr val="000000">
                                <a:alpha val="43137"/>
                              </a:srgbClr>
                            </a:outerShdw>
                          </a:effectLst>
                        </a:rPr>
                        <a:t>colaborare</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între</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unele</a:t>
                      </a:r>
                      <a:r>
                        <a:rPr lang="en-US" sz="1200" dirty="0">
                          <a:effectLst>
                            <a:outerShdw blurRad="38100" dist="38100" dir="2700000" algn="tl">
                              <a:srgbClr val="000000">
                                <a:alpha val="43137"/>
                              </a:srgbClr>
                            </a:outerShdw>
                          </a:effectLst>
                        </a:rPr>
                        <a:t> cadre </a:t>
                      </a:r>
                      <a:r>
                        <a:rPr lang="en-US" sz="1200" dirty="0" err="1">
                          <a:effectLst>
                            <a:outerShdw blurRad="38100" dist="38100" dir="2700000" algn="tl">
                              <a:srgbClr val="000000">
                                <a:alpha val="43137"/>
                              </a:srgbClr>
                            </a:outerShdw>
                          </a:effectLst>
                        </a:rPr>
                        <a:t>didactice</a:t>
                      </a:r>
                      <a:r>
                        <a:rPr lang="en-US" sz="1200" dirty="0">
                          <a:effectLst>
                            <a:outerShdw blurRad="38100" dist="38100" dir="2700000" algn="tl">
                              <a:srgbClr val="000000">
                                <a:alpha val="43137"/>
                              </a:srgbClr>
                            </a:outerShdw>
                          </a:effectLst>
                        </a:rPr>
                        <a:t>;</a:t>
                      </a:r>
                      <a:endParaRPr lang="ro-RO" sz="120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89535" algn="l"/>
                          <a:tab pos="291465" algn="l"/>
                        </a:tabLst>
                      </a:pPr>
                      <a:r>
                        <a:rPr lang="en-US" sz="1200" dirty="0" err="1">
                          <a:effectLst>
                            <a:outerShdw blurRad="38100" dist="38100" dir="2700000" algn="tl">
                              <a:srgbClr val="000000">
                                <a:alpha val="43137"/>
                              </a:srgbClr>
                            </a:outerShdw>
                          </a:effectLst>
                        </a:rPr>
                        <a:t>Lipsa</a:t>
                      </a:r>
                      <a:r>
                        <a:rPr lang="en-US" sz="1200" dirty="0">
                          <a:effectLst>
                            <a:outerShdw blurRad="38100" dist="38100" dir="2700000" algn="tl">
                              <a:srgbClr val="000000">
                                <a:alpha val="43137"/>
                              </a:srgbClr>
                            </a:outerShdw>
                          </a:effectLst>
                        </a:rPr>
                        <a:t> de </a:t>
                      </a:r>
                      <a:r>
                        <a:rPr lang="en-US" sz="1200" dirty="0" err="1">
                          <a:effectLst>
                            <a:outerShdw blurRad="38100" dist="38100" dir="2700000" algn="tl">
                              <a:srgbClr val="000000">
                                <a:alpha val="43137"/>
                              </a:srgbClr>
                            </a:outerShdw>
                          </a:effectLst>
                        </a:rPr>
                        <a:t>interes</a:t>
                      </a:r>
                      <a:r>
                        <a:rPr lang="en-US" sz="1200" dirty="0">
                          <a:effectLst>
                            <a:outerShdw blurRad="38100" dist="38100" dir="2700000" algn="tl">
                              <a:srgbClr val="000000">
                                <a:alpha val="43137"/>
                              </a:srgbClr>
                            </a:outerShdw>
                          </a:effectLst>
                        </a:rPr>
                        <a:t> a </a:t>
                      </a:r>
                      <a:r>
                        <a:rPr lang="en-US" sz="1200" dirty="0" err="1">
                          <a:effectLst>
                            <a:outerShdw blurRad="38100" dist="38100" dir="2700000" algn="tl">
                              <a:srgbClr val="000000">
                                <a:alpha val="43137"/>
                              </a:srgbClr>
                            </a:outerShdw>
                          </a:effectLst>
                        </a:rPr>
                        <a:t>unor</a:t>
                      </a:r>
                      <a:r>
                        <a:rPr lang="en-US" sz="1200" dirty="0">
                          <a:effectLst>
                            <a:outerShdw blurRad="38100" dist="38100" dir="2700000" algn="tl">
                              <a:srgbClr val="000000">
                                <a:alpha val="43137"/>
                              </a:srgbClr>
                            </a:outerShdw>
                          </a:effectLst>
                        </a:rPr>
                        <a:t> cadre </a:t>
                      </a:r>
                      <a:r>
                        <a:rPr lang="en-US" sz="1200" dirty="0" err="1">
                          <a:effectLst>
                            <a:outerShdw blurRad="38100" dist="38100" dir="2700000" algn="tl">
                              <a:srgbClr val="000000">
                                <a:alpha val="43137"/>
                              </a:srgbClr>
                            </a:outerShdw>
                          </a:effectLst>
                        </a:rPr>
                        <a:t>didactice</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privind</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activităţile</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extracurriculare</a:t>
                      </a:r>
                      <a:r>
                        <a:rPr lang="en-US" sz="1200" dirty="0">
                          <a:effectLst>
                            <a:outerShdw blurRad="38100" dist="38100" dir="2700000" algn="tl">
                              <a:srgbClr val="000000">
                                <a:alpha val="43137"/>
                              </a:srgbClr>
                            </a:outerShdw>
                          </a:effectLst>
                        </a:rPr>
                        <a:t>;</a:t>
                      </a:r>
                      <a:endParaRPr lang="ro-RO" sz="120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89535" algn="l"/>
                          <a:tab pos="291465" algn="l"/>
                        </a:tabLst>
                      </a:pPr>
                      <a:r>
                        <a:rPr lang="en-US" sz="1200" dirty="0" err="1">
                          <a:effectLst>
                            <a:outerShdw blurRad="38100" dist="38100" dir="2700000" algn="tl">
                              <a:srgbClr val="000000">
                                <a:alpha val="43137"/>
                              </a:srgbClr>
                            </a:outerShdw>
                          </a:effectLst>
                        </a:rPr>
                        <a:t>Lipsa</a:t>
                      </a:r>
                      <a:r>
                        <a:rPr lang="en-US" sz="1200" dirty="0">
                          <a:effectLst>
                            <a:outerShdw blurRad="38100" dist="38100" dir="2700000" algn="tl">
                              <a:srgbClr val="000000">
                                <a:alpha val="43137"/>
                              </a:srgbClr>
                            </a:outerShdw>
                          </a:effectLst>
                        </a:rPr>
                        <a:t> de </a:t>
                      </a:r>
                      <a:r>
                        <a:rPr lang="en-US" sz="1200" dirty="0" err="1">
                          <a:effectLst>
                            <a:outerShdw blurRad="38100" dist="38100" dir="2700000" algn="tl">
                              <a:srgbClr val="000000">
                                <a:alpha val="43137"/>
                              </a:srgbClr>
                            </a:outerShdw>
                          </a:effectLst>
                        </a:rPr>
                        <a:t>interes</a:t>
                      </a:r>
                      <a:r>
                        <a:rPr lang="en-US" sz="1200" dirty="0">
                          <a:effectLst>
                            <a:outerShdw blurRad="38100" dist="38100" dir="2700000" algn="tl">
                              <a:srgbClr val="000000">
                                <a:alpha val="43137"/>
                              </a:srgbClr>
                            </a:outerShdw>
                          </a:effectLst>
                        </a:rPr>
                        <a:t> a </a:t>
                      </a:r>
                      <a:r>
                        <a:rPr lang="en-US" sz="1200" dirty="0" err="1">
                          <a:effectLst>
                            <a:outerShdw blurRad="38100" dist="38100" dir="2700000" algn="tl">
                              <a:srgbClr val="000000">
                                <a:alpha val="43137"/>
                              </a:srgbClr>
                            </a:outerShdw>
                          </a:effectLst>
                        </a:rPr>
                        <a:t>unor</a:t>
                      </a:r>
                      <a:r>
                        <a:rPr lang="en-US" sz="1200" dirty="0">
                          <a:effectLst>
                            <a:outerShdw blurRad="38100" dist="38100" dir="2700000" algn="tl">
                              <a:srgbClr val="000000">
                                <a:alpha val="43137"/>
                              </a:srgbClr>
                            </a:outerShdw>
                          </a:effectLst>
                        </a:rPr>
                        <a:t> cadre </a:t>
                      </a:r>
                      <a:r>
                        <a:rPr lang="en-US" sz="1200" dirty="0" err="1">
                          <a:effectLst>
                            <a:outerShdw blurRad="38100" dist="38100" dir="2700000" algn="tl">
                              <a:srgbClr val="000000">
                                <a:alpha val="43137"/>
                              </a:srgbClr>
                            </a:outerShdw>
                          </a:effectLst>
                        </a:rPr>
                        <a:t>didactice</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privind</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activităţile</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extracurriculare</a:t>
                      </a:r>
                      <a:r>
                        <a:rPr lang="en-US" sz="1200" dirty="0">
                          <a:effectLst>
                            <a:outerShdw blurRad="38100" dist="38100" dir="2700000" algn="tl">
                              <a:srgbClr val="000000">
                                <a:alpha val="43137"/>
                              </a:srgbClr>
                            </a:outerShdw>
                          </a:effectLst>
                        </a:rPr>
                        <a:t>;</a:t>
                      </a:r>
                      <a:endParaRPr lang="ro-RO" sz="120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89535" algn="l"/>
                          <a:tab pos="291465" algn="l"/>
                        </a:tabLst>
                      </a:pPr>
                      <a:r>
                        <a:rPr lang="en-US" sz="1200" dirty="0" err="1">
                          <a:effectLst>
                            <a:outerShdw blurRad="38100" dist="38100" dir="2700000" algn="tl">
                              <a:srgbClr val="000000">
                                <a:alpha val="43137"/>
                              </a:srgbClr>
                            </a:outerShdw>
                          </a:effectLst>
                        </a:rPr>
                        <a:t>Lipsa</a:t>
                      </a:r>
                      <a:r>
                        <a:rPr lang="en-US" sz="1200" dirty="0">
                          <a:effectLst>
                            <a:outerShdw blurRad="38100" dist="38100" dir="2700000" algn="tl">
                              <a:srgbClr val="000000">
                                <a:alpha val="43137"/>
                              </a:srgbClr>
                            </a:outerShdw>
                          </a:effectLst>
                        </a:rPr>
                        <a:t> de </a:t>
                      </a:r>
                      <a:r>
                        <a:rPr lang="en-US" sz="1200" dirty="0" err="1">
                          <a:effectLst>
                            <a:outerShdw blurRad="38100" dist="38100" dir="2700000" algn="tl">
                              <a:srgbClr val="000000">
                                <a:alpha val="43137"/>
                              </a:srgbClr>
                            </a:outerShdw>
                          </a:effectLst>
                        </a:rPr>
                        <a:t>motivaţie</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în</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rândul</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unora</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dintre</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elevi</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dată</a:t>
                      </a:r>
                      <a:r>
                        <a:rPr lang="en-US" sz="1200" dirty="0">
                          <a:effectLst>
                            <a:outerShdw blurRad="38100" dist="38100" dir="2700000" algn="tl">
                              <a:srgbClr val="000000">
                                <a:alpha val="43137"/>
                              </a:srgbClr>
                            </a:outerShdw>
                          </a:effectLst>
                        </a:rPr>
                        <a:t> de </a:t>
                      </a:r>
                      <a:r>
                        <a:rPr lang="en-US" sz="1200" dirty="0" err="1">
                          <a:effectLst>
                            <a:outerShdw blurRad="38100" dist="38100" dir="2700000" algn="tl">
                              <a:srgbClr val="000000">
                                <a:alpha val="43137"/>
                              </a:srgbClr>
                            </a:outerShdw>
                          </a:effectLst>
                        </a:rPr>
                        <a:t>absenţa</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unui</a:t>
                      </a:r>
                      <a:r>
                        <a:rPr lang="en-US" sz="1200" dirty="0">
                          <a:effectLst>
                            <a:outerShdw blurRad="38100" dist="38100" dir="2700000" algn="tl">
                              <a:srgbClr val="000000">
                                <a:alpha val="43137"/>
                              </a:srgbClr>
                            </a:outerShdw>
                          </a:effectLst>
                        </a:rPr>
                        <a:t> ideal </a:t>
                      </a:r>
                      <a:r>
                        <a:rPr lang="en-US" sz="1200" dirty="0" err="1">
                          <a:effectLst>
                            <a:outerShdw blurRad="38100" dist="38100" dir="2700000" algn="tl">
                              <a:srgbClr val="000000">
                                <a:alpha val="43137"/>
                              </a:srgbClr>
                            </a:outerShdw>
                          </a:effectLst>
                        </a:rPr>
                        <a:t>intelectual</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cauzată</a:t>
                      </a:r>
                      <a:r>
                        <a:rPr lang="en-US" sz="1200" dirty="0">
                          <a:effectLst>
                            <a:outerShdw blurRad="38100" dist="38100" dir="2700000" algn="tl">
                              <a:srgbClr val="000000">
                                <a:alpha val="43137"/>
                              </a:srgbClr>
                            </a:outerShdw>
                          </a:effectLst>
                        </a:rPr>
                        <a:t> de </a:t>
                      </a:r>
                      <a:r>
                        <a:rPr lang="en-US" sz="1200" dirty="0" err="1">
                          <a:effectLst>
                            <a:outerShdw blurRad="38100" dist="38100" dir="2700000" algn="tl">
                              <a:srgbClr val="000000">
                                <a:alpha val="43137"/>
                              </a:srgbClr>
                            </a:outerShdw>
                          </a:effectLst>
                        </a:rPr>
                        <a:t>imaginea</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falsă</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oferită</a:t>
                      </a:r>
                      <a:r>
                        <a:rPr lang="en-US" sz="1200" dirty="0">
                          <a:effectLst>
                            <a:outerShdw blurRad="38100" dist="38100" dir="2700000" algn="tl">
                              <a:srgbClr val="000000">
                                <a:alpha val="43137"/>
                              </a:srgbClr>
                            </a:outerShdw>
                          </a:effectLst>
                        </a:rPr>
                        <a:t> de mass-media, </a:t>
                      </a:r>
                      <a:r>
                        <a:rPr lang="en-US" sz="1200" dirty="0" err="1">
                          <a:effectLst>
                            <a:outerShdw blurRad="38100" dist="38100" dir="2700000" algn="tl">
                              <a:srgbClr val="000000">
                                <a:alpha val="43137"/>
                              </a:srgbClr>
                            </a:outerShdw>
                          </a:effectLst>
                        </a:rPr>
                        <a:t>asupra</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succesului</a:t>
                      </a:r>
                      <a:r>
                        <a:rPr lang="en-US" sz="1200" dirty="0">
                          <a:effectLst>
                            <a:outerShdw blurRad="38100" dist="38100" dir="2700000" algn="tl">
                              <a:srgbClr val="000000">
                                <a:alpha val="43137"/>
                              </a:srgbClr>
                            </a:outerShdw>
                          </a:effectLst>
                        </a:rPr>
                        <a:t>.</a:t>
                      </a:r>
                      <a:endParaRPr lang="ro-RO" sz="1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53781" marR="53781" marT="0" marB="0"/>
                </a:tc>
                <a:extLst>
                  <a:ext uri="{0D108BD9-81ED-4DB2-BD59-A6C34878D82A}">
                    <a16:rowId xmlns:a16="http://schemas.microsoft.com/office/drawing/2014/main" val="1331379714"/>
                  </a:ext>
                </a:extLst>
              </a:tr>
              <a:tr h="312144">
                <a:tc>
                  <a:txBody>
                    <a:bodyPr/>
                    <a:lstStyle/>
                    <a:p>
                      <a:pPr algn="ctr">
                        <a:lnSpc>
                          <a:spcPct val="150000"/>
                        </a:lnSpc>
                        <a:spcAft>
                          <a:spcPts val="0"/>
                        </a:spcAft>
                      </a:pPr>
                      <a:r>
                        <a:rPr lang="en-US" sz="1200" dirty="0" err="1">
                          <a:effectLst>
                            <a:outerShdw blurRad="38100" dist="38100" dir="2700000" algn="tl">
                              <a:srgbClr val="000000">
                                <a:alpha val="43137"/>
                              </a:srgbClr>
                            </a:outerShdw>
                          </a:effectLst>
                        </a:rPr>
                        <a:t>Oportunități</a:t>
                      </a:r>
                      <a:endParaRPr lang="ro-RO" sz="1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53781" marR="53781" marT="0" marB="0"/>
                </a:tc>
                <a:tc>
                  <a:txBody>
                    <a:bodyPr/>
                    <a:lstStyle/>
                    <a:p>
                      <a:pPr algn="ctr">
                        <a:lnSpc>
                          <a:spcPct val="150000"/>
                        </a:lnSpc>
                        <a:spcAft>
                          <a:spcPts val="0"/>
                        </a:spcAft>
                      </a:pPr>
                      <a:r>
                        <a:rPr lang="en-US" sz="1200" b="1" dirty="0" err="1">
                          <a:effectLst>
                            <a:outerShdw blurRad="38100" dist="38100" dir="2700000" algn="tl">
                              <a:srgbClr val="000000">
                                <a:alpha val="43137"/>
                              </a:srgbClr>
                            </a:outerShdw>
                          </a:effectLst>
                        </a:rPr>
                        <a:t>Amenințări</a:t>
                      </a:r>
                      <a:endParaRPr lang="ro-RO" sz="12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53781" marR="53781" marT="0" marB="0"/>
                </a:tc>
                <a:extLst>
                  <a:ext uri="{0D108BD9-81ED-4DB2-BD59-A6C34878D82A}">
                    <a16:rowId xmlns:a16="http://schemas.microsoft.com/office/drawing/2014/main" val="849921777"/>
                  </a:ext>
                </a:extLst>
              </a:tr>
              <a:tr h="2377332">
                <a:tc>
                  <a:txBody>
                    <a:bodyPr/>
                    <a:lstStyle/>
                    <a:p>
                      <a:pPr marL="342900" lvl="0" indent="-342900">
                        <a:lnSpc>
                          <a:spcPct val="107000"/>
                        </a:lnSpc>
                        <a:spcAft>
                          <a:spcPts val="0"/>
                        </a:spcAft>
                        <a:buSzPts val="1000"/>
                        <a:buFont typeface="Symbol" panose="05050102010706020507" pitchFamily="18" charset="2"/>
                        <a:buChar char=""/>
                        <a:tabLst>
                          <a:tab pos="180340" algn="l"/>
                          <a:tab pos="228600" algn="l"/>
                        </a:tabLst>
                      </a:pPr>
                      <a:r>
                        <a:rPr lang="ro-RO" sz="1200" b="0" dirty="0">
                          <a:effectLst>
                            <a:outerShdw blurRad="38100" dist="38100" dir="2700000" algn="tl">
                              <a:srgbClr val="000000">
                                <a:alpha val="43137"/>
                              </a:srgbClr>
                            </a:outerShdw>
                          </a:effectLst>
                        </a:rPr>
                        <a:t>N</a:t>
                      </a:r>
                      <a:r>
                        <a:rPr lang="en-US" sz="1200" b="0" dirty="0" err="1">
                          <a:effectLst>
                            <a:outerShdw blurRad="38100" dist="38100" dir="2700000" algn="tl">
                              <a:srgbClr val="000000">
                                <a:alpha val="43137"/>
                              </a:srgbClr>
                            </a:outerShdw>
                          </a:effectLst>
                        </a:rPr>
                        <a:t>umărul</a:t>
                      </a:r>
                      <a:r>
                        <a:rPr lang="en-US" sz="1200" b="0" dirty="0">
                          <a:effectLst>
                            <a:outerShdw blurRad="38100" dist="38100" dir="2700000" algn="tl">
                              <a:srgbClr val="000000">
                                <a:alpha val="43137"/>
                              </a:srgbClr>
                            </a:outerShdw>
                          </a:effectLst>
                        </a:rPr>
                        <a:t> de </a:t>
                      </a:r>
                      <a:r>
                        <a:rPr lang="en-US" sz="1200" b="0" dirty="0" err="1">
                          <a:effectLst>
                            <a:outerShdw blurRad="38100" dist="38100" dir="2700000" algn="tl">
                              <a:srgbClr val="000000">
                                <a:alpha val="43137"/>
                              </a:srgbClr>
                            </a:outerShdw>
                          </a:effectLst>
                        </a:rPr>
                        <a:t>întalniri</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şi</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activităţi</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comune</a:t>
                      </a:r>
                      <a:r>
                        <a:rPr lang="en-US" sz="1200" b="0" dirty="0">
                          <a:effectLst>
                            <a:outerShdw blurRad="38100" dist="38100" dir="2700000" algn="tl">
                              <a:srgbClr val="000000">
                                <a:alpha val="43137"/>
                              </a:srgbClr>
                            </a:outerShdw>
                          </a:effectLst>
                        </a:rPr>
                        <a:t> ale </a:t>
                      </a:r>
                      <a:r>
                        <a:rPr lang="en-US" sz="1200" b="0" dirty="0" err="1">
                          <a:effectLst>
                            <a:outerShdw blurRad="38100" dist="38100" dir="2700000" algn="tl">
                              <a:srgbClr val="000000">
                                <a:alpha val="43137"/>
                              </a:srgbClr>
                            </a:outerShdw>
                          </a:effectLst>
                        </a:rPr>
                        <a:t>cadrelor</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didactice</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în</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afara</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orelor</a:t>
                      </a:r>
                      <a:r>
                        <a:rPr lang="en-US" sz="1200" b="0" dirty="0">
                          <a:effectLst>
                            <a:outerShdw blurRad="38100" dist="38100" dir="2700000" algn="tl">
                              <a:srgbClr val="000000">
                                <a:alpha val="43137"/>
                              </a:srgbClr>
                            </a:outerShdw>
                          </a:effectLst>
                        </a:rPr>
                        <a:t> de curs </a:t>
                      </a:r>
                      <a:r>
                        <a:rPr lang="en-US" sz="1200" b="0" dirty="0" err="1">
                          <a:effectLst>
                            <a:outerShdw blurRad="38100" dist="38100" dir="2700000" algn="tl">
                              <a:srgbClr val="000000">
                                <a:alpha val="43137"/>
                              </a:srgbClr>
                            </a:outerShdw>
                          </a:effectLst>
                        </a:rPr>
                        <a:t>favorizează</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împărtăşirea</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experienţei</a:t>
                      </a:r>
                      <a:r>
                        <a:rPr lang="en-US" sz="1200" b="0" dirty="0">
                          <a:effectLst>
                            <a:outerShdw blurRad="38100" dist="38100" dir="2700000" algn="tl">
                              <a:srgbClr val="000000">
                                <a:alpha val="43137"/>
                              </a:srgbClr>
                            </a:outerShdw>
                          </a:effectLst>
                        </a:rPr>
                        <a:t>;</a:t>
                      </a:r>
                      <a:endParaRPr lang="ro-RO" sz="1200" b="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228600" algn="l"/>
                        </a:tabLst>
                      </a:pPr>
                      <a:r>
                        <a:rPr lang="en-US" sz="1200" b="0" dirty="0" err="1">
                          <a:effectLst>
                            <a:outerShdw blurRad="38100" dist="38100" dir="2700000" algn="tl">
                              <a:srgbClr val="000000">
                                <a:alpha val="43137"/>
                              </a:srgbClr>
                            </a:outerShdw>
                          </a:effectLst>
                        </a:rPr>
                        <a:t>Varietatea</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cursurilor</a:t>
                      </a:r>
                      <a:r>
                        <a:rPr lang="en-US" sz="1200" b="0" dirty="0">
                          <a:effectLst>
                            <a:outerShdw blurRad="38100" dist="38100" dir="2700000" algn="tl">
                              <a:srgbClr val="000000">
                                <a:alpha val="43137"/>
                              </a:srgbClr>
                            </a:outerShdw>
                          </a:effectLst>
                        </a:rPr>
                        <a:t> de </a:t>
                      </a:r>
                      <a:r>
                        <a:rPr lang="en-US" sz="1200" b="0" dirty="0" err="1">
                          <a:effectLst>
                            <a:outerShdw blurRad="38100" dist="38100" dir="2700000" algn="tl">
                              <a:srgbClr val="000000">
                                <a:alpha val="43137"/>
                              </a:srgbClr>
                            </a:outerShdw>
                          </a:effectLst>
                        </a:rPr>
                        <a:t>formare</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şi</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perfecţionare</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ateliere</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seminare</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teoretico</a:t>
                      </a:r>
                      <a:r>
                        <a:rPr lang="en-US" sz="1200" b="0" dirty="0">
                          <a:effectLst>
                            <a:outerShdw blurRad="38100" dist="38100" dir="2700000" algn="tl">
                              <a:srgbClr val="000000">
                                <a:alpha val="43137"/>
                              </a:srgbClr>
                            </a:outerShdw>
                          </a:effectLst>
                        </a:rPr>
                        <a:t>-practice, </a:t>
                      </a:r>
                      <a:r>
                        <a:rPr lang="en-US" sz="1200" b="0" dirty="0" err="1">
                          <a:effectLst>
                            <a:outerShdw blurRad="38100" dist="38100" dir="2700000" algn="tl">
                              <a:srgbClr val="000000">
                                <a:alpha val="43137"/>
                              </a:srgbClr>
                            </a:outerShdw>
                          </a:effectLst>
                        </a:rPr>
                        <a:t>mese</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rotunde</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comisii</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metodice</a:t>
                      </a:r>
                      <a:r>
                        <a:rPr lang="en-US" sz="1200" b="0" dirty="0">
                          <a:effectLst>
                            <a:outerShdw blurRad="38100" dist="38100" dir="2700000" algn="tl">
                              <a:srgbClr val="000000">
                                <a:alpha val="43137"/>
                              </a:srgbClr>
                            </a:outerShdw>
                          </a:effectLst>
                        </a:rPr>
                        <a:t>  ;</a:t>
                      </a:r>
                      <a:endParaRPr lang="ro-RO" sz="1200" b="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228600" algn="l"/>
                        </a:tabLst>
                      </a:pPr>
                      <a:r>
                        <a:rPr lang="en-US" sz="1200" b="0" dirty="0" err="1">
                          <a:effectLst>
                            <a:outerShdw blurRad="38100" dist="38100" dir="2700000" algn="tl">
                              <a:srgbClr val="000000">
                                <a:alpha val="43137"/>
                              </a:srgbClr>
                            </a:outerShdw>
                          </a:effectLst>
                        </a:rPr>
                        <a:t>Creşterea</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ponderii</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cadrelor</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didactice</a:t>
                      </a:r>
                      <a:r>
                        <a:rPr lang="en-US" sz="1200" b="0" dirty="0">
                          <a:effectLst>
                            <a:outerShdw blurRad="38100" dist="38100" dir="2700000" algn="tl">
                              <a:srgbClr val="000000">
                                <a:alpha val="43137"/>
                              </a:srgbClr>
                            </a:outerShdw>
                          </a:effectLst>
                        </a:rPr>
                        <a:t> cu </a:t>
                      </a:r>
                      <a:r>
                        <a:rPr lang="en-US" sz="1200" b="0" dirty="0" err="1">
                          <a:effectLst>
                            <a:outerShdw blurRad="38100" dist="38100" dir="2700000" algn="tl">
                              <a:srgbClr val="000000">
                                <a:alpha val="43137"/>
                              </a:srgbClr>
                            </a:outerShdw>
                          </a:effectLst>
                        </a:rPr>
                        <a:t>rezultate</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deosebite</a:t>
                      </a:r>
                      <a:r>
                        <a:rPr lang="en-US" sz="1200" b="0" dirty="0">
                          <a:effectLst>
                            <a:outerShdw blurRad="38100" dist="38100" dir="2700000" algn="tl">
                              <a:srgbClr val="000000">
                                <a:alpha val="43137"/>
                              </a:srgbClr>
                            </a:outerShdw>
                          </a:effectLst>
                        </a:rPr>
                        <a:t> ;</a:t>
                      </a:r>
                      <a:endParaRPr lang="ro-RO" sz="1200" b="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228600" algn="l"/>
                        </a:tabLst>
                      </a:pPr>
                      <a:r>
                        <a:rPr lang="en-US" sz="1200" b="0" dirty="0" err="1">
                          <a:effectLst>
                            <a:outerShdw blurRad="38100" dist="38100" dir="2700000" algn="tl">
                              <a:srgbClr val="000000">
                                <a:alpha val="43137"/>
                              </a:srgbClr>
                            </a:outerShdw>
                          </a:effectLst>
                        </a:rPr>
                        <a:t>Disponibilitatea</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multor</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părinţi</a:t>
                      </a:r>
                      <a:r>
                        <a:rPr lang="en-US" sz="1200" b="0" dirty="0">
                          <a:effectLst>
                            <a:outerShdw blurRad="38100" dist="38100" dir="2700000" algn="tl">
                              <a:srgbClr val="000000">
                                <a:alpha val="43137"/>
                              </a:srgbClr>
                            </a:outerShdw>
                          </a:effectLst>
                        </a:rPr>
                        <a:t> de a se </a:t>
                      </a:r>
                      <a:r>
                        <a:rPr lang="en-US" sz="1200" b="0" dirty="0" err="1">
                          <a:effectLst>
                            <a:outerShdw blurRad="38100" dist="38100" dir="2700000" algn="tl">
                              <a:srgbClr val="000000">
                                <a:alpha val="43137"/>
                              </a:srgbClr>
                            </a:outerShdw>
                          </a:effectLst>
                        </a:rPr>
                        <a:t>implica</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în</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viaţa</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şcolii</a:t>
                      </a:r>
                      <a:r>
                        <a:rPr lang="en-US" sz="1200" b="0" dirty="0">
                          <a:effectLst>
                            <a:outerShdw blurRad="38100" dist="38100" dir="2700000" algn="tl">
                              <a:srgbClr val="000000">
                                <a:alpha val="43137"/>
                              </a:srgbClr>
                            </a:outerShdw>
                          </a:effectLst>
                        </a:rPr>
                        <a:t>, de a </a:t>
                      </a:r>
                      <a:r>
                        <a:rPr lang="en-US" sz="1200" b="0" dirty="0" err="1">
                          <a:effectLst>
                            <a:outerShdw blurRad="38100" dist="38100" dir="2700000" algn="tl">
                              <a:srgbClr val="000000">
                                <a:alpha val="43137"/>
                              </a:srgbClr>
                            </a:outerShdw>
                          </a:effectLst>
                        </a:rPr>
                        <a:t>participa</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activ</a:t>
                      </a:r>
                      <a:r>
                        <a:rPr lang="en-US" sz="1200" b="0" dirty="0">
                          <a:effectLst>
                            <a:outerShdw blurRad="38100" dist="38100" dir="2700000" algn="tl">
                              <a:srgbClr val="000000">
                                <a:alpha val="43137"/>
                              </a:srgbClr>
                            </a:outerShdw>
                          </a:effectLst>
                        </a:rPr>
                        <a:t> la </a:t>
                      </a:r>
                      <a:r>
                        <a:rPr lang="en-US" sz="1200" b="0" dirty="0" err="1">
                          <a:effectLst>
                            <a:outerShdw blurRad="38100" dist="38100" dir="2700000" algn="tl">
                              <a:srgbClr val="000000">
                                <a:alpha val="43137"/>
                              </a:srgbClr>
                            </a:outerShdw>
                          </a:effectLst>
                        </a:rPr>
                        <a:t>activităţile</a:t>
                      </a:r>
                      <a:r>
                        <a:rPr lang="en-US" sz="1200" b="0" dirty="0">
                          <a:effectLst>
                            <a:outerShdw blurRad="38100" dist="38100" dir="2700000" algn="tl">
                              <a:srgbClr val="000000">
                                <a:alpha val="43137"/>
                              </a:srgbClr>
                            </a:outerShdw>
                          </a:effectLst>
                        </a:rPr>
                        <a:t> educative, </a:t>
                      </a:r>
                      <a:r>
                        <a:rPr lang="en-US" sz="1200" b="0" dirty="0" err="1">
                          <a:effectLst>
                            <a:outerShdw blurRad="38100" dist="38100" dir="2700000" algn="tl">
                              <a:srgbClr val="000000">
                                <a:alpha val="43137"/>
                              </a:srgbClr>
                            </a:outerShdw>
                          </a:effectLst>
                        </a:rPr>
                        <a:t>actul</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decizional</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programe</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etc</a:t>
                      </a:r>
                      <a:r>
                        <a:rPr lang="en-US" sz="1200" b="0" dirty="0">
                          <a:effectLst>
                            <a:outerShdw blurRad="38100" dist="38100" dir="2700000" algn="tl">
                              <a:srgbClr val="000000">
                                <a:alpha val="43137"/>
                              </a:srgbClr>
                            </a:outerShdw>
                          </a:effectLst>
                        </a:rPr>
                        <a:t>;</a:t>
                      </a:r>
                      <a:endParaRPr lang="ro-RO" sz="1200" b="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228600" algn="l"/>
                        </a:tabLst>
                      </a:pPr>
                      <a:r>
                        <a:rPr lang="en-US" sz="1200" b="0" dirty="0" err="1">
                          <a:effectLst>
                            <a:outerShdw blurRad="38100" dist="38100" dir="2700000" algn="tl">
                              <a:srgbClr val="000000">
                                <a:alpha val="43137"/>
                              </a:srgbClr>
                            </a:outerShdw>
                          </a:effectLst>
                        </a:rPr>
                        <a:t>Posibilităţi</a:t>
                      </a:r>
                      <a:r>
                        <a:rPr lang="en-US" sz="1200" b="0" dirty="0">
                          <a:effectLst>
                            <a:outerShdw blurRad="38100" dist="38100" dir="2700000" algn="tl">
                              <a:srgbClr val="000000">
                                <a:alpha val="43137"/>
                              </a:srgbClr>
                            </a:outerShdw>
                          </a:effectLst>
                        </a:rPr>
                        <a:t> multiple de a accede la </a:t>
                      </a:r>
                      <a:r>
                        <a:rPr lang="en-US" sz="1200" b="0" dirty="0" err="1">
                          <a:effectLst>
                            <a:outerShdw blurRad="38100" dist="38100" dir="2700000" algn="tl">
                              <a:srgbClr val="000000">
                                <a:alpha val="43137"/>
                              </a:srgbClr>
                            </a:outerShdw>
                          </a:effectLst>
                        </a:rPr>
                        <a:t>informaţii</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ştiinţifice</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şi</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metodice</a:t>
                      </a:r>
                      <a:r>
                        <a:rPr lang="en-US" sz="1200" b="0" dirty="0">
                          <a:effectLst>
                            <a:outerShdw blurRad="38100" dist="38100" dir="2700000" algn="tl">
                              <a:srgbClr val="000000">
                                <a:alpha val="43137"/>
                              </a:srgbClr>
                            </a:outerShdw>
                          </a:effectLst>
                        </a:rPr>
                        <a:t> de </a:t>
                      </a:r>
                      <a:r>
                        <a:rPr lang="en-US" sz="1200" b="0" dirty="0" err="1">
                          <a:effectLst>
                            <a:outerShdw blurRad="38100" dist="38100" dir="2700000" algn="tl">
                              <a:srgbClr val="000000">
                                <a:alpha val="43137"/>
                              </a:srgbClr>
                            </a:outerShdw>
                          </a:effectLst>
                        </a:rPr>
                        <a:t>ultimă</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oră</a:t>
                      </a:r>
                      <a:r>
                        <a:rPr lang="en-US" sz="1200" b="0" dirty="0">
                          <a:effectLst>
                            <a:outerShdw blurRad="38100" dist="38100" dir="2700000" algn="tl">
                              <a:srgbClr val="000000">
                                <a:alpha val="43137"/>
                              </a:srgbClr>
                            </a:outerShdw>
                          </a:effectLst>
                        </a:rPr>
                        <a:t>;</a:t>
                      </a:r>
                      <a:endParaRPr lang="ro-RO" sz="12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53781" marR="53781" marT="0" marB="0"/>
                </a:tc>
                <a:tc>
                  <a:txBody>
                    <a:bodyPr/>
                    <a:lstStyle/>
                    <a:p>
                      <a:pPr marL="342900" lvl="0" indent="-342900">
                        <a:lnSpc>
                          <a:spcPct val="107000"/>
                        </a:lnSpc>
                        <a:spcAft>
                          <a:spcPts val="0"/>
                        </a:spcAft>
                        <a:buFont typeface="Symbol" panose="05050102010706020507" pitchFamily="18" charset="2"/>
                        <a:buChar char=""/>
                      </a:pPr>
                      <a:r>
                        <a:rPr lang="en-US" sz="1200" dirty="0" err="1">
                          <a:effectLst>
                            <a:outerShdw blurRad="38100" dist="38100" dir="2700000" algn="tl">
                              <a:srgbClr val="000000">
                                <a:alpha val="43137"/>
                              </a:srgbClr>
                            </a:outerShdw>
                          </a:effectLst>
                        </a:rPr>
                        <a:t>Scăderea</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numărului</a:t>
                      </a:r>
                      <a:r>
                        <a:rPr lang="en-US" sz="1200" dirty="0">
                          <a:effectLst>
                            <a:outerShdw blurRad="38100" dist="38100" dir="2700000" algn="tl">
                              <a:srgbClr val="000000">
                                <a:alpha val="43137"/>
                              </a:srgbClr>
                            </a:outerShdw>
                          </a:effectLst>
                        </a:rPr>
                        <a:t> de </a:t>
                      </a:r>
                      <a:r>
                        <a:rPr lang="en-US" sz="1200" dirty="0" err="1">
                          <a:effectLst>
                            <a:outerShdw blurRad="38100" dist="38100" dir="2700000" algn="tl">
                              <a:srgbClr val="000000">
                                <a:alpha val="43137"/>
                              </a:srgbClr>
                            </a:outerShdw>
                          </a:effectLst>
                        </a:rPr>
                        <a:t>copii</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datorită</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scăderii</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natalităţii</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şi</a:t>
                      </a:r>
                      <a:r>
                        <a:rPr lang="en-US" sz="1200" dirty="0">
                          <a:effectLst>
                            <a:outerShdw blurRad="38100" dist="38100" dir="2700000" algn="tl">
                              <a:srgbClr val="000000">
                                <a:alpha val="43137"/>
                              </a:srgbClr>
                            </a:outerShdw>
                          </a:effectLst>
                        </a:rPr>
                        <a:t> al </a:t>
                      </a:r>
                      <a:r>
                        <a:rPr lang="en-US" sz="1200" dirty="0" err="1">
                          <a:effectLst>
                            <a:outerShdw blurRad="38100" dist="38100" dir="2700000" algn="tl">
                              <a:srgbClr val="000000">
                                <a:alpha val="43137"/>
                              </a:srgbClr>
                            </a:outerShdw>
                          </a:effectLst>
                        </a:rPr>
                        <a:t>nivelului</a:t>
                      </a:r>
                      <a:r>
                        <a:rPr lang="en-US" sz="1200" dirty="0">
                          <a:effectLst>
                            <a:outerShdw blurRad="38100" dist="38100" dir="2700000" algn="tl">
                              <a:srgbClr val="000000">
                                <a:alpha val="43137"/>
                              </a:srgbClr>
                            </a:outerShdw>
                          </a:effectLst>
                        </a:rPr>
                        <a:t> de </a:t>
                      </a:r>
                      <a:r>
                        <a:rPr lang="en-US" sz="1200" dirty="0" err="1">
                          <a:effectLst>
                            <a:outerShdw blurRad="38100" dist="38100" dir="2700000" algn="tl">
                              <a:srgbClr val="000000">
                                <a:alpha val="43137"/>
                              </a:srgbClr>
                            </a:outerShdw>
                          </a:effectLst>
                        </a:rPr>
                        <a:t>trai</a:t>
                      </a:r>
                      <a:r>
                        <a:rPr lang="en-US" sz="1200" dirty="0">
                          <a:effectLst>
                            <a:outerShdw blurRad="38100" dist="38100" dir="2700000" algn="tl">
                              <a:srgbClr val="000000">
                                <a:alpha val="43137"/>
                              </a:srgbClr>
                            </a:outerShdw>
                          </a:effectLst>
                        </a:rPr>
                        <a:t> al </a:t>
                      </a:r>
                      <a:r>
                        <a:rPr lang="en-US" sz="1200" dirty="0" err="1">
                          <a:effectLst>
                            <a:outerShdw blurRad="38100" dist="38100" dir="2700000" algn="tl">
                              <a:srgbClr val="000000">
                                <a:alpha val="43137"/>
                              </a:srgbClr>
                            </a:outerShdw>
                          </a:effectLst>
                        </a:rPr>
                        <a:t>părinţilor</a:t>
                      </a:r>
                      <a:r>
                        <a:rPr lang="en-US" sz="1200" dirty="0">
                          <a:effectLst>
                            <a:outerShdw blurRad="38100" dist="38100" dir="2700000" algn="tl">
                              <a:srgbClr val="000000">
                                <a:alpha val="43137"/>
                              </a:srgbClr>
                            </a:outerShdw>
                          </a:effectLst>
                        </a:rPr>
                        <a:t>;</a:t>
                      </a:r>
                      <a:endParaRPr lang="ro-RO" sz="120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201295" algn="l"/>
                          <a:tab pos="228600" algn="l"/>
                        </a:tabLst>
                      </a:pPr>
                      <a:r>
                        <a:rPr lang="en-US" sz="1200" dirty="0" err="1">
                          <a:effectLst>
                            <a:outerShdw blurRad="38100" dist="38100" dir="2700000" algn="tl">
                              <a:srgbClr val="000000">
                                <a:alpha val="43137"/>
                              </a:srgbClr>
                            </a:outerShdw>
                          </a:effectLst>
                        </a:rPr>
                        <a:t>Plecarea</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elevilor</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în</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localităţile</a:t>
                      </a:r>
                      <a:r>
                        <a:rPr lang="en-US" sz="1200" dirty="0">
                          <a:effectLst>
                            <a:outerShdw blurRad="38100" dist="38100" dir="2700000" algn="tl">
                              <a:srgbClr val="000000">
                                <a:alpha val="43137"/>
                              </a:srgbClr>
                            </a:outerShdw>
                          </a:effectLst>
                        </a:rPr>
                        <a:t> urbane </a:t>
                      </a:r>
                      <a:r>
                        <a:rPr lang="en-US" sz="1200" dirty="0" err="1">
                          <a:effectLst>
                            <a:outerShdw blurRad="38100" dist="38100" dir="2700000" algn="tl">
                              <a:srgbClr val="000000">
                                <a:alpha val="43137"/>
                              </a:srgbClr>
                            </a:outerShdw>
                          </a:effectLst>
                        </a:rPr>
                        <a:t>sau</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peste</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hotarele</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republicii</a:t>
                      </a:r>
                      <a:r>
                        <a:rPr lang="en-US" sz="1200" dirty="0">
                          <a:effectLst>
                            <a:outerShdw blurRad="38100" dist="38100" dir="2700000" algn="tl">
                              <a:srgbClr val="000000">
                                <a:alpha val="43137"/>
                              </a:srgbClr>
                            </a:outerShdw>
                          </a:effectLst>
                        </a:rPr>
                        <a:t>;</a:t>
                      </a:r>
                      <a:endParaRPr lang="ro-RO" sz="120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201295" algn="l"/>
                          <a:tab pos="228600" algn="l"/>
                        </a:tabLst>
                      </a:pPr>
                      <a:r>
                        <a:rPr lang="en-US" sz="1200" dirty="0" err="1">
                          <a:effectLst>
                            <a:outerShdw blurRad="38100" dist="38100" dir="2700000" algn="tl">
                              <a:srgbClr val="000000">
                                <a:alpha val="43137"/>
                              </a:srgbClr>
                            </a:outerShdw>
                          </a:effectLst>
                        </a:rPr>
                        <a:t>Motivaţia</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şi</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interesul</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scăzut</a:t>
                      </a:r>
                      <a:r>
                        <a:rPr lang="en-US" sz="1200" dirty="0">
                          <a:effectLst>
                            <a:outerShdw blurRad="38100" dist="38100" dir="2700000" algn="tl">
                              <a:srgbClr val="000000">
                                <a:alpha val="43137"/>
                              </a:srgbClr>
                            </a:outerShdw>
                          </a:effectLst>
                        </a:rPr>
                        <a:t> a </a:t>
                      </a:r>
                      <a:r>
                        <a:rPr lang="en-US" sz="1200" dirty="0" err="1">
                          <a:effectLst>
                            <a:outerShdw blurRad="38100" dist="38100" dir="2700000" algn="tl">
                              <a:srgbClr val="000000">
                                <a:alpha val="43137"/>
                              </a:srgbClr>
                            </a:outerShdw>
                          </a:effectLst>
                        </a:rPr>
                        <a:t>unor</a:t>
                      </a:r>
                      <a:r>
                        <a:rPr lang="en-US" sz="1200" dirty="0">
                          <a:effectLst>
                            <a:outerShdw blurRad="38100" dist="38100" dir="2700000" algn="tl">
                              <a:srgbClr val="000000">
                                <a:alpha val="43137"/>
                              </a:srgbClr>
                            </a:outerShdw>
                          </a:effectLst>
                        </a:rPr>
                        <a:t> cadre </a:t>
                      </a:r>
                      <a:r>
                        <a:rPr lang="en-US" sz="1200" dirty="0" err="1">
                          <a:effectLst>
                            <a:outerShdw blurRad="38100" dist="38100" dir="2700000" algn="tl">
                              <a:srgbClr val="000000">
                                <a:alpha val="43137"/>
                              </a:srgbClr>
                            </a:outerShdw>
                          </a:effectLst>
                        </a:rPr>
                        <a:t>didactice</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pentru</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activităţile</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profesionale</a:t>
                      </a:r>
                      <a:r>
                        <a:rPr lang="en-US" sz="1200" dirty="0">
                          <a:effectLst>
                            <a:outerShdw blurRad="38100" dist="38100" dir="2700000" algn="tl">
                              <a:srgbClr val="000000">
                                <a:alpha val="43137"/>
                              </a:srgbClr>
                            </a:outerShdw>
                          </a:effectLst>
                        </a:rPr>
                        <a:t>;</a:t>
                      </a:r>
                      <a:endParaRPr lang="ro-RO" sz="120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201295" algn="l"/>
                          <a:tab pos="228600" algn="l"/>
                        </a:tabLst>
                      </a:pPr>
                      <a:r>
                        <a:rPr lang="en-US" sz="1200" dirty="0" err="1">
                          <a:effectLst>
                            <a:outerShdw blurRad="38100" dist="38100" dir="2700000" algn="tl">
                              <a:srgbClr val="000000">
                                <a:alpha val="43137"/>
                              </a:srgbClr>
                            </a:outerShdw>
                          </a:effectLst>
                        </a:rPr>
                        <a:t>Creşte</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numărul</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elevilor</a:t>
                      </a:r>
                      <a:r>
                        <a:rPr lang="en-US" sz="1200" dirty="0">
                          <a:effectLst>
                            <a:outerShdw blurRad="38100" dist="38100" dir="2700000" algn="tl">
                              <a:srgbClr val="000000">
                                <a:alpha val="43137"/>
                              </a:srgbClr>
                            </a:outerShdw>
                          </a:effectLst>
                        </a:rPr>
                        <a:t> cu </a:t>
                      </a:r>
                      <a:r>
                        <a:rPr lang="en-US" sz="1200" dirty="0" err="1">
                          <a:effectLst>
                            <a:outerShdw blurRad="38100" dist="38100" dir="2700000" algn="tl">
                              <a:srgbClr val="000000">
                                <a:alpha val="43137"/>
                              </a:srgbClr>
                            </a:outerShdw>
                          </a:effectLst>
                        </a:rPr>
                        <a:t>cerinţe</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educaţionale</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speciale</a:t>
                      </a:r>
                      <a:r>
                        <a:rPr lang="en-US" sz="1200" dirty="0">
                          <a:effectLst>
                            <a:outerShdw blurRad="38100" dist="38100" dir="2700000" algn="tl">
                              <a:srgbClr val="000000">
                                <a:alpha val="43137"/>
                              </a:srgbClr>
                            </a:outerShdw>
                          </a:effectLst>
                        </a:rPr>
                        <a:t>;</a:t>
                      </a:r>
                      <a:endParaRPr lang="ro-RO" sz="120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201295" algn="l"/>
                          <a:tab pos="228600" algn="l"/>
                        </a:tabLst>
                      </a:pPr>
                      <a:r>
                        <a:rPr lang="en-US" sz="1200" dirty="0" err="1">
                          <a:effectLst>
                            <a:outerShdw blurRad="38100" dist="38100" dir="2700000" algn="tl">
                              <a:srgbClr val="000000">
                                <a:alpha val="43137"/>
                              </a:srgbClr>
                            </a:outerShdw>
                          </a:effectLst>
                        </a:rPr>
                        <a:t>Aportul</a:t>
                      </a:r>
                      <a:r>
                        <a:rPr lang="en-US" sz="1200" dirty="0">
                          <a:effectLst>
                            <a:outerShdw blurRad="38100" dist="38100" dir="2700000" algn="tl">
                              <a:srgbClr val="000000">
                                <a:alpha val="43137"/>
                              </a:srgbClr>
                            </a:outerShdw>
                          </a:effectLst>
                        </a:rPr>
                        <a:t> mass-</a:t>
                      </a:r>
                      <a:r>
                        <a:rPr lang="en-US" sz="1200" dirty="0" err="1">
                          <a:effectLst>
                            <a:outerShdw blurRad="38100" dist="38100" dir="2700000" algn="tl">
                              <a:srgbClr val="000000">
                                <a:alpha val="43137"/>
                              </a:srgbClr>
                            </a:outerShdw>
                          </a:effectLst>
                        </a:rPr>
                        <a:t>mediei</a:t>
                      </a:r>
                      <a:r>
                        <a:rPr lang="en-US" sz="1200" dirty="0">
                          <a:effectLst>
                            <a:outerShdw blurRad="38100" dist="38100" dir="2700000" algn="tl">
                              <a:srgbClr val="000000">
                                <a:alpha val="43137"/>
                              </a:srgbClr>
                            </a:outerShdw>
                          </a:effectLst>
                        </a:rPr>
                        <a:t> la </a:t>
                      </a:r>
                      <a:r>
                        <a:rPr lang="en-US" sz="1200" dirty="0" err="1">
                          <a:effectLst>
                            <a:outerShdw blurRad="38100" dist="38100" dir="2700000" algn="tl">
                              <a:srgbClr val="000000">
                                <a:alpha val="43137"/>
                              </a:srgbClr>
                            </a:outerShdw>
                          </a:effectLst>
                        </a:rPr>
                        <a:t>creşterea</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violenţei</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fizice</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şi</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verbale</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în</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rândul</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tinerilor</a:t>
                      </a:r>
                      <a:r>
                        <a:rPr lang="en-US" sz="1200" dirty="0">
                          <a:effectLst>
                            <a:outerShdw blurRad="38100" dist="38100" dir="2700000" algn="tl">
                              <a:srgbClr val="000000">
                                <a:alpha val="43137"/>
                              </a:srgbClr>
                            </a:outerShdw>
                          </a:effectLst>
                        </a:rPr>
                        <a:t>;</a:t>
                      </a:r>
                      <a:endParaRPr lang="ro-RO" sz="120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201295" algn="l"/>
                          <a:tab pos="228600" algn="l"/>
                        </a:tabLst>
                      </a:pPr>
                      <a:r>
                        <a:rPr lang="en-US" sz="1200" dirty="0" err="1">
                          <a:effectLst>
                            <a:outerShdw blurRad="38100" dist="38100" dir="2700000" algn="tl">
                              <a:srgbClr val="000000">
                                <a:alpha val="43137"/>
                              </a:srgbClr>
                            </a:outerShdw>
                          </a:effectLst>
                        </a:rPr>
                        <a:t>Scăderea</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motivaţiei</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elevilor</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pentru</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studiu</a:t>
                      </a:r>
                      <a:r>
                        <a:rPr lang="en-US" sz="1200" dirty="0">
                          <a:effectLst>
                            <a:outerShdw blurRad="38100" dist="38100" dir="2700000" algn="tl">
                              <a:srgbClr val="000000">
                                <a:alpha val="43137"/>
                              </a:srgbClr>
                            </a:outerShdw>
                          </a:effectLst>
                        </a:rPr>
                        <a:t>, ca </a:t>
                      </a:r>
                      <a:r>
                        <a:rPr lang="en-US" sz="1200" dirty="0" err="1">
                          <a:effectLst>
                            <a:outerShdw blurRad="38100" dist="38100" dir="2700000" algn="tl">
                              <a:srgbClr val="000000">
                                <a:alpha val="43137"/>
                              </a:srgbClr>
                            </a:outerShdw>
                          </a:effectLst>
                        </a:rPr>
                        <a:t>urmare</a:t>
                      </a:r>
                      <a:r>
                        <a:rPr lang="en-US" sz="1200" dirty="0">
                          <a:effectLst>
                            <a:outerShdw blurRad="38100" dist="38100" dir="2700000" algn="tl">
                              <a:srgbClr val="000000">
                                <a:alpha val="43137"/>
                              </a:srgbClr>
                            </a:outerShdw>
                          </a:effectLst>
                        </a:rPr>
                        <a:t> a </a:t>
                      </a:r>
                      <a:r>
                        <a:rPr lang="en-US" sz="1200" dirty="0" err="1">
                          <a:effectLst>
                            <a:outerShdw blurRad="38100" dist="38100" dir="2700000" algn="tl">
                              <a:srgbClr val="000000">
                                <a:alpha val="43137"/>
                              </a:srgbClr>
                            </a:outerShdw>
                          </a:effectLst>
                        </a:rPr>
                        <a:t>perturbării</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apărute</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în</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sistemul</a:t>
                      </a:r>
                      <a:r>
                        <a:rPr lang="en-US" sz="1200" dirty="0">
                          <a:effectLst>
                            <a:outerShdw blurRad="38100" dist="38100" dir="2700000" algn="tl">
                              <a:srgbClr val="000000">
                                <a:alpha val="43137"/>
                              </a:srgbClr>
                            </a:outerShdw>
                          </a:effectLst>
                        </a:rPr>
                        <a:t> de </a:t>
                      </a:r>
                      <a:r>
                        <a:rPr lang="en-US" sz="1200" dirty="0" err="1">
                          <a:effectLst>
                            <a:outerShdw blurRad="38100" dist="38100" dir="2700000" algn="tl">
                              <a:srgbClr val="000000">
                                <a:alpha val="43137"/>
                              </a:srgbClr>
                            </a:outerShdw>
                          </a:effectLst>
                        </a:rPr>
                        <a:t>valori</a:t>
                      </a:r>
                      <a:r>
                        <a:rPr lang="en-US" sz="1200" dirty="0">
                          <a:effectLst>
                            <a:outerShdw blurRad="38100" dist="38100" dir="2700000" algn="tl">
                              <a:srgbClr val="000000">
                                <a:alpha val="43137"/>
                              </a:srgbClr>
                            </a:outerShdw>
                          </a:effectLst>
                        </a:rPr>
                        <a:t> ale </a:t>
                      </a:r>
                      <a:r>
                        <a:rPr lang="en-US" sz="1200" dirty="0" err="1">
                          <a:effectLst>
                            <a:outerShdw blurRad="38100" dist="38100" dir="2700000" algn="tl">
                              <a:srgbClr val="000000">
                                <a:alpha val="43137"/>
                              </a:srgbClr>
                            </a:outerShdw>
                          </a:effectLst>
                        </a:rPr>
                        <a:t>societăţii</a:t>
                      </a:r>
                      <a:r>
                        <a:rPr lang="en-US" sz="1200" dirty="0">
                          <a:effectLst>
                            <a:outerShdw blurRad="38100" dist="38100" dir="2700000" algn="tl">
                              <a:srgbClr val="000000">
                                <a:alpha val="43137"/>
                              </a:srgbClr>
                            </a:outerShdw>
                          </a:effectLst>
                        </a:rPr>
                        <a:t>.</a:t>
                      </a:r>
                      <a:endParaRPr lang="ro-RO" sz="1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53781" marR="53781" marT="0" marB="0"/>
                </a:tc>
                <a:extLst>
                  <a:ext uri="{0D108BD9-81ED-4DB2-BD59-A6C34878D82A}">
                    <a16:rowId xmlns:a16="http://schemas.microsoft.com/office/drawing/2014/main" val="3092709414"/>
                  </a:ext>
                </a:extLst>
              </a:tr>
            </a:tbl>
          </a:graphicData>
        </a:graphic>
      </p:graphicFrame>
      <p:sp>
        <p:nvSpPr>
          <p:cNvPr id="4" name="Titlu 1">
            <a:extLst>
              <a:ext uri="{FF2B5EF4-FFF2-40B4-BE49-F238E27FC236}">
                <a16:creationId xmlns:a16="http://schemas.microsoft.com/office/drawing/2014/main" id="{CDCBD939-1A89-49C7-BED9-F77E4F2FFFDA}"/>
              </a:ext>
            </a:extLst>
          </p:cNvPr>
          <p:cNvSpPr>
            <a:spLocks noGrp="1"/>
          </p:cNvSpPr>
          <p:nvPr>
            <p:ph type="title"/>
          </p:nvPr>
        </p:nvSpPr>
        <p:spPr>
          <a:xfrm>
            <a:off x="3435531" y="267200"/>
            <a:ext cx="8610600" cy="1293812"/>
          </a:xfrm>
        </p:spPr>
        <p:txBody>
          <a:bodyPr>
            <a:normAutofit/>
          </a:bodyPr>
          <a:lstStyle/>
          <a:p>
            <a:pPr algn="ctr"/>
            <a:r>
              <a:rPr lang="ro-RO" b="1" dirty="0">
                <a:latin typeface="Algerian" panose="04020705040A02060702" pitchFamily="82" charset="0"/>
              </a:rPr>
              <a:t>Analiza SWOT</a:t>
            </a:r>
            <a:br>
              <a:rPr lang="ro-RO" dirty="0">
                <a:latin typeface="Algerian" panose="04020705040A02060702" pitchFamily="82" charset="0"/>
              </a:rPr>
            </a:br>
            <a:r>
              <a:rPr lang="ro-RO" b="1" dirty="0">
                <a:latin typeface="Algerian" panose="04020705040A02060702" pitchFamily="82" charset="0"/>
              </a:rPr>
              <a:t>RESURSE UMANE</a:t>
            </a:r>
            <a:endParaRPr lang="ro-RO" dirty="0">
              <a:latin typeface="Algerian" panose="04020705040A02060702" pitchFamily="82" charset="0"/>
            </a:endParaRPr>
          </a:p>
        </p:txBody>
      </p:sp>
    </p:spTree>
    <p:extLst>
      <p:ext uri="{BB962C8B-B14F-4D97-AF65-F5344CB8AC3E}">
        <p14:creationId xmlns:p14="http://schemas.microsoft.com/office/powerpoint/2010/main" val="777379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ubstituent conținut 5">
            <a:extLst>
              <a:ext uri="{FF2B5EF4-FFF2-40B4-BE49-F238E27FC236}">
                <a16:creationId xmlns:a16="http://schemas.microsoft.com/office/drawing/2014/main" id="{F45B28B9-78D5-4BB6-8D0E-C23FF33601AB}"/>
              </a:ext>
            </a:extLst>
          </p:cNvPr>
          <p:cNvGraphicFramePr>
            <a:graphicFrameLocks noGrp="1"/>
          </p:cNvGraphicFramePr>
          <p:nvPr>
            <p:ph idx="1"/>
            <p:extLst>
              <p:ext uri="{D42A27DB-BD31-4B8C-83A1-F6EECF244321}">
                <p14:modId xmlns:p14="http://schemas.microsoft.com/office/powerpoint/2010/main" val="2252269894"/>
              </p:ext>
            </p:extLst>
          </p:nvPr>
        </p:nvGraphicFramePr>
        <p:xfrm>
          <a:off x="1401444" y="1638617"/>
          <a:ext cx="9937116" cy="4987019"/>
        </p:xfrm>
        <a:graphic>
          <a:graphicData uri="http://schemas.openxmlformats.org/drawingml/2006/table">
            <a:tbl>
              <a:tblPr firstRow="1" firstCol="1" bandRow="1">
                <a:tableStyleId>{8799B23B-EC83-4686-B30A-512413B5E67A}</a:tableStyleId>
              </a:tblPr>
              <a:tblGrid>
                <a:gridCol w="4968558">
                  <a:extLst>
                    <a:ext uri="{9D8B030D-6E8A-4147-A177-3AD203B41FA5}">
                      <a16:colId xmlns:a16="http://schemas.microsoft.com/office/drawing/2014/main" val="3001355202"/>
                    </a:ext>
                  </a:extLst>
                </a:gridCol>
                <a:gridCol w="4968558">
                  <a:extLst>
                    <a:ext uri="{9D8B030D-6E8A-4147-A177-3AD203B41FA5}">
                      <a16:colId xmlns:a16="http://schemas.microsoft.com/office/drawing/2014/main" val="1767591948"/>
                    </a:ext>
                  </a:extLst>
                </a:gridCol>
              </a:tblGrid>
              <a:tr h="245363">
                <a:tc>
                  <a:txBody>
                    <a:bodyPr/>
                    <a:lstStyle/>
                    <a:p>
                      <a:pPr algn="ctr">
                        <a:lnSpc>
                          <a:spcPct val="150000"/>
                        </a:lnSpc>
                        <a:spcAft>
                          <a:spcPts val="0"/>
                        </a:spcAft>
                      </a:pPr>
                      <a:r>
                        <a:rPr lang="en-US" sz="1200" dirty="0" err="1">
                          <a:effectLst>
                            <a:outerShdw blurRad="38100" dist="38100" dir="2700000" algn="tl">
                              <a:srgbClr val="000000">
                                <a:alpha val="43137"/>
                              </a:srgbClr>
                            </a:outerShdw>
                          </a:effectLst>
                        </a:rPr>
                        <a:t>Puncte</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tari</a:t>
                      </a:r>
                      <a:endParaRPr lang="ro-RO" sz="1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200">
                          <a:effectLst>
                            <a:outerShdw blurRad="38100" dist="38100" dir="2700000" algn="tl">
                              <a:srgbClr val="000000">
                                <a:alpha val="43137"/>
                              </a:srgbClr>
                            </a:outerShdw>
                          </a:effectLst>
                        </a:rPr>
                        <a:t>Puncte  slabe</a:t>
                      </a:r>
                      <a:endParaRPr lang="ro-RO" sz="1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27894356"/>
                  </a:ext>
                </a:extLst>
              </a:tr>
              <a:tr h="2346266">
                <a:tc>
                  <a:txBody>
                    <a:bodyPr/>
                    <a:lstStyle/>
                    <a:p>
                      <a:pPr marL="342900" lvl="0" indent="-342900">
                        <a:lnSpc>
                          <a:spcPct val="107000"/>
                        </a:lnSpc>
                        <a:spcAft>
                          <a:spcPts val="0"/>
                        </a:spcAft>
                        <a:buSzPts val="1000"/>
                        <a:buFont typeface="Symbol" panose="05050102010706020507" pitchFamily="18" charset="2"/>
                        <a:buChar char=""/>
                        <a:tabLst>
                          <a:tab pos="89535" algn="l"/>
                          <a:tab pos="260985" algn="l"/>
                        </a:tabLst>
                      </a:pPr>
                      <a:r>
                        <a:rPr lang="en-US" sz="1200" b="0" dirty="0" err="1">
                          <a:effectLst>
                            <a:outerShdw blurRad="38100" dist="38100" dir="2700000" algn="tl">
                              <a:srgbClr val="000000">
                                <a:alpha val="43137"/>
                              </a:srgbClr>
                            </a:outerShdw>
                          </a:effectLst>
                        </a:rPr>
                        <a:t>Echipa</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managerială</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este</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preocupată</a:t>
                      </a:r>
                      <a:r>
                        <a:rPr lang="en-US" sz="1200" b="0" dirty="0">
                          <a:effectLst>
                            <a:outerShdw blurRad="38100" dist="38100" dir="2700000" algn="tl">
                              <a:srgbClr val="000000">
                                <a:alpha val="43137"/>
                              </a:srgbClr>
                            </a:outerShdw>
                          </a:effectLst>
                        </a:rPr>
                        <a:t> de </a:t>
                      </a:r>
                      <a:r>
                        <a:rPr lang="en-US" sz="1200" b="0" dirty="0" err="1">
                          <a:effectLst>
                            <a:outerShdw blurRad="38100" dist="38100" dir="2700000" algn="tl">
                              <a:srgbClr val="000000">
                                <a:alpha val="43137"/>
                              </a:srgbClr>
                            </a:outerShdw>
                          </a:effectLst>
                        </a:rPr>
                        <a:t>îmbunătăţirea</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bazei</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materiale</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şi</a:t>
                      </a:r>
                      <a:r>
                        <a:rPr lang="en-US" sz="1200" b="0" dirty="0">
                          <a:effectLst>
                            <a:outerShdw blurRad="38100" dist="38100" dir="2700000" algn="tl">
                              <a:srgbClr val="000000">
                                <a:alpha val="43137"/>
                              </a:srgbClr>
                            </a:outerShdw>
                          </a:effectLst>
                        </a:rPr>
                        <a:t> a </a:t>
                      </a:r>
                      <a:r>
                        <a:rPr lang="en-US" sz="1200" b="0" dirty="0" err="1">
                          <a:effectLst>
                            <a:outerShdw blurRad="38100" dist="38100" dir="2700000" algn="tl">
                              <a:srgbClr val="000000">
                                <a:alpha val="43137"/>
                              </a:srgbClr>
                            </a:outerShdw>
                          </a:effectLst>
                        </a:rPr>
                        <a:t>aspectului</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şcolii</a:t>
                      </a:r>
                      <a:r>
                        <a:rPr lang="en-US" sz="1200" b="0" dirty="0">
                          <a:effectLst>
                            <a:outerShdw blurRad="38100" dist="38100" dir="2700000" algn="tl">
                              <a:srgbClr val="000000">
                                <a:alpha val="43137"/>
                              </a:srgbClr>
                            </a:outerShdw>
                          </a:effectLst>
                        </a:rPr>
                        <a:t>;</a:t>
                      </a:r>
                      <a:endParaRPr lang="ro-RO" sz="1200" b="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89535" algn="l"/>
                          <a:tab pos="270510" algn="l"/>
                        </a:tabLst>
                      </a:pPr>
                      <a:r>
                        <a:rPr lang="en-US" sz="1200" b="0" dirty="0" err="1">
                          <a:effectLst>
                            <a:outerShdw blurRad="38100" dist="38100" dir="2700000" algn="tl">
                              <a:srgbClr val="000000">
                                <a:alpha val="43137"/>
                              </a:srgbClr>
                            </a:outerShdw>
                          </a:effectLst>
                        </a:rPr>
                        <a:t>Siguranţă</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fizică</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şi</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protecţie</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pentru</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elevi</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şi</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personalul</a:t>
                      </a:r>
                      <a:r>
                        <a:rPr lang="en-US" sz="1200" b="0" dirty="0">
                          <a:effectLst>
                            <a:outerShdw blurRad="38100" dist="38100" dir="2700000" algn="tl">
                              <a:srgbClr val="000000">
                                <a:alpha val="43137"/>
                              </a:srgbClr>
                            </a:outerShdw>
                          </a:effectLst>
                        </a:rPr>
                        <a:t> didactic </a:t>
                      </a:r>
                      <a:r>
                        <a:rPr lang="en-US" sz="1200" b="0" dirty="0" err="1">
                          <a:effectLst>
                            <a:outerShdw blurRad="38100" dist="38100" dir="2700000" algn="tl">
                              <a:srgbClr val="000000">
                                <a:alpha val="43137"/>
                              </a:srgbClr>
                            </a:outerShdw>
                          </a:effectLst>
                        </a:rPr>
                        <a:t>şi</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nedidactic</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încadrare</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în</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norme</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igienico-sanitare</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corespunzătoare</a:t>
                      </a:r>
                      <a:r>
                        <a:rPr lang="en-US" sz="1200" b="0" dirty="0">
                          <a:effectLst>
                            <a:outerShdw blurRad="38100" dist="38100" dir="2700000" algn="tl">
                              <a:srgbClr val="000000">
                                <a:alpha val="43137"/>
                              </a:srgbClr>
                            </a:outerShdw>
                          </a:effectLst>
                        </a:rPr>
                        <a:t>;</a:t>
                      </a:r>
                      <a:endParaRPr lang="ro-RO" sz="1200" b="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89535" algn="l"/>
                          <a:tab pos="270510" algn="l"/>
                          <a:tab pos="457200" algn="l"/>
                        </a:tabLst>
                      </a:pPr>
                      <a:r>
                        <a:rPr lang="en-US" sz="1200" b="0" dirty="0" err="1">
                          <a:effectLst>
                            <a:outerShdw blurRad="38100" dist="38100" dir="2700000" algn="tl">
                              <a:srgbClr val="000000">
                                <a:alpha val="43137"/>
                              </a:srgbClr>
                            </a:outerShdw>
                          </a:effectLst>
                        </a:rPr>
                        <a:t>Conectarea</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reţelei</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şcolare</a:t>
                      </a:r>
                      <a:r>
                        <a:rPr lang="en-US" sz="1200" b="0" dirty="0">
                          <a:effectLst>
                            <a:outerShdw blurRad="38100" dist="38100" dir="2700000" algn="tl">
                              <a:srgbClr val="000000">
                                <a:alpha val="43137"/>
                              </a:srgbClr>
                            </a:outerShdw>
                          </a:effectLst>
                        </a:rPr>
                        <a:t> la Internet;</a:t>
                      </a:r>
                      <a:endParaRPr lang="ro-RO" sz="1200" b="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89535" algn="l"/>
                          <a:tab pos="270510" algn="l"/>
                          <a:tab pos="457200" algn="l"/>
                        </a:tabLst>
                      </a:pPr>
                      <a:r>
                        <a:rPr lang="en-US" sz="1200" b="0" dirty="0" err="1">
                          <a:effectLst>
                            <a:outerShdw blurRad="38100" dist="38100" dir="2700000" algn="tl">
                              <a:srgbClr val="000000">
                                <a:alpha val="43137"/>
                              </a:srgbClr>
                            </a:outerShdw>
                          </a:effectLst>
                        </a:rPr>
                        <a:t>Funcționarea</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unei</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biblioteci</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dotate</a:t>
                      </a:r>
                      <a:r>
                        <a:rPr lang="en-US" sz="1200" b="0" dirty="0">
                          <a:effectLst>
                            <a:outerShdw blurRad="38100" dist="38100" dir="2700000" algn="tl">
                              <a:srgbClr val="000000">
                                <a:alpha val="43137"/>
                              </a:srgbClr>
                            </a:outerShdw>
                          </a:effectLst>
                        </a:rPr>
                        <a:t>;</a:t>
                      </a:r>
                      <a:endParaRPr lang="ro-RO" sz="1200" b="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89535" algn="l"/>
                          <a:tab pos="260985" algn="l"/>
                        </a:tabLst>
                      </a:pPr>
                      <a:r>
                        <a:rPr lang="en-US" sz="1200" b="0" kern="1800" dirty="0" err="1">
                          <a:effectLst>
                            <a:outerShdw blurRad="38100" dist="38100" dir="2700000" algn="tl">
                              <a:srgbClr val="000000">
                                <a:alpha val="43137"/>
                              </a:srgbClr>
                            </a:outerShdw>
                          </a:effectLst>
                        </a:rPr>
                        <a:t>Antrenarea</a:t>
                      </a:r>
                      <a:r>
                        <a:rPr lang="en-US" sz="1200" b="0" kern="1800" dirty="0">
                          <a:effectLst>
                            <a:outerShdw blurRad="38100" dist="38100" dir="2700000" algn="tl">
                              <a:srgbClr val="000000">
                                <a:alpha val="43137"/>
                              </a:srgbClr>
                            </a:outerShdw>
                          </a:effectLst>
                        </a:rPr>
                        <a:t> </a:t>
                      </a:r>
                      <a:r>
                        <a:rPr lang="en-US" sz="1200" b="0" kern="1800" dirty="0" err="1">
                          <a:effectLst>
                            <a:outerShdw blurRad="38100" dist="38100" dir="2700000" algn="tl">
                              <a:srgbClr val="000000">
                                <a:alpha val="43137"/>
                              </a:srgbClr>
                            </a:outerShdw>
                          </a:effectLst>
                        </a:rPr>
                        <a:t>elevilor</a:t>
                      </a:r>
                      <a:r>
                        <a:rPr lang="en-US" sz="1200" b="0" kern="1800" dirty="0">
                          <a:effectLst>
                            <a:outerShdw blurRad="38100" dist="38100" dir="2700000" algn="tl">
                              <a:srgbClr val="000000">
                                <a:alpha val="43137"/>
                              </a:srgbClr>
                            </a:outerShdw>
                          </a:effectLst>
                        </a:rPr>
                        <a:t> </a:t>
                      </a:r>
                      <a:r>
                        <a:rPr lang="en-US" sz="1200" b="0" kern="1800" dirty="0" err="1">
                          <a:effectLst>
                            <a:outerShdw blurRad="38100" dist="38100" dir="2700000" algn="tl">
                              <a:srgbClr val="000000">
                                <a:alpha val="43137"/>
                              </a:srgbClr>
                            </a:outerShdw>
                          </a:effectLst>
                        </a:rPr>
                        <a:t>în</a:t>
                      </a:r>
                      <a:r>
                        <a:rPr lang="en-US" sz="1200" b="0" kern="1800" dirty="0">
                          <a:effectLst>
                            <a:outerShdw blurRad="38100" dist="38100" dir="2700000" algn="tl">
                              <a:srgbClr val="000000">
                                <a:alpha val="43137"/>
                              </a:srgbClr>
                            </a:outerShdw>
                          </a:effectLst>
                        </a:rPr>
                        <a:t> </a:t>
                      </a:r>
                      <a:r>
                        <a:rPr lang="en-US" sz="1200" b="0" kern="1800" dirty="0" err="1">
                          <a:effectLst>
                            <a:outerShdw blurRad="38100" dist="38100" dir="2700000" algn="tl">
                              <a:srgbClr val="000000">
                                <a:alpha val="43137"/>
                              </a:srgbClr>
                            </a:outerShdw>
                          </a:effectLst>
                        </a:rPr>
                        <a:t>activităţi</a:t>
                      </a:r>
                      <a:r>
                        <a:rPr lang="en-US" sz="1200" b="0" kern="1800" dirty="0">
                          <a:effectLst>
                            <a:outerShdw blurRad="38100" dist="38100" dir="2700000" algn="tl">
                              <a:srgbClr val="000000">
                                <a:alpha val="43137"/>
                              </a:srgbClr>
                            </a:outerShdw>
                          </a:effectLst>
                        </a:rPr>
                        <a:t> de </a:t>
                      </a:r>
                      <a:r>
                        <a:rPr lang="en-US" sz="1200" b="0" kern="1800" dirty="0" err="1">
                          <a:effectLst>
                            <a:outerShdw blurRad="38100" dist="38100" dir="2700000" algn="tl">
                              <a:srgbClr val="000000">
                                <a:alpha val="43137"/>
                              </a:srgbClr>
                            </a:outerShdw>
                          </a:effectLst>
                        </a:rPr>
                        <a:t>amenajare</a:t>
                      </a:r>
                      <a:r>
                        <a:rPr lang="en-US" sz="1200" b="0" kern="1800" dirty="0">
                          <a:effectLst>
                            <a:outerShdw blurRad="38100" dist="38100" dir="2700000" algn="tl">
                              <a:srgbClr val="000000">
                                <a:alpha val="43137"/>
                              </a:srgbClr>
                            </a:outerShdw>
                          </a:effectLst>
                        </a:rPr>
                        <a:t> a </a:t>
                      </a:r>
                      <a:r>
                        <a:rPr lang="en-US" sz="1200" b="0" kern="1800" dirty="0" err="1">
                          <a:effectLst>
                            <a:outerShdw blurRad="38100" dist="38100" dir="2700000" algn="tl">
                              <a:srgbClr val="000000">
                                <a:alpha val="43137"/>
                              </a:srgbClr>
                            </a:outerShdw>
                          </a:effectLst>
                        </a:rPr>
                        <a:t>spaţiilor</a:t>
                      </a:r>
                      <a:r>
                        <a:rPr lang="en-US" sz="1200" b="0" kern="1800" dirty="0">
                          <a:effectLst>
                            <a:outerShdw blurRad="38100" dist="38100" dir="2700000" algn="tl">
                              <a:srgbClr val="000000">
                                <a:alpha val="43137"/>
                              </a:srgbClr>
                            </a:outerShdw>
                          </a:effectLst>
                        </a:rPr>
                        <a:t>;</a:t>
                      </a:r>
                      <a:endParaRPr lang="ro-RO" sz="1200" b="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89535" algn="l"/>
                          <a:tab pos="260985" algn="l"/>
                        </a:tabLst>
                      </a:pPr>
                      <a:r>
                        <a:rPr lang="en-US" sz="1200" b="0" dirty="0" err="1">
                          <a:effectLst>
                            <a:outerShdw blurRad="38100" dist="38100" dir="2700000" algn="tl">
                              <a:srgbClr val="000000">
                                <a:alpha val="43137"/>
                              </a:srgbClr>
                            </a:outerShdw>
                          </a:effectLst>
                        </a:rPr>
                        <a:t>Accesul</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cadrelor</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didactice</a:t>
                      </a:r>
                      <a:r>
                        <a:rPr lang="en-US" sz="1200" b="0" dirty="0">
                          <a:effectLst>
                            <a:outerShdw blurRad="38100" dist="38100" dir="2700000" algn="tl">
                              <a:srgbClr val="000000">
                                <a:alpha val="43137"/>
                              </a:srgbClr>
                            </a:outerShdw>
                          </a:effectLst>
                        </a:rPr>
                        <a:t> la </a:t>
                      </a:r>
                      <a:r>
                        <a:rPr lang="en-US" sz="1200" b="0" dirty="0" err="1">
                          <a:effectLst>
                            <a:outerShdw blurRad="38100" dist="38100" dir="2700000" algn="tl">
                              <a:srgbClr val="000000">
                                <a:alpha val="43137"/>
                              </a:srgbClr>
                            </a:outerShdw>
                          </a:effectLst>
                        </a:rPr>
                        <a:t>calculatoarele</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xeroxurile</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imprimantele</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şcolare</a:t>
                      </a:r>
                      <a:r>
                        <a:rPr lang="en-US" sz="1200" b="0" dirty="0">
                          <a:effectLst>
                            <a:outerShdw blurRad="38100" dist="38100" dir="2700000" algn="tl">
                              <a:srgbClr val="000000">
                                <a:alpha val="43137"/>
                              </a:srgbClr>
                            </a:outerShdw>
                          </a:effectLst>
                        </a:rPr>
                        <a:t>;</a:t>
                      </a:r>
                      <a:endParaRPr lang="ro-RO" sz="1200" b="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89535" algn="l"/>
                          <a:tab pos="270510" algn="l"/>
                        </a:tabLst>
                      </a:pPr>
                      <a:r>
                        <a:rPr lang="en-US" sz="1200" b="0" dirty="0" err="1">
                          <a:effectLst>
                            <a:outerShdw blurRad="38100" dist="38100" dir="2700000" algn="tl">
                              <a:srgbClr val="000000">
                                <a:alpha val="43137"/>
                              </a:srgbClr>
                            </a:outerShdw>
                          </a:effectLst>
                        </a:rPr>
                        <a:t>Prezentarea</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informaţiilor</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despre</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executarea</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bugetului</a:t>
                      </a:r>
                      <a:r>
                        <a:rPr lang="en-US" sz="1200" b="0" dirty="0">
                          <a:effectLst>
                            <a:outerShdw blurRad="38100" dist="38100" dir="2700000" algn="tl">
                              <a:srgbClr val="000000">
                                <a:alpha val="43137"/>
                              </a:srgbClr>
                            </a:outerShdw>
                          </a:effectLst>
                        </a:rPr>
                        <a:t>.</a:t>
                      </a:r>
                      <a:endParaRPr lang="ro-RO" sz="1200" b="0" dirty="0">
                        <a:effectLst>
                          <a:outerShdw blurRad="38100" dist="38100" dir="2700000" algn="tl">
                            <a:srgbClr val="000000">
                              <a:alpha val="43137"/>
                            </a:srgbClr>
                          </a:outerShdw>
                        </a:effectLst>
                      </a:endParaRPr>
                    </a:p>
                    <a:p>
                      <a:pPr marL="270510">
                        <a:lnSpc>
                          <a:spcPct val="107000"/>
                        </a:lnSpc>
                        <a:spcAft>
                          <a:spcPts val="0"/>
                        </a:spcAft>
                        <a:tabLst>
                          <a:tab pos="270510" algn="l"/>
                        </a:tabLst>
                      </a:pPr>
                      <a:r>
                        <a:rPr lang="en-US" sz="1200" dirty="0">
                          <a:effectLst>
                            <a:outerShdw blurRad="38100" dist="38100" dir="2700000" algn="tl">
                              <a:srgbClr val="000000">
                                <a:alpha val="43137"/>
                              </a:srgbClr>
                            </a:outerShdw>
                          </a:effectLst>
                        </a:rPr>
                        <a:t> </a:t>
                      </a:r>
                      <a:endParaRPr lang="ro-RO" sz="1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7000"/>
                        </a:lnSpc>
                        <a:spcAft>
                          <a:spcPts val="0"/>
                        </a:spcAft>
                        <a:buSzPts val="1000"/>
                        <a:buFont typeface="Symbol" panose="05050102010706020507" pitchFamily="18" charset="2"/>
                        <a:buChar char=""/>
                        <a:tabLst>
                          <a:tab pos="89535" algn="l"/>
                        </a:tabLst>
                      </a:pPr>
                      <a:r>
                        <a:rPr lang="en-US" sz="1200">
                          <a:effectLst>
                            <a:outerShdw blurRad="38100" dist="38100" dir="2700000" algn="tl">
                              <a:srgbClr val="000000">
                                <a:alpha val="43137"/>
                              </a:srgbClr>
                            </a:outerShdw>
                          </a:effectLst>
                        </a:rPr>
                        <a:t>Fondurile băneşti nu sunt suficiente pentru diferite achiziţii sau lucrări ce ar fi necesare în şcoală;</a:t>
                      </a:r>
                      <a:endParaRPr lang="ro-RO" sz="120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89535" algn="l"/>
                        </a:tabLst>
                      </a:pPr>
                      <a:r>
                        <a:rPr lang="en-US" sz="1200">
                          <a:effectLst>
                            <a:outerShdw blurRad="38100" dist="38100" dir="2700000" algn="tl">
                              <a:srgbClr val="000000">
                                <a:alpha val="43137"/>
                              </a:srgbClr>
                            </a:outerShdw>
                          </a:effectLst>
                        </a:rPr>
                        <a:t>Lipsa fondurilor pentru recompensarea activităţilor de performanţă a elevilor şi cadrelor didactice;</a:t>
                      </a:r>
                      <a:endParaRPr lang="ro-RO" sz="120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89535" algn="l"/>
                          <a:tab pos="261620" algn="l"/>
                        </a:tabLst>
                      </a:pPr>
                      <a:r>
                        <a:rPr lang="en-US" sz="1200">
                          <a:effectLst>
                            <a:outerShdw blurRad="38100" dist="38100" dir="2700000" algn="tl">
                              <a:srgbClr val="000000">
                                <a:alpha val="43137"/>
                              </a:srgbClr>
                            </a:outerShdw>
                          </a:effectLst>
                        </a:rPr>
                        <a:t>Fondul de carte al bibliotecii nu este reactualizat permanent;</a:t>
                      </a:r>
                      <a:endParaRPr lang="ro-RO" sz="120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89535" algn="l"/>
                          <a:tab pos="261620" algn="l"/>
                        </a:tabLst>
                      </a:pPr>
                      <a:r>
                        <a:rPr lang="en-US" sz="1200">
                          <a:effectLst>
                            <a:outerShdw blurRad="38100" dist="38100" dir="2700000" algn="tl">
                              <a:srgbClr val="000000">
                                <a:alpha val="43137"/>
                              </a:srgbClr>
                            </a:outerShdw>
                          </a:effectLst>
                        </a:rPr>
                        <a:t>Slaba implicare a unor cadre didactice în păstrarea bunurilor materiale ale şcolii;</a:t>
                      </a:r>
                      <a:endParaRPr lang="ro-RO" sz="1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4113798"/>
                  </a:ext>
                </a:extLst>
              </a:tr>
              <a:tr h="245363">
                <a:tc>
                  <a:txBody>
                    <a:bodyPr/>
                    <a:lstStyle/>
                    <a:p>
                      <a:pPr algn="ctr">
                        <a:lnSpc>
                          <a:spcPct val="150000"/>
                        </a:lnSpc>
                        <a:spcAft>
                          <a:spcPts val="0"/>
                        </a:spcAft>
                      </a:pPr>
                      <a:r>
                        <a:rPr lang="en-US" sz="1200" dirty="0" err="1">
                          <a:effectLst>
                            <a:outerShdw blurRad="38100" dist="38100" dir="2700000" algn="tl">
                              <a:srgbClr val="000000">
                                <a:alpha val="43137"/>
                              </a:srgbClr>
                            </a:outerShdw>
                          </a:effectLst>
                        </a:rPr>
                        <a:t>Oportunități</a:t>
                      </a:r>
                      <a:endParaRPr lang="ro-RO" sz="1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200" b="1" dirty="0" err="1">
                          <a:effectLst>
                            <a:outerShdw blurRad="38100" dist="38100" dir="2700000" algn="tl">
                              <a:srgbClr val="000000">
                                <a:alpha val="43137"/>
                              </a:srgbClr>
                            </a:outerShdw>
                          </a:effectLst>
                        </a:rPr>
                        <a:t>Amenințări</a:t>
                      </a:r>
                      <a:endParaRPr lang="ro-RO" sz="12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3127057"/>
                  </a:ext>
                </a:extLst>
              </a:tr>
              <a:tr h="2150027">
                <a:tc>
                  <a:txBody>
                    <a:bodyPr/>
                    <a:lstStyle/>
                    <a:p>
                      <a:pPr marL="342900" lvl="0" indent="-342900">
                        <a:lnSpc>
                          <a:spcPct val="107000"/>
                        </a:lnSpc>
                        <a:spcAft>
                          <a:spcPts val="0"/>
                        </a:spcAft>
                        <a:buSzPts val="1000"/>
                        <a:buFont typeface="Symbol" panose="05050102010706020507" pitchFamily="18" charset="2"/>
                        <a:buChar char=""/>
                        <a:tabLst>
                          <a:tab pos="228600" algn="l"/>
                          <a:tab pos="270510" algn="l"/>
                        </a:tabLst>
                      </a:pPr>
                      <a:r>
                        <a:rPr lang="en-US" sz="1200" b="0" dirty="0" err="1">
                          <a:effectLst>
                            <a:outerShdw blurRad="38100" dist="38100" dir="2700000" algn="tl">
                              <a:srgbClr val="000000">
                                <a:alpha val="43137"/>
                              </a:srgbClr>
                            </a:outerShdw>
                          </a:effectLst>
                        </a:rPr>
                        <a:t>Aplicarea</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noului</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sistem</a:t>
                      </a:r>
                      <a:r>
                        <a:rPr lang="en-US" sz="1200" b="0" dirty="0">
                          <a:effectLst>
                            <a:outerShdw blurRad="38100" dist="38100" dir="2700000" algn="tl">
                              <a:srgbClr val="000000">
                                <a:alpha val="43137"/>
                              </a:srgbClr>
                            </a:outerShdw>
                          </a:effectLst>
                        </a:rPr>
                        <a:t> de </a:t>
                      </a:r>
                      <a:r>
                        <a:rPr lang="en-US" sz="1200" b="0" dirty="0" err="1">
                          <a:effectLst>
                            <a:outerShdw blurRad="38100" dist="38100" dir="2700000" algn="tl">
                              <a:srgbClr val="000000">
                                <a:alpha val="43137"/>
                              </a:srgbClr>
                            </a:outerShdw>
                          </a:effectLst>
                        </a:rPr>
                        <a:t>finanţare</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şi</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administrare</a:t>
                      </a:r>
                      <a:r>
                        <a:rPr lang="en-US" sz="1200" b="0" dirty="0">
                          <a:effectLst>
                            <a:outerShdw blurRad="38100" dist="38100" dir="2700000" algn="tl">
                              <a:srgbClr val="000000">
                                <a:alpha val="43137"/>
                              </a:srgbClr>
                            </a:outerShdw>
                          </a:effectLst>
                        </a:rPr>
                        <a:t> a </a:t>
                      </a:r>
                      <a:r>
                        <a:rPr lang="en-US" sz="1200" b="0" dirty="0" err="1">
                          <a:effectLst>
                            <a:outerShdw blurRad="38100" dist="38100" dir="2700000" algn="tl">
                              <a:srgbClr val="000000">
                                <a:alpha val="43137"/>
                              </a:srgbClr>
                            </a:outerShdw>
                          </a:effectLst>
                        </a:rPr>
                        <a:t>unităţilor</a:t>
                      </a:r>
                      <a:r>
                        <a:rPr lang="en-US" sz="1200" b="0" dirty="0">
                          <a:effectLst>
                            <a:outerShdw blurRad="38100" dist="38100" dir="2700000" algn="tl">
                              <a:srgbClr val="000000">
                                <a:alpha val="43137"/>
                              </a:srgbClr>
                            </a:outerShdw>
                          </a:effectLst>
                        </a:rPr>
                        <a:t> de </a:t>
                      </a:r>
                      <a:r>
                        <a:rPr lang="en-US" sz="1200" b="0" dirty="0" err="1">
                          <a:effectLst>
                            <a:outerShdw blurRad="38100" dist="38100" dir="2700000" algn="tl">
                              <a:srgbClr val="000000">
                                <a:alpha val="43137"/>
                              </a:srgbClr>
                            </a:outerShdw>
                          </a:effectLst>
                        </a:rPr>
                        <a:t>învăţămant</a:t>
                      </a:r>
                      <a:r>
                        <a:rPr lang="en-US" sz="1200" b="0" dirty="0">
                          <a:effectLst>
                            <a:outerShdw blurRad="38100" dist="38100" dir="2700000" algn="tl">
                              <a:srgbClr val="000000">
                                <a:alpha val="43137"/>
                              </a:srgbClr>
                            </a:outerShdw>
                          </a:effectLst>
                        </a:rPr>
                        <a:t>;</a:t>
                      </a:r>
                      <a:endParaRPr lang="ro-RO" sz="1200" b="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228600" algn="l"/>
                          <a:tab pos="270510" algn="l"/>
                        </a:tabLst>
                      </a:pPr>
                      <a:r>
                        <a:rPr lang="en-US" sz="1200" b="0" dirty="0" err="1">
                          <a:effectLst>
                            <a:outerShdw blurRad="38100" dist="38100" dir="2700000" algn="tl">
                              <a:srgbClr val="000000">
                                <a:alpha val="43137"/>
                              </a:srgbClr>
                            </a:outerShdw>
                          </a:effectLst>
                        </a:rPr>
                        <a:t>Parteneriatele</a:t>
                      </a:r>
                      <a:r>
                        <a:rPr lang="en-US" sz="1200" b="0" dirty="0">
                          <a:effectLst>
                            <a:outerShdw blurRad="38100" dist="38100" dir="2700000" algn="tl">
                              <a:srgbClr val="000000">
                                <a:alpha val="43137"/>
                              </a:srgbClr>
                            </a:outerShdw>
                          </a:effectLst>
                        </a:rPr>
                        <a:t> cu </a:t>
                      </a:r>
                      <a:r>
                        <a:rPr lang="en-US" sz="1200" b="0" dirty="0" err="1">
                          <a:effectLst>
                            <a:outerShdw blurRad="38100" dist="38100" dir="2700000" algn="tl">
                              <a:srgbClr val="000000">
                                <a:alpha val="43137"/>
                              </a:srgbClr>
                            </a:outerShdw>
                          </a:effectLst>
                        </a:rPr>
                        <a:t>comunitatea</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locală</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agenţi</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economici</a:t>
                      </a:r>
                      <a:r>
                        <a:rPr lang="en-US" sz="1200" b="0" dirty="0">
                          <a:effectLst>
                            <a:outerShdw blurRad="38100" dist="38100" dir="2700000" algn="tl">
                              <a:srgbClr val="000000">
                                <a:alpha val="43137"/>
                              </a:srgbClr>
                            </a:outerShdw>
                          </a:effectLst>
                        </a:rPr>
                        <a:t>;</a:t>
                      </a:r>
                      <a:endParaRPr lang="ro-RO" sz="1200" b="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228600" algn="l"/>
                          <a:tab pos="270510" algn="l"/>
                        </a:tabLst>
                      </a:pPr>
                      <a:r>
                        <a:rPr lang="en-US" sz="1200" b="0" dirty="0" err="1">
                          <a:effectLst>
                            <a:outerShdw blurRad="38100" dist="38100" dir="2700000" algn="tl">
                              <a:srgbClr val="000000">
                                <a:alpha val="43137"/>
                              </a:srgbClr>
                            </a:outerShdw>
                          </a:effectLst>
                        </a:rPr>
                        <a:t>Posibilitatea</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accesării</a:t>
                      </a:r>
                      <a:r>
                        <a:rPr lang="en-US" sz="1200" b="0" dirty="0">
                          <a:effectLst>
                            <a:outerShdw blurRad="38100" dist="38100" dir="2700000" algn="tl">
                              <a:srgbClr val="000000">
                                <a:alpha val="43137"/>
                              </a:srgbClr>
                            </a:outerShdw>
                          </a:effectLst>
                        </a:rPr>
                        <a:t> de </a:t>
                      </a:r>
                      <a:r>
                        <a:rPr lang="en-US" sz="1200" b="0" dirty="0" err="1">
                          <a:effectLst>
                            <a:outerShdw blurRad="38100" dist="38100" dir="2700000" algn="tl">
                              <a:srgbClr val="000000">
                                <a:alpha val="43137"/>
                              </a:srgbClr>
                            </a:outerShdw>
                          </a:effectLst>
                        </a:rPr>
                        <a:t>fonduri</a:t>
                      </a:r>
                      <a:r>
                        <a:rPr lang="en-US" sz="1200" b="0" dirty="0">
                          <a:effectLst>
                            <a:outerShdw blurRad="38100" dist="38100" dir="2700000" algn="tl">
                              <a:srgbClr val="000000">
                                <a:alpha val="43137"/>
                              </a:srgbClr>
                            </a:outerShdw>
                          </a:effectLst>
                        </a:rPr>
                        <a:t> de </a:t>
                      </a:r>
                      <a:r>
                        <a:rPr lang="en-US" sz="1200" b="0" dirty="0" err="1">
                          <a:effectLst>
                            <a:outerShdw blurRad="38100" dist="38100" dir="2700000" algn="tl">
                              <a:srgbClr val="000000">
                                <a:alpha val="43137"/>
                              </a:srgbClr>
                            </a:outerShdw>
                          </a:effectLst>
                        </a:rPr>
                        <a:t>către</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personalul</a:t>
                      </a:r>
                      <a:r>
                        <a:rPr lang="en-US" sz="1200" b="0" dirty="0">
                          <a:effectLst>
                            <a:outerShdw blurRad="38100" dist="38100" dir="2700000" algn="tl">
                              <a:srgbClr val="000000">
                                <a:alpha val="43137"/>
                              </a:srgbClr>
                            </a:outerShdw>
                          </a:effectLst>
                        </a:rPr>
                        <a:t> didactic, </a:t>
                      </a:r>
                      <a:r>
                        <a:rPr lang="en-US" sz="1200" b="0" dirty="0" err="1">
                          <a:effectLst>
                            <a:outerShdw blurRad="38100" dist="38100" dir="2700000" algn="tl">
                              <a:srgbClr val="000000">
                                <a:alpha val="43137"/>
                              </a:srgbClr>
                            </a:outerShdw>
                          </a:effectLst>
                        </a:rPr>
                        <a:t>prin</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proiecte</a:t>
                      </a:r>
                      <a:r>
                        <a:rPr lang="en-US" sz="1200" b="0" dirty="0">
                          <a:effectLst>
                            <a:outerShdw blurRad="38100" dist="38100" dir="2700000" algn="tl">
                              <a:srgbClr val="000000">
                                <a:alpha val="43137"/>
                              </a:srgbClr>
                            </a:outerShdw>
                          </a:effectLst>
                        </a:rPr>
                        <a:t> cu </a:t>
                      </a:r>
                      <a:r>
                        <a:rPr lang="en-US" sz="1200" b="0" dirty="0" err="1">
                          <a:effectLst>
                            <a:outerShdw blurRad="38100" dist="38100" dir="2700000" algn="tl">
                              <a:srgbClr val="000000">
                                <a:alpha val="43137"/>
                              </a:srgbClr>
                            </a:outerShdw>
                          </a:effectLst>
                        </a:rPr>
                        <a:t>finanţare</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externă</a:t>
                      </a:r>
                      <a:r>
                        <a:rPr lang="en-US" sz="1200" b="0" dirty="0">
                          <a:effectLst>
                            <a:outerShdw blurRad="38100" dist="38100" dir="2700000" algn="tl">
                              <a:srgbClr val="000000">
                                <a:alpha val="43137"/>
                              </a:srgbClr>
                            </a:outerShdw>
                          </a:effectLst>
                        </a:rPr>
                        <a:t>;</a:t>
                      </a:r>
                      <a:endParaRPr lang="ro-RO" sz="1200" b="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228600" algn="l"/>
                          <a:tab pos="270510" algn="l"/>
                        </a:tabLst>
                      </a:pPr>
                      <a:r>
                        <a:rPr lang="en-US" sz="1200" b="0" dirty="0" err="1">
                          <a:effectLst>
                            <a:outerShdw blurRad="38100" dist="38100" dir="2700000" algn="tl">
                              <a:srgbClr val="000000">
                                <a:alpha val="43137"/>
                              </a:srgbClr>
                            </a:outerShdw>
                          </a:effectLst>
                        </a:rPr>
                        <a:t>Politica</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managerială</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bazată</a:t>
                      </a:r>
                      <a:r>
                        <a:rPr lang="en-US" sz="1200" b="0" dirty="0">
                          <a:effectLst>
                            <a:outerShdw blurRad="38100" dist="38100" dir="2700000" algn="tl">
                              <a:srgbClr val="000000">
                                <a:alpha val="43137"/>
                              </a:srgbClr>
                            </a:outerShdw>
                          </a:effectLst>
                        </a:rPr>
                        <a:t> pe o </a:t>
                      </a:r>
                      <a:r>
                        <a:rPr lang="en-US" sz="1200" b="0" dirty="0" err="1">
                          <a:effectLst>
                            <a:outerShdw blurRad="38100" dist="38100" dir="2700000" algn="tl">
                              <a:srgbClr val="000000">
                                <a:alpha val="43137"/>
                              </a:srgbClr>
                            </a:outerShdw>
                          </a:effectLst>
                        </a:rPr>
                        <a:t>colaborare</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strânsă</a:t>
                      </a:r>
                      <a:r>
                        <a:rPr lang="en-US" sz="1200" b="0" dirty="0">
                          <a:effectLst>
                            <a:outerShdw blurRad="38100" dist="38100" dir="2700000" algn="tl">
                              <a:srgbClr val="000000">
                                <a:alpha val="43137"/>
                              </a:srgbClr>
                            </a:outerShdw>
                          </a:effectLst>
                        </a:rPr>
                        <a:t> cu </a:t>
                      </a:r>
                      <a:r>
                        <a:rPr lang="en-US" sz="1200" b="0" dirty="0" err="1">
                          <a:effectLst>
                            <a:outerShdw blurRad="38100" dist="38100" dir="2700000" algn="tl">
                              <a:srgbClr val="000000">
                                <a:alpha val="43137"/>
                              </a:srgbClr>
                            </a:outerShdw>
                          </a:effectLst>
                        </a:rPr>
                        <a:t>Consiliul</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reprezentativ</a:t>
                      </a:r>
                      <a:r>
                        <a:rPr lang="en-US" sz="1200" b="0" dirty="0">
                          <a:effectLst>
                            <a:outerShdw blurRad="38100" dist="38100" dir="2700000" algn="tl">
                              <a:srgbClr val="000000">
                                <a:alpha val="43137"/>
                              </a:srgbClr>
                            </a:outerShdw>
                          </a:effectLst>
                        </a:rPr>
                        <a:t> al </a:t>
                      </a:r>
                      <a:r>
                        <a:rPr lang="en-US" sz="1200" b="0" dirty="0" err="1">
                          <a:effectLst>
                            <a:outerShdw blurRad="38100" dist="38100" dir="2700000" algn="tl">
                              <a:srgbClr val="000000">
                                <a:alpha val="43137"/>
                              </a:srgbClr>
                            </a:outerShdw>
                          </a:effectLst>
                        </a:rPr>
                        <a:t>părinţilor</a:t>
                      </a:r>
                      <a:r>
                        <a:rPr lang="en-US" sz="1200" b="0" dirty="0">
                          <a:effectLst>
                            <a:outerShdw blurRad="38100" dist="38100" dir="2700000" algn="tl">
                              <a:srgbClr val="000000">
                                <a:alpha val="43137"/>
                              </a:srgbClr>
                            </a:outerShdw>
                          </a:effectLst>
                        </a:rPr>
                        <a:t>;</a:t>
                      </a:r>
                      <a:endParaRPr lang="ro-RO" sz="1200" b="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228600" algn="l"/>
                          <a:tab pos="270510" algn="l"/>
                        </a:tabLst>
                      </a:pPr>
                      <a:r>
                        <a:rPr lang="en-US" sz="1200" b="0" dirty="0" err="1">
                          <a:effectLst>
                            <a:outerShdw blurRad="38100" dist="38100" dir="2700000" algn="tl">
                              <a:srgbClr val="000000">
                                <a:alpha val="43137"/>
                              </a:srgbClr>
                            </a:outerShdw>
                          </a:effectLst>
                        </a:rPr>
                        <a:t>Posibilitatea</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antrenării</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elevilor</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şi</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părinţilor</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în</a:t>
                      </a:r>
                      <a:r>
                        <a:rPr lang="en-US" sz="1200" b="0" dirty="0">
                          <a:effectLst>
                            <a:outerShdw blurRad="38100" dist="38100" dir="2700000" algn="tl">
                              <a:srgbClr val="000000">
                                <a:alpha val="43137"/>
                              </a:srgbClr>
                            </a:outerShdw>
                          </a:effectLst>
                        </a:rPr>
                        <a:t> </a:t>
                      </a:r>
                      <a:r>
                        <a:rPr lang="en-US" sz="1200" b="0" dirty="0" err="1">
                          <a:effectLst>
                            <a:outerShdw blurRad="38100" dist="38100" dir="2700000" algn="tl">
                              <a:srgbClr val="000000">
                                <a:alpha val="43137"/>
                              </a:srgbClr>
                            </a:outerShdw>
                          </a:effectLst>
                        </a:rPr>
                        <a:t>activităţi</a:t>
                      </a:r>
                      <a:r>
                        <a:rPr lang="en-US" sz="1200" b="0" dirty="0">
                          <a:effectLst>
                            <a:outerShdw blurRad="38100" dist="38100" dir="2700000" algn="tl">
                              <a:srgbClr val="000000">
                                <a:alpha val="43137"/>
                              </a:srgbClr>
                            </a:outerShdw>
                          </a:effectLst>
                        </a:rPr>
                        <a:t> productive </a:t>
                      </a:r>
                      <a:r>
                        <a:rPr lang="en-US" sz="1200" b="0" dirty="0" err="1">
                          <a:effectLst>
                            <a:outerShdw blurRad="38100" dist="38100" dir="2700000" algn="tl">
                              <a:srgbClr val="000000">
                                <a:alpha val="43137"/>
                              </a:srgbClr>
                            </a:outerShdw>
                          </a:effectLst>
                        </a:rPr>
                        <a:t>şi</a:t>
                      </a:r>
                      <a:r>
                        <a:rPr lang="en-US" sz="1200" b="0" dirty="0">
                          <a:effectLst>
                            <a:outerShdw blurRad="38100" dist="38100" dir="2700000" algn="tl">
                              <a:srgbClr val="000000">
                                <a:alpha val="43137"/>
                              </a:srgbClr>
                            </a:outerShdw>
                          </a:effectLst>
                        </a:rPr>
                        <a:t> de </a:t>
                      </a:r>
                      <a:r>
                        <a:rPr lang="en-US" sz="1200" b="0" dirty="0" err="1">
                          <a:effectLst>
                            <a:outerShdw blurRad="38100" dist="38100" dir="2700000" algn="tl">
                              <a:srgbClr val="000000">
                                <a:alpha val="43137"/>
                              </a:srgbClr>
                            </a:outerShdw>
                          </a:effectLst>
                        </a:rPr>
                        <a:t>întreţinere</a:t>
                      </a:r>
                      <a:r>
                        <a:rPr lang="en-US" sz="1200" b="0" dirty="0">
                          <a:effectLst>
                            <a:outerShdw blurRad="38100" dist="38100" dir="2700000" algn="tl">
                              <a:srgbClr val="000000">
                                <a:alpha val="43137"/>
                              </a:srgbClr>
                            </a:outerShdw>
                          </a:effectLst>
                        </a:rPr>
                        <a:t> a </a:t>
                      </a:r>
                      <a:r>
                        <a:rPr lang="en-US" sz="1200" b="0" dirty="0" err="1">
                          <a:effectLst>
                            <a:outerShdw blurRad="38100" dist="38100" dir="2700000" algn="tl">
                              <a:srgbClr val="000000">
                                <a:alpha val="43137"/>
                              </a:srgbClr>
                            </a:outerShdw>
                          </a:effectLst>
                        </a:rPr>
                        <a:t>şcolii</a:t>
                      </a:r>
                      <a:r>
                        <a:rPr lang="en-US" sz="1200" b="0" dirty="0">
                          <a:effectLst>
                            <a:outerShdw blurRad="38100" dist="38100" dir="2700000" algn="tl">
                              <a:srgbClr val="000000">
                                <a:alpha val="43137"/>
                              </a:srgbClr>
                            </a:outerShdw>
                          </a:effectLst>
                        </a:rPr>
                        <a:t>.</a:t>
                      </a:r>
                      <a:endParaRPr lang="ro-RO" sz="12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7000"/>
                        </a:lnSpc>
                        <a:spcAft>
                          <a:spcPts val="0"/>
                        </a:spcAft>
                        <a:buSzPts val="1000"/>
                        <a:buFont typeface="Symbol" panose="05050102010706020507" pitchFamily="18" charset="2"/>
                        <a:buChar char=""/>
                        <a:tabLst>
                          <a:tab pos="228600" algn="l"/>
                          <a:tab pos="457200" algn="l"/>
                        </a:tabLst>
                      </a:pPr>
                      <a:r>
                        <a:rPr lang="en-US" sz="1200" dirty="0" err="1">
                          <a:effectLst>
                            <a:outerShdw blurRad="38100" dist="38100" dir="2700000" algn="tl">
                              <a:srgbClr val="000000">
                                <a:alpha val="43137"/>
                              </a:srgbClr>
                            </a:outerShdw>
                          </a:effectLst>
                        </a:rPr>
                        <a:t>Instabilitate</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legislativă</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economică</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socială</a:t>
                      </a:r>
                      <a:r>
                        <a:rPr lang="en-US" sz="1200" dirty="0">
                          <a:effectLst>
                            <a:outerShdw blurRad="38100" dist="38100" dir="2700000" algn="tl">
                              <a:srgbClr val="000000">
                                <a:alpha val="43137"/>
                              </a:srgbClr>
                            </a:outerShdw>
                          </a:effectLst>
                        </a:rPr>
                        <a:t>;</a:t>
                      </a:r>
                      <a:endParaRPr lang="ro-RO" sz="120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206375" algn="l"/>
                          <a:tab pos="228600" algn="l"/>
                        </a:tabLst>
                      </a:pPr>
                      <a:r>
                        <a:rPr lang="en-US" sz="1200" dirty="0" err="1">
                          <a:effectLst>
                            <a:outerShdw blurRad="38100" dist="38100" dir="2700000" algn="tl">
                              <a:srgbClr val="000000">
                                <a:alpha val="43137"/>
                              </a:srgbClr>
                            </a:outerShdw>
                          </a:effectLst>
                        </a:rPr>
                        <a:t>Insuficienţa</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resurselor</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financiare</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pentru</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realizarea</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unor</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proiecte</a:t>
                      </a:r>
                      <a:r>
                        <a:rPr lang="en-US" sz="1200" dirty="0">
                          <a:effectLst>
                            <a:outerShdw blurRad="38100" dist="38100" dir="2700000" algn="tl">
                              <a:srgbClr val="000000">
                                <a:alpha val="43137"/>
                              </a:srgbClr>
                            </a:outerShdw>
                          </a:effectLst>
                        </a:rPr>
                        <a:t>;</a:t>
                      </a:r>
                      <a:endParaRPr lang="ro-RO" sz="120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206375" algn="l"/>
                          <a:tab pos="228600" algn="l"/>
                        </a:tabLst>
                      </a:pPr>
                      <a:r>
                        <a:rPr lang="en-US" sz="1200" dirty="0" err="1">
                          <a:effectLst>
                            <a:outerShdw blurRad="38100" dist="38100" dir="2700000" algn="tl">
                              <a:srgbClr val="000000">
                                <a:alpha val="43137"/>
                              </a:srgbClr>
                            </a:outerShdw>
                          </a:effectLst>
                        </a:rPr>
                        <a:t>Ritmul</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accelerat</a:t>
                      </a:r>
                      <a:r>
                        <a:rPr lang="en-US" sz="1200" dirty="0">
                          <a:effectLst>
                            <a:outerShdw blurRad="38100" dist="38100" dir="2700000" algn="tl">
                              <a:srgbClr val="000000">
                                <a:alpha val="43137"/>
                              </a:srgbClr>
                            </a:outerShdw>
                          </a:effectLst>
                        </a:rPr>
                        <a:t> al </a:t>
                      </a:r>
                      <a:r>
                        <a:rPr lang="en-US" sz="1200" dirty="0" err="1">
                          <a:effectLst>
                            <a:outerShdw blurRad="38100" dist="38100" dir="2700000" algn="tl">
                              <a:srgbClr val="000000">
                                <a:alpha val="43137"/>
                              </a:srgbClr>
                            </a:outerShdw>
                          </a:effectLst>
                        </a:rPr>
                        <a:t>schimbărilor</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tehnologice</a:t>
                      </a:r>
                      <a:r>
                        <a:rPr lang="en-US" sz="1200" dirty="0">
                          <a:effectLst>
                            <a:outerShdw blurRad="38100" dist="38100" dir="2700000" algn="tl">
                              <a:srgbClr val="000000">
                                <a:alpha val="43137"/>
                              </a:srgbClr>
                            </a:outerShdw>
                          </a:effectLst>
                        </a:rPr>
                        <a:t> conduce la </a:t>
                      </a:r>
                      <a:r>
                        <a:rPr lang="en-US" sz="1200" dirty="0" err="1">
                          <a:effectLst>
                            <a:outerShdw blurRad="38100" dist="38100" dir="2700000" algn="tl">
                              <a:srgbClr val="000000">
                                <a:alpha val="43137"/>
                              </a:srgbClr>
                            </a:outerShdw>
                          </a:effectLst>
                        </a:rPr>
                        <a:t>uzura</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morală</a:t>
                      </a:r>
                      <a:r>
                        <a:rPr lang="en-US" sz="1200" dirty="0">
                          <a:effectLst>
                            <a:outerShdw blurRad="38100" dist="38100" dir="2700000" algn="tl">
                              <a:srgbClr val="000000">
                                <a:alpha val="43137"/>
                              </a:srgbClr>
                            </a:outerShdw>
                          </a:effectLst>
                        </a:rPr>
                        <a:t> a </a:t>
                      </a:r>
                      <a:r>
                        <a:rPr lang="en-US" sz="1200" dirty="0" err="1">
                          <a:effectLst>
                            <a:outerShdw blurRad="38100" dist="38100" dir="2700000" algn="tl">
                              <a:srgbClr val="000000">
                                <a:alpha val="43137"/>
                              </a:srgbClr>
                            </a:outerShdw>
                          </a:effectLst>
                        </a:rPr>
                        <a:t>echipamentelor</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existente</a:t>
                      </a:r>
                      <a:r>
                        <a:rPr lang="en-US" sz="1200" dirty="0">
                          <a:effectLst>
                            <a:outerShdw blurRad="38100" dist="38100" dir="2700000" algn="tl">
                              <a:srgbClr val="000000">
                                <a:alpha val="43137"/>
                              </a:srgbClr>
                            </a:outerShdw>
                          </a:effectLst>
                        </a:rPr>
                        <a:t>;</a:t>
                      </a:r>
                      <a:endParaRPr lang="ro-RO" sz="120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206375" algn="l"/>
                          <a:tab pos="228600" algn="l"/>
                        </a:tabLst>
                      </a:pPr>
                      <a:r>
                        <a:rPr lang="en-US" sz="1200" dirty="0" err="1">
                          <a:effectLst>
                            <a:outerShdw blurRad="38100" dist="38100" dir="2700000" algn="tl">
                              <a:srgbClr val="000000">
                                <a:alpha val="43137"/>
                              </a:srgbClr>
                            </a:outerShdw>
                          </a:effectLst>
                        </a:rPr>
                        <a:t>Conştiinţa</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morală</a:t>
                      </a:r>
                      <a:r>
                        <a:rPr lang="en-US" sz="1200" dirty="0">
                          <a:effectLst>
                            <a:outerShdw blurRad="38100" dist="38100" dir="2700000" algn="tl">
                              <a:srgbClr val="000000">
                                <a:alpha val="43137"/>
                              </a:srgbClr>
                            </a:outerShdw>
                          </a:effectLst>
                        </a:rPr>
                        <a:t> a </a:t>
                      </a:r>
                      <a:r>
                        <a:rPr lang="en-US" sz="1200" dirty="0" err="1">
                          <a:effectLst>
                            <a:outerShdw blurRad="38100" dist="38100" dir="2700000" algn="tl">
                              <a:srgbClr val="000000">
                                <a:alpha val="43137"/>
                              </a:srgbClr>
                            </a:outerShdw>
                          </a:effectLst>
                        </a:rPr>
                        <a:t>elevilor</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privind</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păstrarea</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şi</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întreţinerea</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spaţiilor</a:t>
                      </a:r>
                      <a:r>
                        <a:rPr lang="en-US" sz="1200" dirty="0">
                          <a:effectLst>
                            <a:outerShdw blurRad="38100" dist="38100" dir="2700000" algn="tl">
                              <a:srgbClr val="000000">
                                <a:alpha val="43137"/>
                              </a:srgbClr>
                            </a:outerShdw>
                          </a:effectLst>
                        </a:rPr>
                        <a:t>;</a:t>
                      </a:r>
                      <a:endParaRPr lang="ro-RO" sz="120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206375" algn="l"/>
                          <a:tab pos="228600" algn="l"/>
                        </a:tabLst>
                      </a:pPr>
                      <a:r>
                        <a:rPr lang="en-US" sz="1200" dirty="0" err="1">
                          <a:effectLst>
                            <a:outerShdw blurRad="38100" dist="38100" dir="2700000" algn="tl">
                              <a:srgbClr val="000000">
                                <a:alpha val="43137"/>
                              </a:srgbClr>
                            </a:outerShdw>
                          </a:effectLst>
                        </a:rPr>
                        <a:t>Fonduri</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insuficiente</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pentru</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reparaţia</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şi</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întreţinerea</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bazei</a:t>
                      </a:r>
                      <a:r>
                        <a:rPr lang="en-US" sz="1200" dirty="0">
                          <a:effectLst>
                            <a:outerShdw blurRad="38100" dist="38100" dir="2700000" algn="tl">
                              <a:srgbClr val="000000">
                                <a:alpha val="43137"/>
                              </a:srgbClr>
                            </a:outerShdw>
                          </a:effectLst>
                        </a:rPr>
                        <a:t> </a:t>
                      </a:r>
                      <a:r>
                        <a:rPr lang="en-US" sz="1200" dirty="0" err="1">
                          <a:effectLst>
                            <a:outerShdw blurRad="38100" dist="38100" dir="2700000" algn="tl">
                              <a:srgbClr val="000000">
                                <a:alpha val="43137"/>
                              </a:srgbClr>
                            </a:outerShdw>
                          </a:effectLst>
                        </a:rPr>
                        <a:t>materiale</a:t>
                      </a:r>
                      <a:r>
                        <a:rPr lang="en-US" sz="1200" dirty="0">
                          <a:effectLst>
                            <a:outerShdw blurRad="38100" dist="38100" dir="2700000" algn="tl">
                              <a:srgbClr val="000000">
                                <a:alpha val="43137"/>
                              </a:srgbClr>
                            </a:outerShdw>
                          </a:effectLst>
                        </a:rPr>
                        <a:t>;</a:t>
                      </a:r>
                      <a:endParaRPr lang="ro-RO" sz="120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206375" algn="l"/>
                          <a:tab pos="228600" algn="l"/>
                        </a:tabLst>
                      </a:pPr>
                      <a:r>
                        <a:rPr lang="ru-RU" sz="1200" dirty="0" err="1">
                          <a:effectLst>
                            <a:outerShdw blurRad="38100" dist="38100" dir="2700000" algn="tl">
                              <a:srgbClr val="000000">
                                <a:alpha val="43137"/>
                              </a:srgbClr>
                            </a:outerShdw>
                          </a:effectLst>
                        </a:rPr>
                        <a:t>Deteriorarea</a:t>
                      </a:r>
                      <a:r>
                        <a:rPr lang="ru-RU" sz="1200" dirty="0">
                          <a:effectLst>
                            <a:outerShdw blurRad="38100" dist="38100" dir="2700000" algn="tl">
                              <a:srgbClr val="000000">
                                <a:alpha val="43137"/>
                              </a:srgbClr>
                            </a:outerShdw>
                          </a:effectLst>
                        </a:rPr>
                        <a:t> </a:t>
                      </a:r>
                      <a:r>
                        <a:rPr lang="ru-RU" sz="1200" dirty="0" err="1">
                          <a:effectLst>
                            <a:outerShdw blurRad="38100" dist="38100" dir="2700000" algn="tl">
                              <a:srgbClr val="000000">
                                <a:alpha val="43137"/>
                              </a:srgbClr>
                            </a:outerShdw>
                          </a:effectLst>
                        </a:rPr>
                        <a:t>rapidă</a:t>
                      </a:r>
                      <a:r>
                        <a:rPr lang="ru-RU" sz="1200" dirty="0">
                          <a:effectLst>
                            <a:outerShdw blurRad="38100" dist="38100" dir="2700000" algn="tl">
                              <a:srgbClr val="000000">
                                <a:alpha val="43137"/>
                              </a:srgbClr>
                            </a:outerShdw>
                          </a:effectLst>
                        </a:rPr>
                        <a:t> a </a:t>
                      </a:r>
                      <a:r>
                        <a:rPr lang="ru-RU" sz="1200" dirty="0" err="1">
                          <a:effectLst>
                            <a:outerShdw blurRad="38100" dist="38100" dir="2700000" algn="tl">
                              <a:srgbClr val="000000">
                                <a:alpha val="43137"/>
                              </a:srgbClr>
                            </a:outerShdw>
                          </a:effectLst>
                        </a:rPr>
                        <a:t>mobilierului</a:t>
                      </a:r>
                      <a:r>
                        <a:rPr lang="ru-RU" sz="1200" dirty="0">
                          <a:effectLst>
                            <a:outerShdw blurRad="38100" dist="38100" dir="2700000" algn="tl">
                              <a:srgbClr val="000000">
                                <a:alpha val="43137"/>
                              </a:srgbClr>
                            </a:outerShdw>
                          </a:effectLst>
                        </a:rPr>
                        <a:t>;</a:t>
                      </a:r>
                      <a:endParaRPr lang="ro-RO" sz="1200" dirty="0">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206375" algn="l"/>
                          <a:tab pos="228600" algn="l"/>
                        </a:tabLst>
                      </a:pPr>
                      <a:r>
                        <a:rPr lang="ru-RU" sz="1200" dirty="0" err="1">
                          <a:effectLst>
                            <a:outerShdw blurRad="38100" dist="38100" dir="2700000" algn="tl">
                              <a:srgbClr val="000000">
                                <a:alpha val="43137"/>
                              </a:srgbClr>
                            </a:outerShdw>
                          </a:effectLst>
                        </a:rPr>
                        <a:t>Bugetul</a:t>
                      </a:r>
                      <a:r>
                        <a:rPr lang="ru-RU" sz="1200" dirty="0">
                          <a:effectLst>
                            <a:outerShdw blurRad="38100" dist="38100" dir="2700000" algn="tl">
                              <a:srgbClr val="000000">
                                <a:alpha val="43137"/>
                              </a:srgbClr>
                            </a:outerShdw>
                          </a:effectLst>
                        </a:rPr>
                        <a:t> </a:t>
                      </a:r>
                      <a:r>
                        <a:rPr lang="ru-RU" sz="1200" dirty="0" err="1">
                          <a:effectLst>
                            <a:outerShdw blurRad="38100" dist="38100" dir="2700000" algn="tl">
                              <a:srgbClr val="000000">
                                <a:alpha val="43137"/>
                              </a:srgbClr>
                            </a:outerShdw>
                          </a:effectLst>
                        </a:rPr>
                        <a:t>insuficient</a:t>
                      </a:r>
                      <a:r>
                        <a:rPr lang="ro-RO" sz="1200" dirty="0">
                          <a:effectLst>
                            <a:outerShdw blurRad="38100" dist="38100" dir="2700000" algn="tl">
                              <a:srgbClr val="000000">
                                <a:alpha val="43137"/>
                              </a:srgbClr>
                            </a:outerShdw>
                          </a:effectLst>
                        </a:rPr>
                        <a:t>.</a:t>
                      </a:r>
                      <a:endParaRPr lang="ro-RO" sz="1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25814104"/>
                  </a:ext>
                </a:extLst>
              </a:tr>
            </a:tbl>
          </a:graphicData>
        </a:graphic>
      </p:graphicFrame>
      <p:sp>
        <p:nvSpPr>
          <p:cNvPr id="5" name="Titlu 1">
            <a:extLst>
              <a:ext uri="{FF2B5EF4-FFF2-40B4-BE49-F238E27FC236}">
                <a16:creationId xmlns:a16="http://schemas.microsoft.com/office/drawing/2014/main" id="{A89E0C9F-971C-46D2-A1FE-89EFC01E0456}"/>
              </a:ext>
            </a:extLst>
          </p:cNvPr>
          <p:cNvSpPr>
            <a:spLocks noGrp="1"/>
          </p:cNvSpPr>
          <p:nvPr>
            <p:ph type="title"/>
          </p:nvPr>
        </p:nvSpPr>
        <p:spPr>
          <a:xfrm>
            <a:off x="3526971" y="232365"/>
            <a:ext cx="8815252" cy="1293812"/>
          </a:xfrm>
        </p:spPr>
        <p:txBody>
          <a:bodyPr>
            <a:normAutofit fontScale="90000"/>
          </a:bodyPr>
          <a:lstStyle/>
          <a:p>
            <a:pPr algn="ctr"/>
            <a:r>
              <a:rPr lang="ro-RO" b="1" dirty="0">
                <a:latin typeface="Algerian" panose="04020705040A02060702" pitchFamily="82" charset="0"/>
              </a:rPr>
              <a:t>Analiza SWOT</a:t>
            </a:r>
            <a:br>
              <a:rPr lang="ro-RO" dirty="0">
                <a:latin typeface="Algerian" panose="04020705040A02060702" pitchFamily="82" charset="0"/>
              </a:rPr>
            </a:br>
            <a:r>
              <a:rPr lang="ro-RO" b="1" dirty="0">
                <a:latin typeface="Algerian" panose="04020705040A02060702" pitchFamily="82" charset="0"/>
              </a:rPr>
              <a:t>RESURSE FINANCIARE ȘI MATERIALE</a:t>
            </a:r>
            <a:endParaRPr lang="ro-RO" dirty="0">
              <a:latin typeface="Algerian" panose="04020705040A02060702" pitchFamily="82" charset="0"/>
            </a:endParaRPr>
          </a:p>
        </p:txBody>
      </p:sp>
    </p:spTree>
    <p:extLst>
      <p:ext uri="{BB962C8B-B14F-4D97-AF65-F5344CB8AC3E}">
        <p14:creationId xmlns:p14="http://schemas.microsoft.com/office/powerpoint/2010/main" val="1763870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ubstituent conținut 4">
            <a:extLst>
              <a:ext uri="{FF2B5EF4-FFF2-40B4-BE49-F238E27FC236}">
                <a16:creationId xmlns:a16="http://schemas.microsoft.com/office/drawing/2014/main" id="{CD93F614-00DE-4887-B0BF-F3F98222B3CB}"/>
              </a:ext>
            </a:extLst>
          </p:cNvPr>
          <p:cNvGraphicFramePr>
            <a:graphicFrameLocks noGrp="1"/>
          </p:cNvGraphicFramePr>
          <p:nvPr>
            <p:ph idx="1"/>
            <p:extLst>
              <p:ext uri="{D42A27DB-BD31-4B8C-83A1-F6EECF244321}">
                <p14:modId xmlns:p14="http://schemas.microsoft.com/office/powerpoint/2010/main" val="95269804"/>
              </p:ext>
            </p:extLst>
          </p:nvPr>
        </p:nvGraphicFramePr>
        <p:xfrm>
          <a:off x="888274" y="1491344"/>
          <a:ext cx="10746377" cy="5361942"/>
        </p:xfrm>
        <a:graphic>
          <a:graphicData uri="http://schemas.openxmlformats.org/drawingml/2006/table">
            <a:tbl>
              <a:tblPr firstRow="1" firstCol="1" bandRow="1">
                <a:tableStyleId>{8799B23B-EC83-4686-B30A-512413B5E67A}</a:tableStyleId>
              </a:tblPr>
              <a:tblGrid>
                <a:gridCol w="5349219">
                  <a:extLst>
                    <a:ext uri="{9D8B030D-6E8A-4147-A177-3AD203B41FA5}">
                      <a16:colId xmlns:a16="http://schemas.microsoft.com/office/drawing/2014/main" val="4202257300"/>
                    </a:ext>
                  </a:extLst>
                </a:gridCol>
                <a:gridCol w="5397158">
                  <a:extLst>
                    <a:ext uri="{9D8B030D-6E8A-4147-A177-3AD203B41FA5}">
                      <a16:colId xmlns:a16="http://schemas.microsoft.com/office/drawing/2014/main" val="3122038021"/>
                    </a:ext>
                  </a:extLst>
                </a:gridCol>
              </a:tblGrid>
              <a:tr h="232793">
                <a:tc>
                  <a:txBody>
                    <a:bodyPr/>
                    <a:lstStyle/>
                    <a:p>
                      <a:pPr algn="ctr">
                        <a:lnSpc>
                          <a:spcPct val="150000"/>
                        </a:lnSpc>
                        <a:spcAft>
                          <a:spcPts val="0"/>
                        </a:spcAft>
                      </a:pPr>
                      <a:r>
                        <a:rPr lang="en-US" sz="1200" dirty="0" err="1">
                          <a:solidFill>
                            <a:schemeClr val="tx1"/>
                          </a:solidFill>
                          <a:effectLst>
                            <a:outerShdw blurRad="38100" dist="38100" dir="2700000" algn="tl">
                              <a:srgbClr val="000000">
                                <a:alpha val="43137"/>
                              </a:srgbClr>
                            </a:outerShdw>
                          </a:effectLst>
                        </a:rPr>
                        <a:t>Puncte</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tari</a:t>
                      </a:r>
                      <a:endParaRPr lang="ro-RO" sz="1200" dirty="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8927" marR="48927" marT="0" marB="0"/>
                </a:tc>
                <a:tc>
                  <a:txBody>
                    <a:bodyPr/>
                    <a:lstStyle/>
                    <a:p>
                      <a:pPr algn="ctr">
                        <a:lnSpc>
                          <a:spcPct val="150000"/>
                        </a:lnSpc>
                        <a:spcAft>
                          <a:spcPts val="0"/>
                        </a:spcAft>
                      </a:pPr>
                      <a:r>
                        <a:rPr lang="en-US" sz="1200">
                          <a:solidFill>
                            <a:schemeClr val="tx1"/>
                          </a:solidFill>
                          <a:effectLst>
                            <a:outerShdw blurRad="38100" dist="38100" dir="2700000" algn="tl">
                              <a:srgbClr val="000000">
                                <a:alpha val="43137"/>
                              </a:srgbClr>
                            </a:outerShdw>
                          </a:effectLst>
                        </a:rPr>
                        <a:t>Puncte  slabe</a:t>
                      </a:r>
                      <a:endParaRPr lang="ro-RO" sz="120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8927" marR="48927" marT="0" marB="0"/>
                </a:tc>
                <a:extLst>
                  <a:ext uri="{0D108BD9-81ED-4DB2-BD59-A6C34878D82A}">
                    <a16:rowId xmlns:a16="http://schemas.microsoft.com/office/drawing/2014/main" val="1593931569"/>
                  </a:ext>
                </a:extLst>
              </a:tr>
              <a:tr h="3042555">
                <a:tc>
                  <a:txBody>
                    <a:bodyPr/>
                    <a:lstStyle/>
                    <a:p>
                      <a:pPr marL="342900" lvl="0" indent="-342900">
                        <a:lnSpc>
                          <a:spcPct val="107000"/>
                        </a:lnSpc>
                        <a:spcAft>
                          <a:spcPts val="0"/>
                        </a:spcAft>
                        <a:buSzPts val="1000"/>
                        <a:buFont typeface="Symbol" panose="05050102010706020507" pitchFamily="18" charset="2"/>
                        <a:buChar char=""/>
                        <a:tabLst>
                          <a:tab pos="89535" algn="l"/>
                        </a:tabLst>
                      </a:pPr>
                      <a:r>
                        <a:rPr lang="en-US" sz="1200" b="0" dirty="0">
                          <a:solidFill>
                            <a:schemeClr val="tx1"/>
                          </a:solidFill>
                          <a:effectLst>
                            <a:outerShdw blurRad="38100" dist="38100" dir="2700000" algn="tl">
                              <a:srgbClr val="000000">
                                <a:alpha val="43137"/>
                              </a:srgbClr>
                            </a:outerShdw>
                          </a:effectLst>
                        </a:rPr>
                        <a:t>Exist</a:t>
                      </a:r>
                      <a:r>
                        <a:rPr lang="ru-RU" sz="1200" b="0" dirty="0">
                          <a:solidFill>
                            <a:schemeClr val="tx1"/>
                          </a:solidFill>
                          <a:effectLst>
                            <a:outerShdw blurRad="38100" dist="38100" dir="2700000" algn="tl">
                              <a:srgbClr val="000000">
                                <a:alpha val="43137"/>
                              </a:srgbClr>
                            </a:outerShdw>
                          </a:effectLst>
                        </a:rPr>
                        <a:t>ă </a:t>
                      </a:r>
                      <a:r>
                        <a:rPr lang="en-US" sz="1200" b="0" dirty="0">
                          <a:solidFill>
                            <a:schemeClr val="tx1"/>
                          </a:solidFill>
                          <a:effectLst>
                            <a:outerShdw blurRad="38100" dist="38100" dir="2700000" algn="tl">
                              <a:srgbClr val="000000">
                                <a:alpha val="43137"/>
                              </a:srgbClr>
                            </a:outerShdw>
                          </a:effectLst>
                        </a:rPr>
                        <a:t>o bun</a:t>
                      </a:r>
                      <a:r>
                        <a:rPr lang="ru-RU" sz="1200" b="0" dirty="0">
                          <a:solidFill>
                            <a:schemeClr val="tx1"/>
                          </a:solidFill>
                          <a:effectLst>
                            <a:outerShdw blurRad="38100" dist="38100" dir="2700000" algn="tl">
                              <a:srgbClr val="000000">
                                <a:alpha val="43137"/>
                              </a:srgbClr>
                            </a:outerShdw>
                          </a:effectLst>
                        </a:rPr>
                        <a:t>ă </a:t>
                      </a:r>
                      <a:r>
                        <a:rPr lang="en-US" sz="1200" b="0" dirty="0" err="1">
                          <a:solidFill>
                            <a:schemeClr val="tx1"/>
                          </a:solidFill>
                          <a:effectLst>
                            <a:outerShdw blurRad="38100" dist="38100" dir="2700000" algn="tl">
                              <a:srgbClr val="000000">
                                <a:alpha val="43137"/>
                              </a:srgbClr>
                            </a:outerShdw>
                          </a:effectLst>
                        </a:rPr>
                        <a:t>colaborare</a:t>
                      </a:r>
                      <a:r>
                        <a:rPr lang="en-US" sz="1200" b="0" dirty="0">
                          <a:solidFill>
                            <a:schemeClr val="tx1"/>
                          </a:solidFill>
                          <a:effectLst>
                            <a:outerShdw blurRad="38100" dist="38100" dir="2700000" algn="tl">
                              <a:srgbClr val="000000">
                                <a:alpha val="43137"/>
                              </a:srgbClr>
                            </a:outerShdw>
                          </a:effectLst>
                        </a:rPr>
                        <a:t> cu p</a:t>
                      </a:r>
                      <a:r>
                        <a:rPr lang="ru-RU" sz="1200" b="0" dirty="0">
                          <a:solidFill>
                            <a:schemeClr val="tx1"/>
                          </a:solidFill>
                          <a:effectLst>
                            <a:outerShdw blurRad="38100" dist="38100" dir="2700000" algn="tl">
                              <a:srgbClr val="000000">
                                <a:alpha val="43137"/>
                              </a:srgbClr>
                            </a:outerShdw>
                          </a:effectLst>
                        </a:rPr>
                        <a:t>ă</a:t>
                      </a:r>
                      <a:r>
                        <a:rPr lang="en-US" sz="1200" b="0" dirty="0" err="1">
                          <a:solidFill>
                            <a:schemeClr val="tx1"/>
                          </a:solidFill>
                          <a:effectLst>
                            <a:outerShdw blurRad="38100" dist="38100" dir="2700000" algn="tl">
                              <a:srgbClr val="000000">
                                <a:alpha val="43137"/>
                              </a:srgbClr>
                            </a:outerShdw>
                          </a:effectLst>
                        </a:rPr>
                        <a:t>rin</a:t>
                      </a:r>
                      <a:r>
                        <a:rPr lang="ru-RU" sz="1200" b="0" dirty="0">
                          <a:solidFill>
                            <a:schemeClr val="tx1"/>
                          </a:solidFill>
                          <a:effectLst>
                            <a:outerShdw blurRad="38100" dist="38100" dir="2700000" algn="tl">
                              <a:srgbClr val="000000">
                                <a:alpha val="43137"/>
                              </a:srgbClr>
                            </a:outerShdw>
                          </a:effectLst>
                        </a:rPr>
                        <a:t>ţ</a:t>
                      </a:r>
                      <a:r>
                        <a:rPr lang="en-US" sz="1200" b="0" dirty="0">
                          <a:solidFill>
                            <a:schemeClr val="tx1"/>
                          </a:solidFill>
                          <a:effectLst>
                            <a:outerShdw blurRad="38100" dist="38100" dir="2700000" algn="tl">
                              <a:srgbClr val="000000">
                                <a:alpha val="43137"/>
                              </a:srgbClr>
                            </a:outerShdw>
                          </a:effectLst>
                        </a:rPr>
                        <a:t>ii</a:t>
                      </a:r>
                      <a:r>
                        <a:rPr lang="ru-RU" sz="1200" b="0" dirty="0">
                          <a:solidFill>
                            <a:schemeClr val="tx1"/>
                          </a:solidFill>
                          <a:effectLst>
                            <a:outerShdw blurRad="38100" dist="38100" dir="2700000" algn="tl">
                              <a:srgbClr val="000000">
                                <a:alpha val="43137"/>
                              </a:srgbClr>
                            </a:outerShdw>
                          </a:effectLst>
                        </a:rPr>
                        <a:t>, </a:t>
                      </a:r>
                      <a:r>
                        <a:rPr lang="en-US" sz="1200" b="0" dirty="0">
                          <a:solidFill>
                            <a:schemeClr val="tx1"/>
                          </a:solidFill>
                          <a:effectLst>
                            <a:outerShdw blurRad="38100" dist="38100" dir="2700000" algn="tl">
                              <a:srgbClr val="000000">
                                <a:alpha val="43137"/>
                              </a:srgbClr>
                            </a:outerShdw>
                          </a:effectLst>
                        </a:rPr>
                        <a:t>care </a:t>
                      </a:r>
                      <a:r>
                        <a:rPr lang="en-US" sz="1200" b="0" dirty="0" err="1">
                          <a:solidFill>
                            <a:schemeClr val="tx1"/>
                          </a:solidFill>
                          <a:effectLst>
                            <a:outerShdw blurRad="38100" dist="38100" dir="2700000" algn="tl">
                              <a:srgbClr val="000000">
                                <a:alpha val="43137"/>
                              </a:srgbClr>
                            </a:outerShdw>
                          </a:effectLst>
                        </a:rPr>
                        <a:t>particip</a:t>
                      </a:r>
                      <a:r>
                        <a:rPr lang="ru-RU" sz="1200" b="0" dirty="0">
                          <a:solidFill>
                            <a:schemeClr val="tx1"/>
                          </a:solidFill>
                          <a:effectLst>
                            <a:outerShdw blurRad="38100" dist="38100" dir="2700000" algn="tl">
                              <a:srgbClr val="000000">
                                <a:alpha val="43137"/>
                              </a:srgbClr>
                            </a:outerShdw>
                          </a:effectLst>
                        </a:rPr>
                        <a:t>ă </a:t>
                      </a:r>
                      <a:r>
                        <a:rPr lang="en-US" sz="1200" b="0" dirty="0">
                          <a:solidFill>
                            <a:schemeClr val="tx1"/>
                          </a:solidFill>
                          <a:effectLst>
                            <a:outerShdw blurRad="38100" dist="38100" dir="2700000" algn="tl">
                              <a:srgbClr val="000000">
                                <a:alpha val="43137"/>
                              </a:srgbClr>
                            </a:outerShdw>
                          </a:effectLst>
                        </a:rPr>
                        <a:t>la</a:t>
                      </a:r>
                      <a:r>
                        <a:rPr lang="ru-RU" sz="1200" b="0" dirty="0">
                          <a:solidFill>
                            <a:schemeClr val="tx1"/>
                          </a:solidFill>
                          <a:effectLst>
                            <a:outerShdw blurRad="38100" dist="38100" dir="2700000" algn="tl">
                              <a:srgbClr val="000000">
                                <a:alpha val="43137"/>
                              </a:srgbClr>
                            </a:outerShdw>
                          </a:effectLst>
                        </a:rPr>
                        <a:t> î</a:t>
                      </a:r>
                      <a:r>
                        <a:rPr lang="en-US" sz="1200" b="0" dirty="0" err="1">
                          <a:solidFill>
                            <a:schemeClr val="tx1"/>
                          </a:solidFill>
                          <a:effectLst>
                            <a:outerShdw blurRad="38100" dist="38100" dir="2700000" algn="tl">
                              <a:srgbClr val="000000">
                                <a:alpha val="43137"/>
                              </a:srgbClr>
                            </a:outerShdw>
                          </a:effectLst>
                        </a:rPr>
                        <a:t>nt</a:t>
                      </a:r>
                      <a:r>
                        <a:rPr lang="ru-RU" sz="1200" b="0" dirty="0">
                          <a:solidFill>
                            <a:schemeClr val="tx1"/>
                          </a:solidFill>
                          <a:effectLst>
                            <a:outerShdw blurRad="38100" dist="38100" dir="2700000" algn="tl">
                              <a:srgbClr val="000000">
                                <a:alpha val="43137"/>
                              </a:srgbClr>
                            </a:outerShdw>
                          </a:effectLst>
                        </a:rPr>
                        <a:t>â</a:t>
                      </a:r>
                      <a:r>
                        <a:rPr lang="en-US" sz="1200" b="0" dirty="0" err="1">
                          <a:solidFill>
                            <a:schemeClr val="tx1"/>
                          </a:solidFill>
                          <a:effectLst>
                            <a:outerShdw blurRad="38100" dist="38100" dir="2700000" algn="tl">
                              <a:srgbClr val="000000">
                                <a:alpha val="43137"/>
                              </a:srgbClr>
                            </a:outerShdw>
                          </a:effectLst>
                        </a:rPr>
                        <a:t>lniri</a:t>
                      </a:r>
                      <a:r>
                        <a:rPr lang="en-US" sz="1200" b="0" dirty="0">
                          <a:solidFill>
                            <a:schemeClr val="tx1"/>
                          </a:solidFill>
                          <a:effectLst>
                            <a:outerShdw blurRad="38100" dist="38100" dir="2700000" algn="tl">
                              <a:srgbClr val="000000">
                                <a:alpha val="43137"/>
                              </a:srgbClr>
                            </a:outerShdw>
                          </a:effectLst>
                        </a:rPr>
                        <a:t> cu</a:t>
                      </a:r>
                      <a:r>
                        <a:rPr lang="ru-RU" sz="1200" b="0" dirty="0">
                          <a:solidFill>
                            <a:schemeClr val="tx1"/>
                          </a:solidFill>
                          <a:effectLst>
                            <a:outerShdw blurRad="38100" dist="38100" dir="2700000" algn="tl">
                              <a:srgbClr val="000000">
                                <a:alpha val="43137"/>
                              </a:srgbClr>
                            </a:outerShdw>
                          </a:effectLst>
                        </a:rPr>
                        <a:t> î</a:t>
                      </a:r>
                      <a:r>
                        <a:rPr lang="en-US" sz="1200" b="0" dirty="0" err="1">
                          <a:solidFill>
                            <a:schemeClr val="tx1"/>
                          </a:solidFill>
                          <a:effectLst>
                            <a:outerShdw blurRad="38100" dist="38100" dir="2700000" algn="tl">
                              <a:srgbClr val="000000">
                                <a:alpha val="43137"/>
                              </a:srgbClr>
                            </a:outerShdw>
                          </a:effectLst>
                        </a:rPr>
                        <a:t>nv</a:t>
                      </a:r>
                      <a:r>
                        <a:rPr lang="ru-RU" sz="1200" b="0" dirty="0" err="1">
                          <a:solidFill>
                            <a:schemeClr val="tx1"/>
                          </a:solidFill>
                          <a:effectLst>
                            <a:outerShdw blurRad="38100" dist="38100" dir="2700000" algn="tl">
                              <a:srgbClr val="000000">
                                <a:alpha val="43137"/>
                              </a:srgbClr>
                            </a:outerShdw>
                          </a:effectLst>
                        </a:rPr>
                        <a:t>ăţă</a:t>
                      </a:r>
                      <a:r>
                        <a:rPr lang="en-US" sz="1200" b="0" dirty="0">
                          <a:solidFill>
                            <a:schemeClr val="tx1"/>
                          </a:solidFill>
                          <a:effectLst>
                            <a:outerShdw blurRad="38100" dist="38100" dir="2700000" algn="tl">
                              <a:srgbClr val="000000">
                                <a:alpha val="43137"/>
                              </a:srgbClr>
                            </a:outerShdw>
                          </a:effectLst>
                        </a:rPr>
                        <a:t>torii</a:t>
                      </a:r>
                      <a:r>
                        <a:rPr lang="ru-RU"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dirigin</a:t>
                      </a:r>
                      <a:r>
                        <a:rPr lang="ru-RU" sz="1200" b="0" dirty="0">
                          <a:solidFill>
                            <a:schemeClr val="tx1"/>
                          </a:solidFill>
                          <a:effectLst>
                            <a:outerShdw blurRad="38100" dist="38100" dir="2700000" algn="tl">
                              <a:srgbClr val="000000">
                                <a:alpha val="43137"/>
                              </a:srgbClr>
                            </a:outerShdw>
                          </a:effectLst>
                        </a:rPr>
                        <a:t>ţ</a:t>
                      </a:r>
                      <a:r>
                        <a:rPr lang="en-US" sz="1200" b="0" dirty="0">
                          <a:solidFill>
                            <a:schemeClr val="tx1"/>
                          </a:solidFill>
                          <a:effectLst>
                            <a:outerShdw blurRad="38100" dist="38100" dir="2700000" algn="tl">
                              <a:srgbClr val="000000">
                                <a:alpha val="43137"/>
                              </a:srgbClr>
                            </a:outerShdw>
                          </a:effectLst>
                        </a:rPr>
                        <a:t>ii</a:t>
                      </a:r>
                      <a:r>
                        <a:rPr lang="ru-RU" sz="1200" b="0" dirty="0">
                          <a:solidFill>
                            <a:schemeClr val="tx1"/>
                          </a:solidFill>
                          <a:effectLst>
                            <a:outerShdw blurRad="38100" dist="38100" dir="2700000" algn="tl">
                              <a:srgbClr val="000000">
                                <a:alpha val="43137"/>
                              </a:srgbClr>
                            </a:outerShdw>
                          </a:effectLst>
                        </a:rPr>
                        <a:t> ş</a:t>
                      </a:r>
                      <a:r>
                        <a:rPr lang="en-US" sz="1200" b="0" dirty="0" err="1">
                          <a:solidFill>
                            <a:schemeClr val="tx1"/>
                          </a:solidFill>
                          <a:effectLst>
                            <a:outerShdw blurRad="38100" dist="38100" dir="2700000" algn="tl">
                              <a:srgbClr val="000000">
                                <a:alpha val="43137"/>
                              </a:srgbClr>
                            </a:outerShdw>
                          </a:effectLst>
                        </a:rPr>
                        <a:t>i</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conducerea</a:t>
                      </a:r>
                      <a:r>
                        <a:rPr lang="ru-RU" sz="1200" b="0" dirty="0">
                          <a:solidFill>
                            <a:schemeClr val="tx1"/>
                          </a:solidFill>
                          <a:effectLst>
                            <a:outerShdw blurRad="38100" dist="38100" dir="2700000" algn="tl">
                              <a:srgbClr val="000000">
                                <a:alpha val="43137"/>
                              </a:srgbClr>
                            </a:outerShdw>
                          </a:effectLst>
                        </a:rPr>
                        <a:t> ş</a:t>
                      </a:r>
                      <a:r>
                        <a:rPr lang="en-US" sz="1200" b="0" dirty="0" err="1">
                          <a:solidFill>
                            <a:schemeClr val="tx1"/>
                          </a:solidFill>
                          <a:effectLst>
                            <a:outerShdw blurRad="38100" dist="38100" dir="2700000" algn="tl">
                              <a:srgbClr val="000000">
                                <a:alpha val="43137"/>
                              </a:srgbClr>
                            </a:outerShdw>
                          </a:effectLst>
                        </a:rPr>
                        <a:t>colii</a:t>
                      </a:r>
                      <a:r>
                        <a:rPr lang="ru-RU" sz="1200" b="0" dirty="0">
                          <a:solidFill>
                            <a:schemeClr val="tx1"/>
                          </a:solidFill>
                          <a:effectLst>
                            <a:outerShdw blurRad="38100" dist="38100" dir="2700000" algn="tl">
                              <a:srgbClr val="000000">
                                <a:alpha val="43137"/>
                              </a:srgbClr>
                            </a:outerShdw>
                          </a:effectLst>
                        </a:rPr>
                        <a:t>;</a:t>
                      </a:r>
                      <a:endParaRPr lang="ro-RO" sz="1200" b="0" dirty="0">
                        <a:solidFill>
                          <a:schemeClr val="tx1"/>
                        </a:solidFill>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89535" algn="l"/>
                        </a:tabLst>
                      </a:pPr>
                      <a:r>
                        <a:rPr lang="en-US" sz="1200" b="0" dirty="0">
                          <a:solidFill>
                            <a:schemeClr val="tx1"/>
                          </a:solidFill>
                          <a:effectLst>
                            <a:outerShdw blurRad="38100" dist="38100" dir="2700000" algn="tl">
                              <a:srgbClr val="000000">
                                <a:alpha val="43137"/>
                              </a:srgbClr>
                            </a:outerShdw>
                          </a:effectLst>
                        </a:rPr>
                        <a:t>O </a:t>
                      </a:r>
                      <a:r>
                        <a:rPr lang="en-US" sz="1200" b="0" dirty="0" err="1">
                          <a:solidFill>
                            <a:schemeClr val="tx1"/>
                          </a:solidFill>
                          <a:effectLst>
                            <a:outerShdw blurRad="38100" dist="38100" dir="2700000" algn="tl">
                              <a:srgbClr val="000000">
                                <a:alpha val="43137"/>
                              </a:srgbClr>
                            </a:outerShdw>
                          </a:effectLst>
                        </a:rPr>
                        <a:t>bună</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implicare</a:t>
                      </a:r>
                      <a:r>
                        <a:rPr lang="en-US" sz="1200" b="0" dirty="0">
                          <a:solidFill>
                            <a:schemeClr val="tx1"/>
                          </a:solidFill>
                          <a:effectLst>
                            <a:outerShdw blurRad="38100" dist="38100" dir="2700000" algn="tl">
                              <a:srgbClr val="000000">
                                <a:alpha val="43137"/>
                              </a:srgbClr>
                            </a:outerShdw>
                          </a:effectLst>
                        </a:rPr>
                        <a:t> a </a:t>
                      </a:r>
                      <a:r>
                        <a:rPr lang="en-US" sz="1200" b="0" dirty="0" err="1">
                          <a:solidFill>
                            <a:schemeClr val="tx1"/>
                          </a:solidFill>
                          <a:effectLst>
                            <a:outerShdw blurRad="38100" dist="38100" dir="2700000" algn="tl">
                              <a:srgbClr val="000000">
                                <a:alpha val="43137"/>
                              </a:srgbClr>
                            </a:outerShdw>
                          </a:effectLst>
                        </a:rPr>
                        <a:t>elevilor</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în</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activităţile</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extraşcolare</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şi</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extracurriculare</a:t>
                      </a:r>
                      <a:r>
                        <a:rPr lang="en-US" sz="1200" b="0" dirty="0">
                          <a:solidFill>
                            <a:schemeClr val="tx1"/>
                          </a:solidFill>
                          <a:effectLst>
                            <a:outerShdw blurRad="38100" dist="38100" dir="2700000" algn="tl">
                              <a:srgbClr val="000000">
                                <a:alpha val="43137"/>
                              </a:srgbClr>
                            </a:outerShdw>
                          </a:effectLst>
                        </a:rPr>
                        <a:t> la </a:t>
                      </a:r>
                      <a:r>
                        <a:rPr lang="en-US" sz="1200" b="0" dirty="0" err="1">
                          <a:solidFill>
                            <a:schemeClr val="tx1"/>
                          </a:solidFill>
                          <a:effectLst>
                            <a:outerShdw blurRad="38100" dist="38100" dir="2700000" algn="tl">
                              <a:srgbClr val="000000">
                                <a:alpha val="43137"/>
                              </a:srgbClr>
                            </a:outerShdw>
                          </a:effectLst>
                        </a:rPr>
                        <a:t>nivel</a:t>
                      </a:r>
                      <a:r>
                        <a:rPr lang="en-US" sz="1200" b="0" dirty="0">
                          <a:solidFill>
                            <a:schemeClr val="tx1"/>
                          </a:solidFill>
                          <a:effectLst>
                            <a:outerShdw blurRad="38100" dist="38100" dir="2700000" algn="tl">
                              <a:srgbClr val="000000">
                                <a:alpha val="43137"/>
                              </a:srgbClr>
                            </a:outerShdw>
                          </a:effectLst>
                        </a:rPr>
                        <a:t> de </a:t>
                      </a:r>
                      <a:r>
                        <a:rPr lang="en-US" sz="1200" b="0" dirty="0" err="1">
                          <a:solidFill>
                            <a:schemeClr val="tx1"/>
                          </a:solidFill>
                          <a:effectLst>
                            <a:outerShdw blurRad="38100" dist="38100" dir="2700000" algn="tl">
                              <a:srgbClr val="000000">
                                <a:alpha val="43137"/>
                              </a:srgbClr>
                            </a:outerShdw>
                          </a:effectLst>
                        </a:rPr>
                        <a:t>şcoală</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şi</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comunitate</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excursii</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serbări</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acţiuni</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caritabile</a:t>
                      </a:r>
                      <a:r>
                        <a:rPr lang="en-US" sz="1200" b="0" dirty="0">
                          <a:solidFill>
                            <a:schemeClr val="tx1"/>
                          </a:solidFill>
                          <a:effectLst>
                            <a:outerShdw blurRad="38100" dist="38100" dir="2700000" algn="tl">
                              <a:srgbClr val="000000">
                                <a:alpha val="43137"/>
                              </a:srgbClr>
                            </a:outerShdw>
                          </a:effectLst>
                        </a:rPr>
                        <a:t> etc.);</a:t>
                      </a:r>
                      <a:endParaRPr lang="ro-RO" sz="1200" b="0" dirty="0">
                        <a:solidFill>
                          <a:schemeClr val="tx1"/>
                        </a:solidFill>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89535" algn="l"/>
                        </a:tabLst>
                      </a:pPr>
                      <a:r>
                        <a:rPr lang="en-US" sz="1200" b="0" dirty="0" err="1">
                          <a:solidFill>
                            <a:schemeClr val="tx1"/>
                          </a:solidFill>
                          <a:effectLst>
                            <a:outerShdw blurRad="38100" dist="38100" dir="2700000" algn="tl">
                              <a:srgbClr val="000000">
                                <a:alpha val="43137"/>
                              </a:srgbClr>
                            </a:outerShdw>
                          </a:effectLst>
                        </a:rPr>
                        <a:t>Relaţii</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bune</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întemeiate</a:t>
                      </a:r>
                      <a:r>
                        <a:rPr lang="en-US" sz="1200" b="0" dirty="0">
                          <a:solidFill>
                            <a:schemeClr val="tx1"/>
                          </a:solidFill>
                          <a:effectLst>
                            <a:outerShdw blurRad="38100" dist="38100" dir="2700000" algn="tl">
                              <a:srgbClr val="000000">
                                <a:alpha val="43137"/>
                              </a:srgbClr>
                            </a:outerShdw>
                          </a:effectLst>
                        </a:rPr>
                        <a:t> pe </a:t>
                      </a:r>
                      <a:r>
                        <a:rPr lang="en-US" sz="1200" b="0" dirty="0" err="1">
                          <a:solidFill>
                            <a:schemeClr val="tx1"/>
                          </a:solidFill>
                          <a:effectLst>
                            <a:outerShdw blurRad="38100" dist="38100" dir="2700000" algn="tl">
                              <a:srgbClr val="000000">
                                <a:alpha val="43137"/>
                              </a:srgbClr>
                            </a:outerShdw>
                          </a:effectLst>
                        </a:rPr>
                        <a:t>conştientizarea</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rolului</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şi</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locului</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şcolii</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în</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comunitatea</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locală</a:t>
                      </a:r>
                      <a:r>
                        <a:rPr lang="en-US" sz="1200" b="0" dirty="0">
                          <a:solidFill>
                            <a:schemeClr val="tx1"/>
                          </a:solidFill>
                          <a:effectLst>
                            <a:outerShdw blurRad="38100" dist="38100" dir="2700000" algn="tl">
                              <a:srgbClr val="000000">
                                <a:alpha val="43137"/>
                              </a:srgbClr>
                            </a:outerShdw>
                          </a:effectLst>
                        </a:rPr>
                        <a:t>, cu </a:t>
                      </a:r>
                      <a:r>
                        <a:rPr lang="en-US" sz="1200" b="0" dirty="0" err="1">
                          <a:solidFill>
                            <a:schemeClr val="tx1"/>
                          </a:solidFill>
                          <a:effectLst>
                            <a:outerShdw blurRad="38100" dist="38100" dir="2700000" algn="tl">
                              <a:srgbClr val="000000">
                                <a:alpha val="43137"/>
                              </a:srgbClr>
                            </a:outerShdw>
                          </a:effectLst>
                        </a:rPr>
                        <a:t>reprezentanţii</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administraţiei</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publice</a:t>
                      </a:r>
                      <a:r>
                        <a:rPr lang="en-US" sz="1200" b="0" dirty="0">
                          <a:solidFill>
                            <a:schemeClr val="tx1"/>
                          </a:solidFill>
                          <a:effectLst>
                            <a:outerShdw blurRad="38100" dist="38100" dir="2700000" algn="tl">
                              <a:srgbClr val="000000">
                                <a:alpha val="43137"/>
                              </a:srgbClr>
                            </a:outerShdw>
                          </a:effectLst>
                        </a:rPr>
                        <a:t> locale;</a:t>
                      </a:r>
                      <a:endParaRPr lang="ro-RO" sz="1200" b="0" dirty="0">
                        <a:solidFill>
                          <a:schemeClr val="tx1"/>
                        </a:solidFill>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89535" algn="l"/>
                        </a:tabLst>
                      </a:pPr>
                      <a:r>
                        <a:rPr lang="en-US" sz="1200" b="0" dirty="0" err="1">
                          <a:solidFill>
                            <a:schemeClr val="tx1"/>
                          </a:solidFill>
                          <a:effectLst>
                            <a:outerShdw blurRad="38100" dist="38100" dir="2700000" algn="tl">
                              <a:srgbClr val="000000">
                                <a:alpha val="43137"/>
                              </a:srgbClr>
                            </a:outerShdw>
                          </a:effectLst>
                        </a:rPr>
                        <a:t>Consiliul</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elevilor</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activ</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şi</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implicat</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în</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problematica</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şcolii</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şi</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comunităţii</a:t>
                      </a:r>
                      <a:r>
                        <a:rPr lang="en-US" sz="1200" b="0" dirty="0">
                          <a:solidFill>
                            <a:schemeClr val="tx1"/>
                          </a:solidFill>
                          <a:effectLst>
                            <a:outerShdw blurRad="38100" dist="38100" dir="2700000" algn="tl">
                              <a:srgbClr val="000000">
                                <a:alpha val="43137"/>
                              </a:srgbClr>
                            </a:outerShdw>
                          </a:effectLst>
                        </a:rPr>
                        <a:t>;</a:t>
                      </a:r>
                      <a:endParaRPr lang="ro-RO" sz="1200" b="0" dirty="0">
                        <a:solidFill>
                          <a:schemeClr val="tx1"/>
                        </a:solidFill>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89535" algn="l"/>
                        </a:tabLst>
                      </a:pPr>
                      <a:r>
                        <a:rPr lang="ro-RO" sz="1200" b="0" dirty="0">
                          <a:solidFill>
                            <a:schemeClr val="tx1"/>
                          </a:solidFill>
                          <a:effectLst>
                            <a:outerShdw blurRad="38100" dist="38100" dir="2700000" algn="tl">
                              <a:srgbClr val="000000">
                                <a:alpha val="43137"/>
                              </a:srgbClr>
                            </a:outerShdw>
                          </a:effectLst>
                        </a:rPr>
                        <a:t>Întâlniri semestriale cu Consiliul reprezentativ  al </a:t>
                      </a:r>
                      <a:r>
                        <a:rPr lang="ro-RO" sz="1200" b="0" dirty="0" err="1">
                          <a:solidFill>
                            <a:schemeClr val="tx1"/>
                          </a:solidFill>
                          <a:effectLst>
                            <a:outerShdw blurRad="38100" dist="38100" dir="2700000" algn="tl">
                              <a:srgbClr val="000000">
                                <a:alpha val="43137"/>
                              </a:srgbClr>
                            </a:outerShdw>
                          </a:effectLst>
                        </a:rPr>
                        <a:t>părinţilor</a:t>
                      </a:r>
                      <a:r>
                        <a:rPr lang="ro-RO" sz="1200" b="0" dirty="0">
                          <a:solidFill>
                            <a:schemeClr val="tx1"/>
                          </a:solidFill>
                          <a:effectLst>
                            <a:outerShdw blurRad="38100" dist="38100" dir="2700000" algn="tl">
                              <a:srgbClr val="000000">
                                <a:alpha val="43137"/>
                              </a:srgbClr>
                            </a:outerShdw>
                          </a:effectLst>
                        </a:rPr>
                        <a:t>;</a:t>
                      </a:r>
                    </a:p>
                    <a:p>
                      <a:pPr marL="342900" lvl="0" indent="-342900">
                        <a:lnSpc>
                          <a:spcPct val="107000"/>
                        </a:lnSpc>
                        <a:spcAft>
                          <a:spcPts val="0"/>
                        </a:spcAft>
                        <a:buSzPts val="1000"/>
                        <a:buFont typeface="Symbol" panose="05050102010706020507" pitchFamily="18" charset="2"/>
                        <a:buChar char=""/>
                        <a:tabLst>
                          <a:tab pos="89535" algn="l"/>
                        </a:tabLst>
                      </a:pPr>
                      <a:r>
                        <a:rPr lang="ro-RO" sz="1200" b="0" dirty="0">
                          <a:solidFill>
                            <a:schemeClr val="tx1"/>
                          </a:solidFill>
                          <a:effectLst>
                            <a:outerShdw blurRad="38100" dist="38100" dir="2700000" algn="tl">
                              <a:srgbClr val="000000">
                                <a:alpha val="43137"/>
                              </a:srgbClr>
                            </a:outerShdw>
                          </a:effectLst>
                        </a:rPr>
                        <a:t>Colaborăm cu </a:t>
                      </a:r>
                      <a:r>
                        <a:rPr lang="ro-RO" sz="1200" b="0" dirty="0" err="1">
                          <a:solidFill>
                            <a:schemeClr val="tx1"/>
                          </a:solidFill>
                          <a:effectLst>
                            <a:outerShdw blurRad="38100" dist="38100" dir="2700000" algn="tl">
                              <a:srgbClr val="000000">
                                <a:alpha val="43137"/>
                              </a:srgbClr>
                            </a:outerShdw>
                          </a:effectLst>
                        </a:rPr>
                        <a:t>Poliţia</a:t>
                      </a:r>
                      <a:r>
                        <a:rPr lang="ro-RO" sz="1200" b="0" dirty="0">
                          <a:solidFill>
                            <a:schemeClr val="tx1"/>
                          </a:solidFill>
                          <a:effectLst>
                            <a:outerShdw blurRad="38100" dist="38100" dir="2700000" algn="tl">
                              <a:srgbClr val="000000">
                                <a:alpha val="43137"/>
                              </a:srgbClr>
                            </a:outerShdw>
                          </a:effectLst>
                        </a:rPr>
                        <a:t>, Biserica </a:t>
                      </a:r>
                      <a:r>
                        <a:rPr lang="ro-RO" sz="1200" b="0" dirty="0" err="1">
                          <a:solidFill>
                            <a:schemeClr val="tx1"/>
                          </a:solidFill>
                          <a:effectLst>
                            <a:outerShdw blurRad="38100" dist="38100" dir="2700000" algn="tl">
                              <a:srgbClr val="000000">
                                <a:alpha val="43137"/>
                              </a:srgbClr>
                            </a:outerShdw>
                          </a:effectLst>
                        </a:rPr>
                        <a:t>şi</a:t>
                      </a:r>
                      <a:r>
                        <a:rPr lang="ro-RO" sz="1200" b="0" dirty="0">
                          <a:solidFill>
                            <a:schemeClr val="tx1"/>
                          </a:solidFill>
                          <a:effectLst>
                            <a:outerShdw blurRad="38100" dist="38100" dir="2700000" algn="tl">
                              <a:srgbClr val="000000">
                                <a:alpha val="43137"/>
                              </a:srgbClr>
                            </a:outerShdw>
                          </a:effectLst>
                        </a:rPr>
                        <a:t> Primăria, cu </a:t>
                      </a:r>
                      <a:r>
                        <a:rPr lang="ro-RO" sz="1200" b="0" dirty="0" err="1">
                          <a:solidFill>
                            <a:schemeClr val="tx1"/>
                          </a:solidFill>
                          <a:effectLst>
                            <a:outerShdw blurRad="38100" dist="38100" dir="2700000" algn="tl">
                              <a:srgbClr val="000000">
                                <a:alpha val="43137"/>
                              </a:srgbClr>
                            </a:outerShdw>
                          </a:effectLst>
                        </a:rPr>
                        <a:t>grădiniţele</a:t>
                      </a:r>
                      <a:r>
                        <a:rPr lang="ro-RO" sz="1200" b="0" dirty="0">
                          <a:solidFill>
                            <a:schemeClr val="tx1"/>
                          </a:solidFill>
                          <a:effectLst>
                            <a:outerShdw blurRad="38100" dist="38100" dir="2700000" algn="tl">
                              <a:srgbClr val="000000">
                                <a:alpha val="43137"/>
                              </a:srgbClr>
                            </a:outerShdw>
                          </a:effectLst>
                        </a:rPr>
                        <a:t> din zonă </a:t>
                      </a:r>
                      <a:r>
                        <a:rPr lang="ro-RO" sz="1200" b="0" dirty="0" err="1">
                          <a:solidFill>
                            <a:schemeClr val="tx1"/>
                          </a:solidFill>
                          <a:effectLst>
                            <a:outerShdw blurRad="38100" dist="38100" dir="2700000" algn="tl">
                              <a:srgbClr val="000000">
                                <a:alpha val="43137"/>
                              </a:srgbClr>
                            </a:outerShdw>
                          </a:effectLst>
                        </a:rPr>
                        <a:t>şi</a:t>
                      </a:r>
                      <a:r>
                        <a:rPr lang="ro-RO" sz="1200" b="0" dirty="0">
                          <a:solidFill>
                            <a:schemeClr val="tx1"/>
                          </a:solidFill>
                          <a:effectLst>
                            <a:outerShdw blurRad="38100" dist="38100" dir="2700000" algn="tl">
                              <a:srgbClr val="000000">
                                <a:alpha val="43137"/>
                              </a:srgbClr>
                            </a:outerShdw>
                          </a:effectLst>
                        </a:rPr>
                        <a:t> cu liceele din raion, cu liderii  asociațiilor  agricole  care ajută </a:t>
                      </a:r>
                      <a:r>
                        <a:rPr lang="ro-RO" sz="1200" b="0" dirty="0" err="1">
                          <a:solidFill>
                            <a:schemeClr val="tx1"/>
                          </a:solidFill>
                          <a:effectLst>
                            <a:outerShdw blurRad="38100" dist="38100" dir="2700000" algn="tl">
                              <a:srgbClr val="000000">
                                <a:alpha val="43137"/>
                              </a:srgbClr>
                            </a:outerShdw>
                          </a:effectLst>
                        </a:rPr>
                        <a:t>şcoala</a:t>
                      </a:r>
                      <a:r>
                        <a:rPr lang="ro-RO" sz="1200" b="0" dirty="0">
                          <a:solidFill>
                            <a:schemeClr val="tx1"/>
                          </a:solidFill>
                          <a:effectLst>
                            <a:outerShdw blurRad="38100" dist="38100" dir="2700000" algn="tl">
                              <a:srgbClr val="000000">
                                <a:alpha val="43137"/>
                              </a:srgbClr>
                            </a:outerShdw>
                          </a:effectLst>
                        </a:rPr>
                        <a:t> la diverse lucrări ;</a:t>
                      </a:r>
                    </a:p>
                    <a:p>
                      <a:pPr marL="342900" lvl="0" indent="-342900">
                        <a:lnSpc>
                          <a:spcPct val="107000"/>
                        </a:lnSpc>
                        <a:spcAft>
                          <a:spcPts val="0"/>
                        </a:spcAft>
                        <a:buSzPts val="1000"/>
                        <a:buFont typeface="Symbol" panose="05050102010706020507" pitchFamily="18" charset="2"/>
                        <a:buChar char=""/>
                        <a:tabLst>
                          <a:tab pos="89535" algn="l"/>
                        </a:tabLst>
                      </a:pPr>
                      <a:r>
                        <a:rPr lang="en-US" sz="1200" b="0" dirty="0" err="1">
                          <a:solidFill>
                            <a:schemeClr val="tx1"/>
                          </a:solidFill>
                          <a:effectLst>
                            <a:outerShdw blurRad="38100" dist="38100" dir="2700000" algn="tl">
                              <a:srgbClr val="000000">
                                <a:alpha val="43137"/>
                              </a:srgbClr>
                            </a:outerShdw>
                          </a:effectLst>
                        </a:rPr>
                        <a:t>Receptivitate</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şi</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transparenţă</a:t>
                      </a:r>
                      <a:r>
                        <a:rPr lang="en-US" sz="1200" b="0" dirty="0">
                          <a:solidFill>
                            <a:schemeClr val="tx1"/>
                          </a:solidFill>
                          <a:effectLst>
                            <a:outerShdw blurRad="38100" dist="38100" dir="2700000" algn="tl">
                              <a:srgbClr val="000000">
                                <a:alpha val="43137"/>
                              </a:srgbClr>
                            </a:outerShdw>
                          </a:effectLst>
                        </a:rPr>
                        <a:t> din </a:t>
                      </a:r>
                      <a:r>
                        <a:rPr lang="en-US" sz="1200" b="0" dirty="0" err="1">
                          <a:solidFill>
                            <a:schemeClr val="tx1"/>
                          </a:solidFill>
                          <a:effectLst>
                            <a:outerShdw blurRad="38100" dist="38100" dir="2700000" algn="tl">
                              <a:srgbClr val="000000">
                                <a:alpha val="43137"/>
                              </a:srgbClr>
                            </a:outerShdw>
                          </a:effectLst>
                        </a:rPr>
                        <a:t>partea</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conducerii</a:t>
                      </a:r>
                      <a:r>
                        <a:rPr lang="en-US" sz="1200" b="0" dirty="0">
                          <a:solidFill>
                            <a:schemeClr val="tx1"/>
                          </a:solidFill>
                          <a:effectLst>
                            <a:outerShdw blurRad="38100" dist="38100" dir="2700000" algn="tl">
                              <a:srgbClr val="000000">
                                <a:alpha val="43137"/>
                              </a:srgbClr>
                            </a:outerShdw>
                          </a:effectLst>
                        </a:rPr>
                        <a:t>;</a:t>
                      </a:r>
                      <a:endParaRPr lang="ro-RO" sz="1200" b="0" dirty="0">
                        <a:solidFill>
                          <a:schemeClr val="tx1"/>
                        </a:solidFill>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89535" algn="l"/>
                        </a:tabLst>
                      </a:pPr>
                      <a:r>
                        <a:rPr lang="ru-RU" sz="1200" b="0" dirty="0" err="1">
                          <a:solidFill>
                            <a:schemeClr val="tx1"/>
                          </a:solidFill>
                          <a:effectLst>
                            <a:outerShdw blurRad="38100" dist="38100" dir="2700000" algn="tl">
                              <a:srgbClr val="000000">
                                <a:alpha val="43137"/>
                              </a:srgbClr>
                            </a:outerShdw>
                          </a:effectLst>
                        </a:rPr>
                        <a:t>Activităţi</a:t>
                      </a:r>
                      <a:r>
                        <a:rPr lang="ru-RU" sz="1200" b="0" dirty="0">
                          <a:solidFill>
                            <a:schemeClr val="tx1"/>
                          </a:solidFill>
                          <a:effectLst>
                            <a:outerShdw blurRad="38100" dist="38100" dir="2700000" algn="tl">
                              <a:srgbClr val="000000">
                                <a:alpha val="43137"/>
                              </a:srgbClr>
                            </a:outerShdw>
                          </a:effectLst>
                        </a:rPr>
                        <a:t> </a:t>
                      </a:r>
                      <a:r>
                        <a:rPr lang="ru-RU" sz="1200" b="0" dirty="0" err="1">
                          <a:solidFill>
                            <a:schemeClr val="tx1"/>
                          </a:solidFill>
                          <a:effectLst>
                            <a:outerShdw blurRad="38100" dist="38100" dir="2700000" algn="tl">
                              <a:srgbClr val="000000">
                                <a:alpha val="43137"/>
                              </a:srgbClr>
                            </a:outerShdw>
                          </a:effectLst>
                        </a:rPr>
                        <a:t>extraşcolare</a:t>
                      </a:r>
                      <a:r>
                        <a:rPr lang="ru-RU" sz="1200" b="0" dirty="0">
                          <a:solidFill>
                            <a:schemeClr val="tx1"/>
                          </a:solidFill>
                          <a:effectLst>
                            <a:outerShdw blurRad="38100" dist="38100" dir="2700000" algn="tl">
                              <a:srgbClr val="000000">
                                <a:alpha val="43137"/>
                              </a:srgbClr>
                            </a:outerShdw>
                          </a:effectLst>
                        </a:rPr>
                        <a:t> </a:t>
                      </a:r>
                      <a:r>
                        <a:rPr lang="ru-RU" sz="1200" b="0" dirty="0" err="1">
                          <a:solidFill>
                            <a:schemeClr val="tx1"/>
                          </a:solidFill>
                          <a:effectLst>
                            <a:outerShdw blurRad="38100" dist="38100" dir="2700000" algn="tl">
                              <a:srgbClr val="000000">
                                <a:alpha val="43137"/>
                              </a:srgbClr>
                            </a:outerShdw>
                          </a:effectLst>
                        </a:rPr>
                        <a:t>variate</a:t>
                      </a:r>
                      <a:r>
                        <a:rPr lang="ro-RO" sz="1200" b="0" dirty="0">
                          <a:solidFill>
                            <a:schemeClr val="tx1"/>
                          </a:solidFill>
                          <a:effectLst>
                            <a:outerShdw blurRad="38100" dist="38100" dir="2700000" algn="tl">
                              <a:srgbClr val="000000">
                                <a:alpha val="43137"/>
                              </a:srgbClr>
                            </a:outerShdw>
                          </a:effectLst>
                        </a:rPr>
                        <a:t>.</a:t>
                      </a:r>
                    </a:p>
                    <a:p>
                      <a:pPr>
                        <a:lnSpc>
                          <a:spcPct val="107000"/>
                        </a:lnSpc>
                        <a:spcAft>
                          <a:spcPts val="0"/>
                        </a:spcAft>
                      </a:pPr>
                      <a:r>
                        <a:rPr lang="en-US" sz="1200" b="0" dirty="0">
                          <a:solidFill>
                            <a:schemeClr val="tx1"/>
                          </a:solidFill>
                          <a:effectLst>
                            <a:outerShdw blurRad="38100" dist="38100" dir="2700000" algn="tl">
                              <a:srgbClr val="000000">
                                <a:alpha val="43137"/>
                              </a:srgbClr>
                            </a:outerShdw>
                          </a:effectLst>
                        </a:rPr>
                        <a:t> </a:t>
                      </a:r>
                      <a:endParaRPr lang="ro-RO" sz="1200" b="0" dirty="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8927" marR="48927" marT="0" marB="0"/>
                </a:tc>
                <a:tc>
                  <a:txBody>
                    <a:bodyPr/>
                    <a:lstStyle/>
                    <a:p>
                      <a:pPr marL="342900" lvl="0" indent="-342900">
                        <a:spcAft>
                          <a:spcPts val="0"/>
                        </a:spcAft>
                        <a:buSzPts val="1000"/>
                        <a:buFont typeface="Symbol" panose="05050102010706020507" pitchFamily="18" charset="2"/>
                        <a:buChar char=""/>
                      </a:pPr>
                      <a:r>
                        <a:rPr lang="en-US" sz="1200" dirty="0">
                          <a:solidFill>
                            <a:schemeClr val="tx1"/>
                          </a:solidFill>
                          <a:effectLst>
                            <a:outerShdw blurRad="38100" dist="38100" dir="2700000" algn="tl">
                              <a:srgbClr val="000000">
                                <a:alpha val="43137"/>
                              </a:srgbClr>
                            </a:outerShdw>
                          </a:effectLst>
                        </a:rPr>
                        <a:t>Familia nu se </a:t>
                      </a:r>
                      <a:r>
                        <a:rPr lang="en-US" sz="1200" dirty="0" err="1">
                          <a:solidFill>
                            <a:schemeClr val="tx1"/>
                          </a:solidFill>
                          <a:effectLst>
                            <a:outerShdw blurRad="38100" dist="38100" dir="2700000" algn="tl">
                              <a:srgbClr val="000000">
                                <a:alpha val="43137"/>
                              </a:srgbClr>
                            </a:outerShdw>
                          </a:effectLst>
                        </a:rPr>
                        <a:t>implică</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suficient</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în</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activitatea</a:t>
                      </a:r>
                      <a:r>
                        <a:rPr lang="en-US" sz="1200" dirty="0">
                          <a:solidFill>
                            <a:schemeClr val="tx1"/>
                          </a:solidFill>
                          <a:effectLst>
                            <a:outerShdw blurRad="38100" dist="38100" dir="2700000" algn="tl">
                              <a:srgbClr val="000000">
                                <a:alpha val="43137"/>
                              </a:srgbClr>
                            </a:outerShdw>
                          </a:effectLst>
                        </a:rPr>
                        <a:t> de </a:t>
                      </a:r>
                      <a:r>
                        <a:rPr lang="en-US" sz="1200" dirty="0" err="1">
                          <a:solidFill>
                            <a:schemeClr val="tx1"/>
                          </a:solidFill>
                          <a:effectLst>
                            <a:outerShdw blurRad="38100" dist="38100" dir="2700000" algn="tl">
                              <a:srgbClr val="000000">
                                <a:alpha val="43137"/>
                              </a:srgbClr>
                            </a:outerShdw>
                          </a:effectLst>
                        </a:rPr>
                        <a:t>educare</a:t>
                      </a:r>
                      <a:r>
                        <a:rPr lang="en-US" sz="1200" dirty="0">
                          <a:solidFill>
                            <a:schemeClr val="tx1"/>
                          </a:solidFill>
                          <a:effectLst>
                            <a:outerShdw blurRad="38100" dist="38100" dir="2700000" algn="tl">
                              <a:srgbClr val="000000">
                                <a:alpha val="43137"/>
                              </a:srgbClr>
                            </a:outerShdw>
                          </a:effectLst>
                        </a:rPr>
                        <a:t> a </a:t>
                      </a:r>
                      <a:r>
                        <a:rPr lang="en-US" sz="1200" dirty="0" err="1">
                          <a:solidFill>
                            <a:schemeClr val="tx1"/>
                          </a:solidFill>
                          <a:effectLst>
                            <a:outerShdw blurRad="38100" dist="38100" dir="2700000" algn="tl">
                              <a:srgbClr val="000000">
                                <a:alpha val="43137"/>
                              </a:srgbClr>
                            </a:outerShdw>
                          </a:effectLst>
                        </a:rPr>
                        <a:t>copiilor</a:t>
                      </a:r>
                      <a:r>
                        <a:rPr lang="en-US" sz="1200" dirty="0">
                          <a:solidFill>
                            <a:schemeClr val="tx1"/>
                          </a:solidFill>
                          <a:effectLst>
                            <a:outerShdw blurRad="38100" dist="38100" dir="2700000" algn="tl">
                              <a:srgbClr val="000000">
                                <a:alpha val="43137"/>
                              </a:srgbClr>
                            </a:outerShdw>
                          </a:effectLst>
                        </a:rPr>
                        <a:t>, </a:t>
                      </a:r>
                      <a:r>
                        <a:rPr lang="ro-RO" sz="1200" dirty="0">
                          <a:solidFill>
                            <a:schemeClr val="tx1"/>
                          </a:solidFill>
                          <a:effectLst>
                            <a:outerShdw blurRad="38100" dist="38100" dir="2700000" algn="tl">
                              <a:srgbClr val="000000">
                                <a:alpha val="43137"/>
                              </a:srgbClr>
                            </a:outerShdw>
                          </a:effectLst>
                        </a:rPr>
                        <a:t>Comunicare deficitară cu unii </a:t>
                      </a:r>
                      <a:r>
                        <a:rPr lang="ro-RO" sz="1200" dirty="0" err="1">
                          <a:solidFill>
                            <a:schemeClr val="tx1"/>
                          </a:solidFill>
                          <a:effectLst>
                            <a:outerShdw blurRad="38100" dist="38100" dir="2700000" algn="tl">
                              <a:srgbClr val="000000">
                                <a:alpha val="43137"/>
                              </a:srgbClr>
                            </a:outerShdw>
                          </a:effectLst>
                        </a:rPr>
                        <a:t>părinţii</a:t>
                      </a:r>
                      <a:r>
                        <a:rPr lang="ro-RO" sz="1200" dirty="0">
                          <a:solidFill>
                            <a:schemeClr val="tx1"/>
                          </a:solidFill>
                          <a:effectLst>
                            <a:outerShdw blurRad="38100" dist="38100" dir="2700000" algn="tl">
                              <a:srgbClr val="000000">
                                <a:alpha val="43137"/>
                              </a:srgbClr>
                            </a:outerShdw>
                          </a:effectLst>
                        </a:rPr>
                        <a:t> în anumite </a:t>
                      </a:r>
                      <a:r>
                        <a:rPr lang="ro-RO" sz="1200" dirty="0" err="1">
                          <a:solidFill>
                            <a:schemeClr val="tx1"/>
                          </a:solidFill>
                          <a:effectLst>
                            <a:outerShdw blurRad="38100" dist="38100" dir="2700000" algn="tl">
                              <a:srgbClr val="000000">
                                <a:alpha val="43137"/>
                              </a:srgbClr>
                            </a:outerShdw>
                          </a:effectLst>
                        </a:rPr>
                        <a:t>situaţii</a:t>
                      </a:r>
                      <a:r>
                        <a:rPr lang="ro-RO" sz="1200" dirty="0">
                          <a:solidFill>
                            <a:schemeClr val="tx1"/>
                          </a:solidFill>
                          <a:effectLst>
                            <a:outerShdw blurRad="38100" dist="38100" dir="2700000" algn="tl">
                              <a:srgbClr val="000000">
                                <a:alpha val="43137"/>
                              </a:srgbClr>
                            </a:outerShdw>
                          </a:effectLst>
                        </a:rPr>
                        <a:t>.</a:t>
                      </a:r>
                    </a:p>
                    <a:p>
                      <a:pPr marL="342900" lvl="0" indent="-342900">
                        <a:spcAft>
                          <a:spcPts val="0"/>
                        </a:spcAft>
                        <a:buSzPts val="1000"/>
                        <a:buFont typeface="Symbol" panose="05050102010706020507" pitchFamily="18" charset="2"/>
                        <a:buChar char=""/>
                      </a:pPr>
                      <a:r>
                        <a:rPr lang="en-US" sz="1200" dirty="0" err="1">
                          <a:solidFill>
                            <a:schemeClr val="tx1"/>
                          </a:solidFill>
                          <a:effectLst>
                            <a:outerShdw blurRad="38100" dist="38100" dir="2700000" algn="tl">
                              <a:srgbClr val="000000">
                                <a:alpha val="43137"/>
                              </a:srgbClr>
                            </a:outerShdw>
                          </a:effectLst>
                        </a:rPr>
                        <a:t>Comunicarea</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dintre</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toate</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cadrele</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didactice</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şi</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comunitate</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ar</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trebui</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să</a:t>
                      </a:r>
                      <a:r>
                        <a:rPr lang="en-US" sz="1200" dirty="0">
                          <a:solidFill>
                            <a:schemeClr val="tx1"/>
                          </a:solidFill>
                          <a:effectLst>
                            <a:outerShdw blurRad="38100" dist="38100" dir="2700000" algn="tl">
                              <a:srgbClr val="000000">
                                <a:alpha val="43137"/>
                              </a:srgbClr>
                            </a:outerShdw>
                          </a:effectLst>
                        </a:rPr>
                        <a:t> fie </a:t>
                      </a:r>
                      <a:r>
                        <a:rPr lang="en-US" sz="1200" dirty="0" err="1">
                          <a:solidFill>
                            <a:schemeClr val="tx1"/>
                          </a:solidFill>
                          <a:effectLst>
                            <a:outerShdw blurRad="38100" dist="38100" dir="2700000" algn="tl">
                              <a:srgbClr val="000000">
                                <a:alpha val="43137"/>
                              </a:srgbClr>
                            </a:outerShdw>
                          </a:effectLst>
                        </a:rPr>
                        <a:t>mai</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puternică</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în</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toate</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direcţiile</a:t>
                      </a:r>
                      <a:r>
                        <a:rPr lang="en-US" sz="1200" dirty="0">
                          <a:solidFill>
                            <a:schemeClr val="tx1"/>
                          </a:solidFill>
                          <a:effectLst>
                            <a:outerShdw blurRad="38100" dist="38100" dir="2700000" algn="tl">
                              <a:srgbClr val="000000">
                                <a:alpha val="43137"/>
                              </a:srgbClr>
                            </a:outerShdw>
                          </a:effectLst>
                        </a:rPr>
                        <a:t>;</a:t>
                      </a:r>
                      <a:endParaRPr lang="ro-RO" sz="1200" dirty="0">
                        <a:solidFill>
                          <a:schemeClr val="tx1"/>
                        </a:solidFill>
                        <a:effectLst>
                          <a:outerShdw blurRad="38100" dist="38100" dir="2700000" algn="tl">
                            <a:srgbClr val="000000">
                              <a:alpha val="43137"/>
                            </a:srgbClr>
                          </a:outerShdw>
                        </a:effectLst>
                      </a:endParaRPr>
                    </a:p>
                    <a:p>
                      <a:pPr marL="342900" lvl="0" indent="-342900">
                        <a:spcAft>
                          <a:spcPts val="0"/>
                        </a:spcAft>
                        <a:buSzPts val="1000"/>
                        <a:buFont typeface="Symbol" panose="05050102010706020507" pitchFamily="18" charset="2"/>
                        <a:buChar char=""/>
                      </a:pPr>
                      <a:r>
                        <a:rPr lang="en-US" sz="1200" dirty="0" err="1">
                          <a:solidFill>
                            <a:schemeClr val="tx1"/>
                          </a:solidFill>
                          <a:effectLst>
                            <a:outerShdw blurRad="38100" dist="38100" dir="2700000" algn="tl">
                              <a:srgbClr val="000000">
                                <a:alpha val="43137"/>
                              </a:srgbClr>
                            </a:outerShdw>
                          </a:effectLst>
                        </a:rPr>
                        <a:t>Insuficienţa</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informaţiei</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documentare</a:t>
                      </a:r>
                      <a:r>
                        <a:rPr lang="en-US" sz="1200" dirty="0">
                          <a:solidFill>
                            <a:schemeClr val="tx1"/>
                          </a:solidFill>
                          <a:effectLst>
                            <a:outerShdw blurRad="38100" dist="38100" dir="2700000" algn="tl">
                              <a:srgbClr val="000000">
                                <a:alpha val="43137"/>
                              </a:srgbClr>
                            </a:outerShdw>
                          </a:effectLst>
                        </a:rPr>
                        <a:t> a </a:t>
                      </a:r>
                      <a:r>
                        <a:rPr lang="en-US" sz="1200" dirty="0" err="1">
                          <a:solidFill>
                            <a:schemeClr val="tx1"/>
                          </a:solidFill>
                          <a:effectLst>
                            <a:outerShdw blurRad="38100" dist="38100" dir="2700000" algn="tl">
                              <a:srgbClr val="000000">
                                <a:alpha val="43137"/>
                              </a:srgbClr>
                            </a:outerShdw>
                          </a:effectLst>
                        </a:rPr>
                        <a:t>managerilor</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pentru</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obţinerea</a:t>
                      </a:r>
                      <a:r>
                        <a:rPr lang="en-US" sz="1200" dirty="0">
                          <a:solidFill>
                            <a:schemeClr val="tx1"/>
                          </a:solidFill>
                          <a:effectLst>
                            <a:outerShdw blurRad="38100" dist="38100" dir="2700000" algn="tl">
                              <a:srgbClr val="000000">
                                <a:alpha val="43137"/>
                              </a:srgbClr>
                            </a:outerShdw>
                          </a:effectLst>
                        </a:rPr>
                        <a:t> de </a:t>
                      </a:r>
                      <a:r>
                        <a:rPr lang="en-US" sz="1200" dirty="0" err="1">
                          <a:solidFill>
                            <a:schemeClr val="tx1"/>
                          </a:solidFill>
                          <a:effectLst>
                            <a:outerShdw blurRad="38100" dist="38100" dir="2700000" algn="tl">
                              <a:srgbClr val="000000">
                                <a:alpha val="43137"/>
                              </a:srgbClr>
                            </a:outerShdw>
                          </a:effectLst>
                        </a:rPr>
                        <a:t>fonduri</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nerambursabile</a:t>
                      </a:r>
                      <a:r>
                        <a:rPr lang="en-US" sz="1200" dirty="0">
                          <a:solidFill>
                            <a:schemeClr val="tx1"/>
                          </a:solidFill>
                          <a:effectLst>
                            <a:outerShdw blurRad="38100" dist="38100" dir="2700000" algn="tl">
                              <a:srgbClr val="000000">
                                <a:alpha val="43137"/>
                              </a:srgbClr>
                            </a:outerShdw>
                          </a:effectLst>
                        </a:rPr>
                        <a:t> cu care pot </a:t>
                      </a:r>
                      <a:r>
                        <a:rPr lang="en-US" sz="1200" dirty="0" err="1">
                          <a:solidFill>
                            <a:schemeClr val="tx1"/>
                          </a:solidFill>
                          <a:effectLst>
                            <a:outerShdw blurRad="38100" dist="38100" dir="2700000" algn="tl">
                              <a:srgbClr val="000000">
                                <a:alpha val="43137"/>
                              </a:srgbClr>
                            </a:outerShdw>
                          </a:effectLst>
                        </a:rPr>
                        <a:t>dezvolta</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baza</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materială</a:t>
                      </a:r>
                      <a:r>
                        <a:rPr lang="en-US" sz="1200" dirty="0">
                          <a:solidFill>
                            <a:schemeClr val="tx1"/>
                          </a:solidFill>
                          <a:effectLst>
                            <a:outerShdw blurRad="38100" dist="38100" dir="2700000" algn="tl">
                              <a:srgbClr val="000000">
                                <a:alpha val="43137"/>
                              </a:srgbClr>
                            </a:outerShdw>
                          </a:effectLst>
                        </a:rPr>
                        <a:t> a </a:t>
                      </a:r>
                      <a:r>
                        <a:rPr lang="en-US" sz="1200" dirty="0" err="1">
                          <a:solidFill>
                            <a:schemeClr val="tx1"/>
                          </a:solidFill>
                          <a:effectLst>
                            <a:outerShdw blurRad="38100" dist="38100" dir="2700000" algn="tl">
                              <a:srgbClr val="000000">
                                <a:alpha val="43137"/>
                              </a:srgbClr>
                            </a:outerShdw>
                          </a:effectLst>
                        </a:rPr>
                        <a:t>şcolii</a:t>
                      </a:r>
                      <a:r>
                        <a:rPr lang="en-US" sz="1200" dirty="0">
                          <a:solidFill>
                            <a:schemeClr val="tx1"/>
                          </a:solidFill>
                          <a:effectLst>
                            <a:outerShdw blurRad="38100" dist="38100" dir="2700000" algn="tl">
                              <a:srgbClr val="000000">
                                <a:alpha val="43137"/>
                              </a:srgbClr>
                            </a:outerShdw>
                          </a:effectLst>
                        </a:rPr>
                        <a:t>.</a:t>
                      </a:r>
                      <a:endParaRPr lang="ro-RO" sz="1200" dirty="0">
                        <a:solidFill>
                          <a:schemeClr val="tx1"/>
                        </a:solidFill>
                        <a:effectLst>
                          <a:outerShdw blurRad="38100" dist="38100" dir="2700000" algn="tl">
                            <a:srgbClr val="000000">
                              <a:alpha val="43137"/>
                            </a:srgbClr>
                          </a:outerShdw>
                        </a:effectLst>
                      </a:endParaRPr>
                    </a:p>
                    <a:p>
                      <a:pPr marL="342900" lvl="0" indent="-342900">
                        <a:spcAft>
                          <a:spcPts val="0"/>
                        </a:spcAft>
                        <a:buSzPts val="1000"/>
                        <a:buFont typeface="Symbol" panose="05050102010706020507" pitchFamily="18" charset="2"/>
                        <a:buChar char=""/>
                      </a:pPr>
                      <a:r>
                        <a:rPr lang="ro-RO" sz="1200" dirty="0">
                          <a:solidFill>
                            <a:schemeClr val="tx1"/>
                          </a:solidFill>
                          <a:effectLst>
                            <a:outerShdw blurRad="38100" dist="38100" dir="2700000" algn="tl">
                              <a:srgbClr val="000000">
                                <a:alpha val="43137"/>
                              </a:srgbClr>
                            </a:outerShdw>
                          </a:effectLst>
                        </a:rPr>
                        <a:t>Numărul mic de </a:t>
                      </a:r>
                      <a:r>
                        <a:rPr lang="ro-RO" sz="1200" dirty="0" err="1">
                          <a:solidFill>
                            <a:schemeClr val="tx1"/>
                          </a:solidFill>
                          <a:effectLst>
                            <a:outerShdw blurRad="38100" dist="38100" dir="2700000" algn="tl">
                              <a:srgbClr val="000000">
                                <a:alpha val="43137"/>
                              </a:srgbClr>
                            </a:outerShdw>
                          </a:effectLst>
                        </a:rPr>
                        <a:t>organizaţii</a:t>
                      </a:r>
                      <a:r>
                        <a:rPr lang="ro-RO" sz="1200" dirty="0">
                          <a:solidFill>
                            <a:schemeClr val="tx1"/>
                          </a:solidFill>
                          <a:effectLst>
                            <a:outerShdw blurRad="38100" dist="38100" dir="2700000" algn="tl">
                              <a:srgbClr val="000000">
                                <a:alpha val="43137"/>
                              </a:srgbClr>
                            </a:outerShdw>
                          </a:effectLst>
                        </a:rPr>
                        <a:t> civice, în special ONG-uri, cu care colaborează </a:t>
                      </a:r>
                      <a:r>
                        <a:rPr lang="ro-RO" sz="1200" dirty="0" err="1">
                          <a:solidFill>
                            <a:schemeClr val="tx1"/>
                          </a:solidFill>
                          <a:effectLst>
                            <a:outerShdw blurRad="38100" dist="38100" dir="2700000" algn="tl">
                              <a:srgbClr val="000000">
                                <a:alpha val="43137"/>
                              </a:srgbClr>
                            </a:outerShdw>
                          </a:effectLst>
                        </a:rPr>
                        <a:t>şcoala</a:t>
                      </a:r>
                      <a:r>
                        <a:rPr lang="ro-RO" sz="1200" dirty="0">
                          <a:solidFill>
                            <a:schemeClr val="tx1"/>
                          </a:solidFill>
                          <a:effectLst>
                            <a:outerShdw blurRad="38100" dist="38100" dir="2700000" algn="tl">
                              <a:srgbClr val="000000">
                                <a:alpha val="43137"/>
                              </a:srgbClr>
                            </a:outerShdw>
                          </a:effectLst>
                        </a:rPr>
                        <a:t>;</a:t>
                      </a:r>
                    </a:p>
                    <a:p>
                      <a:pPr marL="342900" lvl="0" indent="-342900">
                        <a:spcAft>
                          <a:spcPts val="0"/>
                        </a:spcAft>
                        <a:buSzPts val="1000"/>
                        <a:buFont typeface="Symbol" panose="05050102010706020507" pitchFamily="18" charset="2"/>
                        <a:buChar char=""/>
                      </a:pPr>
                      <a:r>
                        <a:rPr lang="ro-RO" sz="1200" dirty="0" err="1">
                          <a:solidFill>
                            <a:schemeClr val="tx1"/>
                          </a:solidFill>
                          <a:effectLst>
                            <a:outerShdw blurRad="38100" dist="38100" dir="2700000" algn="tl">
                              <a:srgbClr val="000000">
                                <a:alpha val="43137"/>
                              </a:srgbClr>
                            </a:outerShdw>
                          </a:effectLst>
                        </a:rPr>
                        <a:t>Absenţa</a:t>
                      </a:r>
                      <a:r>
                        <a:rPr lang="ro-RO" sz="1200" dirty="0">
                          <a:solidFill>
                            <a:schemeClr val="tx1"/>
                          </a:solidFill>
                          <a:effectLst>
                            <a:outerShdw blurRad="38100" dist="38100" dir="2700000" algn="tl">
                              <a:srgbClr val="000000">
                                <a:alpha val="43137"/>
                              </a:srgbClr>
                            </a:outerShdw>
                          </a:effectLst>
                        </a:rPr>
                        <a:t> unei preocupări sistematice privind implicarea </a:t>
                      </a:r>
                      <a:r>
                        <a:rPr lang="ro-RO" sz="1200" dirty="0" err="1">
                          <a:solidFill>
                            <a:schemeClr val="tx1"/>
                          </a:solidFill>
                          <a:effectLst>
                            <a:outerShdw blurRad="38100" dist="38100" dir="2700000" algn="tl">
                              <a:srgbClr val="000000">
                                <a:alpha val="43137"/>
                              </a:srgbClr>
                            </a:outerShdw>
                          </a:effectLst>
                        </a:rPr>
                        <a:t>părinţilor</a:t>
                      </a:r>
                      <a:r>
                        <a:rPr lang="ro-RO" sz="1200" dirty="0">
                          <a:solidFill>
                            <a:schemeClr val="tx1"/>
                          </a:solidFill>
                          <a:effectLst>
                            <a:outerShdw blurRad="38100" dist="38100" dir="2700000" algn="tl">
                              <a:srgbClr val="000000">
                                <a:alpha val="43137"/>
                              </a:srgbClr>
                            </a:outerShdw>
                          </a:effectLst>
                        </a:rPr>
                        <a:t> în stabilirea obiectivelor generale </a:t>
                      </a:r>
                      <a:r>
                        <a:rPr lang="ro-RO" sz="1200" dirty="0" err="1">
                          <a:solidFill>
                            <a:schemeClr val="tx1"/>
                          </a:solidFill>
                          <a:effectLst>
                            <a:outerShdw blurRad="38100" dist="38100" dir="2700000" algn="tl">
                              <a:srgbClr val="000000">
                                <a:alpha val="43137"/>
                              </a:srgbClr>
                            </a:outerShdw>
                          </a:effectLst>
                        </a:rPr>
                        <a:t>şi</a:t>
                      </a:r>
                      <a:r>
                        <a:rPr lang="ro-RO" sz="1200" dirty="0">
                          <a:solidFill>
                            <a:schemeClr val="tx1"/>
                          </a:solidFill>
                          <a:effectLst>
                            <a:outerShdw blurRad="38100" dist="38100" dir="2700000" algn="tl">
                              <a:srgbClr val="000000">
                                <a:alpha val="43137"/>
                              </a:srgbClr>
                            </a:outerShdw>
                          </a:effectLst>
                        </a:rPr>
                        <a:t> a ofertei </a:t>
                      </a:r>
                      <a:r>
                        <a:rPr lang="ro-RO" sz="1200" dirty="0" err="1">
                          <a:solidFill>
                            <a:schemeClr val="tx1"/>
                          </a:solidFill>
                          <a:effectLst>
                            <a:outerShdw blurRad="38100" dist="38100" dir="2700000" algn="tl">
                              <a:srgbClr val="000000">
                                <a:alpha val="43137"/>
                              </a:srgbClr>
                            </a:outerShdw>
                          </a:effectLst>
                        </a:rPr>
                        <a:t>educaţionale</a:t>
                      </a:r>
                      <a:r>
                        <a:rPr lang="ro-RO" sz="1200" dirty="0">
                          <a:solidFill>
                            <a:schemeClr val="tx1"/>
                          </a:solidFill>
                          <a:effectLst>
                            <a:outerShdw blurRad="38100" dist="38100" dir="2700000" algn="tl">
                              <a:srgbClr val="000000">
                                <a:alpha val="43137"/>
                              </a:srgbClr>
                            </a:outerShdw>
                          </a:effectLst>
                        </a:rPr>
                        <a:t>;</a:t>
                      </a:r>
                    </a:p>
                    <a:p>
                      <a:pPr marL="342900" lvl="0" indent="-342900">
                        <a:spcAft>
                          <a:spcPts val="0"/>
                        </a:spcAft>
                        <a:buSzPts val="1000"/>
                        <a:buFont typeface="Symbol" panose="05050102010706020507" pitchFamily="18" charset="2"/>
                        <a:buChar char=""/>
                      </a:pPr>
                      <a:r>
                        <a:rPr lang="ro-RO" sz="1200" dirty="0">
                          <a:solidFill>
                            <a:schemeClr val="tx1"/>
                          </a:solidFill>
                          <a:effectLst>
                            <a:outerShdw blurRad="38100" dist="38100" dir="2700000" algn="tl">
                              <a:srgbClr val="000000">
                                <a:alpha val="43137"/>
                              </a:srgbClr>
                            </a:outerShdw>
                          </a:effectLst>
                        </a:rPr>
                        <a:t>Insuficienta preocupare a unor cadre didactice pentru realizarea unor proiecte de colaborare;</a:t>
                      </a:r>
                    </a:p>
                    <a:p>
                      <a:pPr marL="342900" lvl="0" indent="-342900">
                        <a:spcAft>
                          <a:spcPts val="0"/>
                        </a:spcAft>
                        <a:buSzPts val="1000"/>
                        <a:buFont typeface="Symbol" panose="05050102010706020507" pitchFamily="18" charset="2"/>
                        <a:buChar char=""/>
                      </a:pPr>
                      <a:r>
                        <a:rPr lang="en-US" sz="1200" dirty="0" err="1">
                          <a:solidFill>
                            <a:schemeClr val="tx1"/>
                          </a:solidFill>
                          <a:effectLst>
                            <a:outerShdw blurRad="38100" dist="38100" dir="2700000" algn="tl">
                              <a:srgbClr val="000000">
                                <a:alpha val="43137"/>
                              </a:srgbClr>
                            </a:outerShdw>
                          </a:effectLst>
                        </a:rPr>
                        <a:t>Slaba</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implicare</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în</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realizarea</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unor</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proiecte</a:t>
                      </a:r>
                      <a:r>
                        <a:rPr lang="en-US" sz="1200" dirty="0">
                          <a:solidFill>
                            <a:schemeClr val="tx1"/>
                          </a:solidFill>
                          <a:effectLst>
                            <a:outerShdw blurRad="38100" dist="38100" dir="2700000" algn="tl">
                              <a:srgbClr val="000000">
                                <a:alpha val="43137"/>
                              </a:srgbClr>
                            </a:outerShdw>
                          </a:effectLst>
                        </a:rPr>
                        <a:t> de </a:t>
                      </a:r>
                      <a:r>
                        <a:rPr lang="en-US" sz="1200" dirty="0" err="1">
                          <a:solidFill>
                            <a:schemeClr val="tx1"/>
                          </a:solidFill>
                          <a:effectLst>
                            <a:outerShdw blurRad="38100" dist="38100" dir="2700000" algn="tl">
                              <a:srgbClr val="000000">
                                <a:alpha val="43137"/>
                              </a:srgbClr>
                            </a:outerShdw>
                          </a:effectLst>
                        </a:rPr>
                        <a:t>finanţare</a:t>
                      </a:r>
                      <a:r>
                        <a:rPr lang="en-US" sz="1200" dirty="0">
                          <a:solidFill>
                            <a:schemeClr val="tx1"/>
                          </a:solidFill>
                          <a:effectLst>
                            <a:outerShdw blurRad="38100" dist="38100" dir="2700000" algn="tl">
                              <a:srgbClr val="000000">
                                <a:alpha val="43137"/>
                              </a:srgbClr>
                            </a:outerShdw>
                          </a:effectLst>
                        </a:rPr>
                        <a:t> la </a:t>
                      </a:r>
                      <a:r>
                        <a:rPr lang="en-US" sz="1200" dirty="0" err="1">
                          <a:solidFill>
                            <a:schemeClr val="tx1"/>
                          </a:solidFill>
                          <a:effectLst>
                            <a:outerShdw blurRad="38100" dist="38100" dir="2700000" algn="tl">
                              <a:srgbClr val="000000">
                                <a:alpha val="43137"/>
                              </a:srgbClr>
                            </a:outerShdw>
                          </a:effectLst>
                        </a:rPr>
                        <a:t>nivel</a:t>
                      </a:r>
                      <a:r>
                        <a:rPr lang="en-US" sz="1200" dirty="0">
                          <a:solidFill>
                            <a:schemeClr val="tx1"/>
                          </a:solidFill>
                          <a:effectLst>
                            <a:outerShdw blurRad="38100" dist="38100" dir="2700000" algn="tl">
                              <a:srgbClr val="000000">
                                <a:alpha val="43137"/>
                              </a:srgbClr>
                            </a:outerShdw>
                          </a:effectLst>
                        </a:rPr>
                        <a:t> institutional.</a:t>
                      </a:r>
                      <a:endParaRPr lang="ro-RO" sz="1200" dirty="0">
                        <a:solidFill>
                          <a:schemeClr val="tx1"/>
                        </a:solidFill>
                        <a:effectLst>
                          <a:outerShdw blurRad="38100" dist="38100" dir="2700000" algn="tl">
                            <a:srgbClr val="000000">
                              <a:alpha val="43137"/>
                            </a:srgbClr>
                          </a:outerShdw>
                        </a:effectLst>
                      </a:endParaRPr>
                    </a:p>
                    <a:p>
                      <a:pPr>
                        <a:spcAft>
                          <a:spcPts val="0"/>
                        </a:spcAft>
                      </a:pPr>
                      <a:r>
                        <a:rPr lang="en-US" sz="1200" dirty="0">
                          <a:solidFill>
                            <a:schemeClr val="tx1"/>
                          </a:solidFill>
                          <a:effectLst>
                            <a:outerShdw blurRad="38100" dist="38100" dir="2700000" algn="tl">
                              <a:srgbClr val="000000">
                                <a:alpha val="43137"/>
                              </a:srgbClr>
                            </a:outerShdw>
                          </a:effectLst>
                        </a:rPr>
                        <a:t> </a:t>
                      </a:r>
                      <a:endParaRPr lang="ro-RO" sz="1200"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8927" marR="48927" marT="0" marB="0"/>
                </a:tc>
                <a:extLst>
                  <a:ext uri="{0D108BD9-81ED-4DB2-BD59-A6C34878D82A}">
                    <a16:rowId xmlns:a16="http://schemas.microsoft.com/office/drawing/2014/main" val="4041328739"/>
                  </a:ext>
                </a:extLst>
              </a:tr>
              <a:tr h="232914">
                <a:tc>
                  <a:txBody>
                    <a:bodyPr/>
                    <a:lstStyle/>
                    <a:p>
                      <a:pPr algn="ctr">
                        <a:lnSpc>
                          <a:spcPct val="150000"/>
                        </a:lnSpc>
                        <a:spcAft>
                          <a:spcPts val="0"/>
                        </a:spcAft>
                      </a:pPr>
                      <a:r>
                        <a:rPr lang="en-US" sz="1200">
                          <a:solidFill>
                            <a:schemeClr val="tx1"/>
                          </a:solidFill>
                          <a:effectLst>
                            <a:outerShdw blurRad="38100" dist="38100" dir="2700000" algn="tl">
                              <a:srgbClr val="000000">
                                <a:alpha val="43137"/>
                              </a:srgbClr>
                            </a:outerShdw>
                          </a:effectLst>
                        </a:rPr>
                        <a:t>Oportunități</a:t>
                      </a:r>
                      <a:endParaRPr lang="ro-RO" sz="120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8927" marR="48927" marT="0" marB="0"/>
                </a:tc>
                <a:tc>
                  <a:txBody>
                    <a:bodyPr/>
                    <a:lstStyle/>
                    <a:p>
                      <a:pPr algn="ctr">
                        <a:lnSpc>
                          <a:spcPct val="150000"/>
                        </a:lnSpc>
                        <a:spcAft>
                          <a:spcPts val="0"/>
                        </a:spcAft>
                      </a:pPr>
                      <a:r>
                        <a:rPr lang="en-US" sz="1200" dirty="0" err="1">
                          <a:solidFill>
                            <a:schemeClr val="tx1"/>
                          </a:solidFill>
                          <a:effectLst>
                            <a:outerShdw blurRad="38100" dist="38100" dir="2700000" algn="tl">
                              <a:srgbClr val="000000">
                                <a:alpha val="43137"/>
                              </a:srgbClr>
                            </a:outerShdw>
                          </a:effectLst>
                        </a:rPr>
                        <a:t>Amenințări</a:t>
                      </a:r>
                      <a:endParaRPr lang="ro-RO" sz="1200" dirty="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8927" marR="48927" marT="0" marB="0"/>
                </a:tc>
                <a:extLst>
                  <a:ext uri="{0D108BD9-81ED-4DB2-BD59-A6C34878D82A}">
                    <a16:rowId xmlns:a16="http://schemas.microsoft.com/office/drawing/2014/main" val="3066330102"/>
                  </a:ext>
                </a:extLst>
              </a:tr>
              <a:tr h="1545691">
                <a:tc>
                  <a:txBody>
                    <a:bodyPr/>
                    <a:lstStyle/>
                    <a:p>
                      <a:pPr marL="342900" lvl="0" indent="-342900">
                        <a:lnSpc>
                          <a:spcPct val="107000"/>
                        </a:lnSpc>
                        <a:spcAft>
                          <a:spcPts val="0"/>
                        </a:spcAft>
                        <a:buSzPts val="1000"/>
                        <a:buFont typeface="Symbol" panose="05050102010706020507" pitchFamily="18" charset="2"/>
                        <a:buChar char=""/>
                        <a:tabLst>
                          <a:tab pos="457200" algn="l"/>
                        </a:tabLst>
                      </a:pPr>
                      <a:r>
                        <a:rPr lang="en-US" sz="1200" b="0" dirty="0" err="1">
                          <a:solidFill>
                            <a:schemeClr val="tx1"/>
                          </a:solidFill>
                          <a:effectLst>
                            <a:outerShdw blurRad="38100" dist="38100" dir="2700000" algn="tl">
                              <a:srgbClr val="000000">
                                <a:alpha val="43137"/>
                              </a:srgbClr>
                            </a:outerShdw>
                          </a:effectLst>
                        </a:rPr>
                        <a:t>Sprijin</a:t>
                      </a:r>
                      <a:r>
                        <a:rPr lang="en-US" sz="1200" b="0" dirty="0">
                          <a:solidFill>
                            <a:schemeClr val="tx1"/>
                          </a:solidFill>
                          <a:effectLst>
                            <a:outerShdw blurRad="38100" dist="38100" dir="2700000" algn="tl">
                              <a:srgbClr val="000000">
                                <a:alpha val="43137"/>
                              </a:srgbClr>
                            </a:outerShdw>
                          </a:effectLst>
                        </a:rPr>
                        <a:t> din </a:t>
                      </a:r>
                      <a:r>
                        <a:rPr lang="en-US" sz="1200" b="0" dirty="0" err="1">
                          <a:solidFill>
                            <a:schemeClr val="tx1"/>
                          </a:solidFill>
                          <a:effectLst>
                            <a:outerShdw blurRad="38100" dist="38100" dir="2700000" algn="tl">
                              <a:srgbClr val="000000">
                                <a:alpha val="43137"/>
                              </a:srgbClr>
                            </a:outerShdw>
                          </a:effectLst>
                        </a:rPr>
                        <a:t>partea</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factorilor</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educaţionali</a:t>
                      </a:r>
                      <a:r>
                        <a:rPr lang="en-US" sz="1200" b="0" dirty="0">
                          <a:solidFill>
                            <a:schemeClr val="tx1"/>
                          </a:solidFill>
                          <a:effectLst>
                            <a:outerShdw blurRad="38100" dist="38100" dir="2700000" algn="tl">
                              <a:srgbClr val="000000">
                                <a:alpha val="43137"/>
                              </a:srgbClr>
                            </a:outerShdw>
                          </a:effectLst>
                        </a:rPr>
                        <a:t> din </a:t>
                      </a:r>
                      <a:r>
                        <a:rPr lang="en-US" sz="1200" b="0" dirty="0" err="1">
                          <a:solidFill>
                            <a:schemeClr val="tx1"/>
                          </a:solidFill>
                          <a:effectLst>
                            <a:outerShdw blurRad="38100" dist="38100" dir="2700000" algn="tl">
                              <a:srgbClr val="000000">
                                <a:alpha val="43137"/>
                              </a:srgbClr>
                            </a:outerShdw>
                          </a:effectLst>
                        </a:rPr>
                        <a:t>teritoriu</a:t>
                      </a:r>
                      <a:r>
                        <a:rPr lang="en-US" sz="1200" b="0" dirty="0">
                          <a:solidFill>
                            <a:schemeClr val="tx1"/>
                          </a:solidFill>
                          <a:effectLst>
                            <a:outerShdw blurRad="38100" dist="38100" dir="2700000" algn="tl">
                              <a:srgbClr val="000000">
                                <a:alpha val="43137"/>
                              </a:srgbClr>
                            </a:outerShdw>
                          </a:effectLst>
                        </a:rPr>
                        <a:t>;</a:t>
                      </a:r>
                      <a:endParaRPr lang="ro-RO" sz="1200" b="0" dirty="0">
                        <a:solidFill>
                          <a:schemeClr val="tx1"/>
                        </a:solidFill>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457200" algn="l"/>
                        </a:tabLst>
                      </a:pPr>
                      <a:r>
                        <a:rPr lang="en-US" sz="1200" b="0" dirty="0" err="1">
                          <a:solidFill>
                            <a:schemeClr val="tx1"/>
                          </a:solidFill>
                          <a:effectLst>
                            <a:outerShdw blurRad="38100" dist="38100" dir="2700000" algn="tl">
                              <a:srgbClr val="000000">
                                <a:alpha val="43137"/>
                              </a:srgbClr>
                            </a:outerShdw>
                          </a:effectLst>
                        </a:rPr>
                        <a:t>Disponibilitatea</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şi</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responsabilitatea</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unor</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instituţii</a:t>
                      </a:r>
                      <a:r>
                        <a:rPr lang="en-US" sz="1200" b="0" dirty="0">
                          <a:solidFill>
                            <a:schemeClr val="tx1"/>
                          </a:solidFill>
                          <a:effectLst>
                            <a:outerShdw blurRad="38100" dist="38100" dir="2700000" algn="tl">
                              <a:srgbClr val="000000">
                                <a:alpha val="43137"/>
                              </a:srgbClr>
                            </a:outerShdw>
                          </a:effectLst>
                        </a:rPr>
                        <a:t> de a </a:t>
                      </a:r>
                      <a:r>
                        <a:rPr lang="en-US" sz="1200" b="0" dirty="0" err="1">
                          <a:solidFill>
                            <a:schemeClr val="tx1"/>
                          </a:solidFill>
                          <a:effectLst>
                            <a:outerShdw blurRad="38100" dist="38100" dir="2700000" algn="tl">
                              <a:srgbClr val="000000">
                                <a:alpha val="43137"/>
                              </a:srgbClr>
                            </a:outerShdw>
                          </a:effectLst>
                        </a:rPr>
                        <a:t>veni</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în</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sprijinul</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şcolii</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Poliţie</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Biserică</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Primărie</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instituţii</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culturale</a:t>
                      </a:r>
                      <a:r>
                        <a:rPr lang="en-US" sz="1200" b="0" dirty="0">
                          <a:solidFill>
                            <a:schemeClr val="tx1"/>
                          </a:solidFill>
                          <a:effectLst>
                            <a:outerShdw blurRad="38100" dist="38100" dir="2700000" algn="tl">
                              <a:srgbClr val="000000">
                                <a:alpha val="43137"/>
                              </a:srgbClr>
                            </a:outerShdw>
                          </a:effectLst>
                        </a:rPr>
                        <a:t>);</a:t>
                      </a:r>
                      <a:endParaRPr lang="ro-RO" sz="1200" b="0" dirty="0">
                        <a:solidFill>
                          <a:schemeClr val="tx1"/>
                        </a:solidFill>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457200" algn="l"/>
                        </a:tabLst>
                      </a:pPr>
                      <a:r>
                        <a:rPr lang="en-US" sz="1200" b="0" dirty="0" err="1">
                          <a:solidFill>
                            <a:schemeClr val="tx1"/>
                          </a:solidFill>
                          <a:effectLst>
                            <a:outerShdw blurRad="38100" dist="38100" dir="2700000" algn="tl">
                              <a:srgbClr val="000000">
                                <a:alpha val="43137"/>
                              </a:srgbClr>
                            </a:outerShdw>
                          </a:effectLst>
                        </a:rPr>
                        <a:t>Interesul</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unor</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şcoli</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pentru</a:t>
                      </a:r>
                      <a:r>
                        <a:rPr lang="en-US" sz="1200" b="0" dirty="0">
                          <a:solidFill>
                            <a:schemeClr val="tx1"/>
                          </a:solidFill>
                          <a:effectLst>
                            <a:outerShdw blurRad="38100" dist="38100" dir="2700000" algn="tl">
                              <a:srgbClr val="000000">
                                <a:alpha val="43137"/>
                              </a:srgbClr>
                            </a:outerShdw>
                          </a:effectLst>
                        </a:rPr>
                        <a:t> </a:t>
                      </a:r>
                      <a:r>
                        <a:rPr lang="en-US" sz="1200" b="0" dirty="0" err="1">
                          <a:solidFill>
                            <a:schemeClr val="tx1"/>
                          </a:solidFill>
                          <a:effectLst>
                            <a:outerShdw blurRad="38100" dist="38100" dir="2700000" algn="tl">
                              <a:srgbClr val="000000">
                                <a:alpha val="43137"/>
                              </a:srgbClr>
                            </a:outerShdw>
                          </a:effectLst>
                        </a:rPr>
                        <a:t>realizarea</a:t>
                      </a:r>
                      <a:r>
                        <a:rPr lang="en-US" sz="1200" b="0" dirty="0">
                          <a:solidFill>
                            <a:schemeClr val="tx1"/>
                          </a:solidFill>
                          <a:effectLst>
                            <a:outerShdw blurRad="38100" dist="38100" dir="2700000" algn="tl">
                              <a:srgbClr val="000000">
                                <a:alpha val="43137"/>
                              </a:srgbClr>
                            </a:outerShdw>
                          </a:effectLst>
                        </a:rPr>
                        <a:t> de </a:t>
                      </a:r>
                      <a:r>
                        <a:rPr lang="en-US" sz="1200" b="0" dirty="0" err="1">
                          <a:solidFill>
                            <a:schemeClr val="tx1"/>
                          </a:solidFill>
                          <a:effectLst>
                            <a:outerShdw blurRad="38100" dist="38100" dir="2700000" algn="tl">
                              <a:srgbClr val="000000">
                                <a:alpha val="43137"/>
                              </a:srgbClr>
                            </a:outerShdw>
                          </a:effectLst>
                        </a:rPr>
                        <a:t>schimburi</a:t>
                      </a:r>
                      <a:r>
                        <a:rPr lang="en-US" sz="1200" b="0" dirty="0">
                          <a:solidFill>
                            <a:schemeClr val="tx1"/>
                          </a:solidFill>
                          <a:effectLst>
                            <a:outerShdw blurRad="38100" dist="38100" dir="2700000" algn="tl">
                              <a:srgbClr val="000000">
                                <a:alpha val="43137"/>
                              </a:srgbClr>
                            </a:outerShdw>
                          </a:effectLst>
                        </a:rPr>
                        <a:t> de </a:t>
                      </a:r>
                      <a:r>
                        <a:rPr lang="en-US" sz="1200" b="0" dirty="0" err="1">
                          <a:solidFill>
                            <a:schemeClr val="tx1"/>
                          </a:solidFill>
                          <a:effectLst>
                            <a:outerShdw blurRad="38100" dist="38100" dir="2700000" algn="tl">
                              <a:srgbClr val="000000">
                                <a:alpha val="43137"/>
                              </a:srgbClr>
                            </a:outerShdw>
                          </a:effectLst>
                        </a:rPr>
                        <a:t>experienţă</a:t>
                      </a:r>
                      <a:r>
                        <a:rPr lang="en-US" sz="1200" b="0" dirty="0">
                          <a:solidFill>
                            <a:schemeClr val="tx1"/>
                          </a:solidFill>
                          <a:effectLst>
                            <a:outerShdw blurRad="38100" dist="38100" dir="2700000" algn="tl">
                              <a:srgbClr val="000000">
                                <a:alpha val="43137"/>
                              </a:srgbClr>
                            </a:outerShdw>
                          </a:effectLst>
                        </a:rPr>
                        <a:t>;</a:t>
                      </a:r>
                      <a:endParaRPr lang="ro-RO" sz="1200" b="0" dirty="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8927" marR="48927" marT="0" marB="0"/>
                </a:tc>
                <a:tc>
                  <a:txBody>
                    <a:bodyPr/>
                    <a:lstStyle/>
                    <a:p>
                      <a:pPr marL="342900" lvl="0" indent="-342900">
                        <a:lnSpc>
                          <a:spcPct val="107000"/>
                        </a:lnSpc>
                        <a:spcAft>
                          <a:spcPts val="0"/>
                        </a:spcAft>
                        <a:buSzPts val="1000"/>
                        <a:buFont typeface="Symbol" panose="05050102010706020507" pitchFamily="18" charset="2"/>
                        <a:buChar char=""/>
                        <a:tabLst>
                          <a:tab pos="228600" algn="l"/>
                        </a:tabLst>
                      </a:pPr>
                      <a:r>
                        <a:rPr lang="en-US" sz="1200" dirty="0" err="1">
                          <a:solidFill>
                            <a:schemeClr val="tx1"/>
                          </a:solidFill>
                          <a:effectLst>
                            <a:outerShdw blurRad="38100" dist="38100" dir="2700000" algn="tl">
                              <a:srgbClr val="000000">
                                <a:alpha val="43137"/>
                              </a:srgbClr>
                            </a:outerShdw>
                          </a:effectLst>
                        </a:rPr>
                        <a:t>Migrarea</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părinţilor</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elevilor</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în</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alte</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ţări</a:t>
                      </a:r>
                      <a:r>
                        <a:rPr lang="en-US" sz="1200" dirty="0">
                          <a:solidFill>
                            <a:schemeClr val="tx1"/>
                          </a:solidFill>
                          <a:effectLst>
                            <a:outerShdw blurRad="38100" dist="38100" dir="2700000" algn="tl">
                              <a:srgbClr val="000000">
                                <a:alpha val="43137"/>
                              </a:srgbClr>
                            </a:outerShdw>
                          </a:effectLst>
                        </a:rPr>
                        <a:t> la </a:t>
                      </a:r>
                      <a:r>
                        <a:rPr lang="en-US" sz="1200" dirty="0" err="1">
                          <a:solidFill>
                            <a:schemeClr val="tx1"/>
                          </a:solidFill>
                          <a:effectLst>
                            <a:outerShdw blurRad="38100" dist="38100" dir="2700000" algn="tl">
                              <a:srgbClr val="000000">
                                <a:alpha val="43137"/>
                              </a:srgbClr>
                            </a:outerShdw>
                          </a:effectLst>
                        </a:rPr>
                        <a:t>lucru</a:t>
                      </a:r>
                      <a:r>
                        <a:rPr lang="en-US" sz="1200" dirty="0">
                          <a:solidFill>
                            <a:schemeClr val="tx1"/>
                          </a:solidFill>
                          <a:effectLst>
                            <a:outerShdw blurRad="38100" dist="38100" dir="2700000" algn="tl">
                              <a:srgbClr val="000000">
                                <a:alpha val="43137"/>
                              </a:srgbClr>
                            </a:outerShdw>
                          </a:effectLst>
                        </a:rPr>
                        <a:t>;</a:t>
                      </a:r>
                      <a:endParaRPr lang="ro-RO" sz="1200" dirty="0">
                        <a:solidFill>
                          <a:schemeClr val="tx1"/>
                        </a:solidFill>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228600" algn="l"/>
                        </a:tabLst>
                      </a:pPr>
                      <a:r>
                        <a:rPr lang="en-US" sz="1200" dirty="0" err="1">
                          <a:solidFill>
                            <a:schemeClr val="tx1"/>
                          </a:solidFill>
                          <a:effectLst>
                            <a:outerShdw blurRad="38100" dist="38100" dir="2700000" algn="tl">
                              <a:srgbClr val="000000">
                                <a:alpha val="43137"/>
                              </a:srgbClr>
                            </a:outerShdw>
                          </a:effectLst>
                        </a:rPr>
                        <a:t>Bugetul</a:t>
                      </a:r>
                      <a:r>
                        <a:rPr lang="en-US" sz="1200" dirty="0">
                          <a:solidFill>
                            <a:schemeClr val="tx1"/>
                          </a:solidFill>
                          <a:effectLst>
                            <a:outerShdw blurRad="38100" dist="38100" dir="2700000" algn="tl">
                              <a:srgbClr val="000000">
                                <a:alpha val="43137"/>
                              </a:srgbClr>
                            </a:outerShdw>
                          </a:effectLst>
                        </a:rPr>
                        <a:t> de </a:t>
                      </a:r>
                      <a:r>
                        <a:rPr lang="en-US" sz="1200" dirty="0" err="1">
                          <a:solidFill>
                            <a:schemeClr val="tx1"/>
                          </a:solidFill>
                          <a:effectLst>
                            <a:outerShdw blurRad="38100" dist="38100" dir="2700000" algn="tl">
                              <a:srgbClr val="000000">
                                <a:alpha val="43137"/>
                              </a:srgbClr>
                            </a:outerShdw>
                          </a:effectLst>
                        </a:rPr>
                        <a:t>timp</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relativ</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scăzut</a:t>
                      </a:r>
                      <a:r>
                        <a:rPr lang="en-US" sz="1200" dirty="0">
                          <a:solidFill>
                            <a:schemeClr val="tx1"/>
                          </a:solidFill>
                          <a:effectLst>
                            <a:outerShdw blurRad="38100" dist="38100" dir="2700000" algn="tl">
                              <a:srgbClr val="000000">
                                <a:alpha val="43137"/>
                              </a:srgbClr>
                            </a:outerShdw>
                          </a:effectLst>
                        </a:rPr>
                        <a:t> al </a:t>
                      </a:r>
                      <a:r>
                        <a:rPr lang="en-US" sz="1200" dirty="0" err="1">
                          <a:solidFill>
                            <a:schemeClr val="tx1"/>
                          </a:solidFill>
                          <a:effectLst>
                            <a:outerShdw blurRad="38100" dist="38100" dir="2700000" algn="tl">
                              <a:srgbClr val="000000">
                                <a:alpha val="43137"/>
                              </a:srgbClr>
                            </a:outerShdw>
                          </a:effectLst>
                        </a:rPr>
                        <a:t>părinţilor</a:t>
                      </a:r>
                      <a:r>
                        <a:rPr lang="en-US" sz="1200" dirty="0">
                          <a:solidFill>
                            <a:schemeClr val="tx1"/>
                          </a:solidFill>
                          <a:effectLst>
                            <a:outerShdw blurRad="38100" dist="38100" dir="2700000" algn="tl">
                              <a:srgbClr val="000000">
                                <a:alpha val="43137"/>
                              </a:srgbClr>
                            </a:outerShdw>
                          </a:effectLst>
                        </a:rPr>
                        <a:t> conduce la </a:t>
                      </a:r>
                      <a:r>
                        <a:rPr lang="en-US" sz="1200" dirty="0" err="1">
                          <a:solidFill>
                            <a:schemeClr val="tx1"/>
                          </a:solidFill>
                          <a:effectLst>
                            <a:outerShdw blurRad="38100" dist="38100" dir="2700000" algn="tl">
                              <a:srgbClr val="000000">
                                <a:alpha val="43137"/>
                              </a:srgbClr>
                            </a:outerShdw>
                          </a:effectLst>
                        </a:rPr>
                        <a:t>slaba</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implicare</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în</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activităţile</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şcolii</a:t>
                      </a:r>
                      <a:r>
                        <a:rPr lang="en-US" sz="1200" dirty="0">
                          <a:solidFill>
                            <a:schemeClr val="tx1"/>
                          </a:solidFill>
                          <a:effectLst>
                            <a:outerShdw blurRad="38100" dist="38100" dir="2700000" algn="tl">
                              <a:srgbClr val="000000">
                                <a:alpha val="43137"/>
                              </a:srgbClr>
                            </a:outerShdw>
                          </a:effectLst>
                        </a:rPr>
                        <a:t>;</a:t>
                      </a:r>
                      <a:endParaRPr lang="ro-RO" sz="1200" dirty="0">
                        <a:solidFill>
                          <a:schemeClr val="tx1"/>
                        </a:solidFill>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228600" algn="l"/>
                        </a:tabLst>
                      </a:pPr>
                      <a:r>
                        <a:rPr lang="en-US" sz="1200" dirty="0" err="1">
                          <a:solidFill>
                            <a:schemeClr val="tx1"/>
                          </a:solidFill>
                          <a:effectLst>
                            <a:outerShdw blurRad="38100" dist="38100" dir="2700000" algn="tl">
                              <a:srgbClr val="000000">
                                <a:alpha val="43137"/>
                              </a:srgbClr>
                            </a:outerShdw>
                          </a:effectLst>
                        </a:rPr>
                        <a:t>Accentuarea</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efectelor</a:t>
                      </a:r>
                      <a:r>
                        <a:rPr lang="en-US" sz="1200" dirty="0">
                          <a:solidFill>
                            <a:schemeClr val="tx1"/>
                          </a:solidFill>
                          <a:effectLst>
                            <a:outerShdw blurRad="38100" dist="38100" dir="2700000" algn="tl">
                              <a:srgbClr val="000000">
                                <a:alpha val="43137"/>
                              </a:srgbClr>
                            </a:outerShdw>
                          </a:effectLst>
                        </a:rPr>
                        <a:t> negative </a:t>
                      </a:r>
                      <a:r>
                        <a:rPr lang="en-US" sz="1200" dirty="0" err="1">
                          <a:solidFill>
                            <a:schemeClr val="tx1"/>
                          </a:solidFill>
                          <a:effectLst>
                            <a:outerShdw blurRad="38100" dist="38100" dir="2700000" algn="tl">
                              <a:srgbClr val="000000">
                                <a:alpha val="43137"/>
                              </a:srgbClr>
                            </a:outerShdw>
                          </a:effectLst>
                        </a:rPr>
                        <a:t>în</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educaţia</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elevilor</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datorită</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unei</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comunicări</a:t>
                      </a:r>
                      <a:r>
                        <a:rPr lang="en-US" sz="1200" dirty="0">
                          <a:solidFill>
                            <a:schemeClr val="tx1"/>
                          </a:solidFill>
                          <a:effectLst>
                            <a:outerShdw blurRad="38100" dist="38100" dir="2700000" algn="tl">
                              <a:srgbClr val="000000">
                                <a:alpha val="43137"/>
                              </a:srgbClr>
                            </a:outerShdw>
                          </a:effectLst>
                        </a:rPr>
                        <a:t> tot </a:t>
                      </a:r>
                      <a:r>
                        <a:rPr lang="en-US" sz="1200" dirty="0" err="1">
                          <a:solidFill>
                            <a:schemeClr val="tx1"/>
                          </a:solidFill>
                          <a:effectLst>
                            <a:outerShdw blurRad="38100" dist="38100" dir="2700000" algn="tl">
                              <a:srgbClr val="000000">
                                <a:alpha val="43137"/>
                              </a:srgbClr>
                            </a:outerShdw>
                          </a:effectLst>
                        </a:rPr>
                        <a:t>mai</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dificile</a:t>
                      </a:r>
                      <a:r>
                        <a:rPr lang="en-US" sz="1200" dirty="0">
                          <a:solidFill>
                            <a:schemeClr val="tx1"/>
                          </a:solidFill>
                          <a:effectLst>
                            <a:outerShdw blurRad="38100" dist="38100" dir="2700000" algn="tl">
                              <a:srgbClr val="000000">
                                <a:alpha val="43137"/>
                              </a:srgbClr>
                            </a:outerShdw>
                          </a:effectLst>
                        </a:rPr>
                        <a:t> cu </a:t>
                      </a:r>
                      <a:r>
                        <a:rPr lang="en-US" sz="1200" dirty="0" err="1">
                          <a:solidFill>
                            <a:schemeClr val="tx1"/>
                          </a:solidFill>
                          <a:effectLst>
                            <a:outerShdw blurRad="38100" dist="38100" dir="2700000" algn="tl">
                              <a:srgbClr val="000000">
                                <a:alpha val="43137"/>
                              </a:srgbClr>
                            </a:outerShdw>
                          </a:effectLst>
                        </a:rPr>
                        <a:t>familia</a:t>
                      </a:r>
                      <a:r>
                        <a:rPr lang="en-US" sz="1200" dirty="0">
                          <a:solidFill>
                            <a:schemeClr val="tx1"/>
                          </a:solidFill>
                          <a:effectLst>
                            <a:outerShdw blurRad="38100" dist="38100" dir="2700000" algn="tl">
                              <a:srgbClr val="000000">
                                <a:alpha val="43137"/>
                              </a:srgbClr>
                            </a:outerShdw>
                          </a:effectLst>
                        </a:rPr>
                        <a:t>;</a:t>
                      </a:r>
                      <a:endParaRPr lang="ro-RO" sz="1200" dirty="0">
                        <a:solidFill>
                          <a:schemeClr val="tx1"/>
                        </a:solidFill>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228600" algn="l"/>
                        </a:tabLst>
                      </a:pPr>
                      <a:r>
                        <a:rPr lang="en-US" sz="1200" dirty="0" err="1">
                          <a:solidFill>
                            <a:schemeClr val="tx1"/>
                          </a:solidFill>
                          <a:effectLst>
                            <a:outerShdw blurRad="38100" dist="38100" dir="2700000" algn="tl">
                              <a:srgbClr val="000000">
                                <a:alpha val="43137"/>
                              </a:srgbClr>
                            </a:outerShdw>
                          </a:effectLst>
                        </a:rPr>
                        <a:t>Concurenţa</a:t>
                      </a:r>
                      <a:r>
                        <a:rPr lang="en-US" sz="1200" dirty="0">
                          <a:solidFill>
                            <a:schemeClr val="tx1"/>
                          </a:solidFill>
                          <a:effectLst>
                            <a:outerShdw blurRad="38100" dist="38100" dir="2700000" algn="tl">
                              <a:srgbClr val="000000">
                                <a:alpha val="43137"/>
                              </a:srgbClr>
                            </a:outerShdw>
                          </a:effectLst>
                        </a:rPr>
                        <a:t> cu </a:t>
                      </a:r>
                      <a:r>
                        <a:rPr lang="en-US" sz="1200" dirty="0" err="1">
                          <a:solidFill>
                            <a:schemeClr val="tx1"/>
                          </a:solidFill>
                          <a:effectLst>
                            <a:outerShdw blurRad="38100" dist="38100" dir="2700000" algn="tl">
                              <a:srgbClr val="000000">
                                <a:alpha val="43137"/>
                              </a:srgbClr>
                            </a:outerShdw>
                          </a:effectLst>
                        </a:rPr>
                        <a:t>celelalte</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şcoli</a:t>
                      </a:r>
                      <a:r>
                        <a:rPr lang="en-US" sz="1200" dirty="0">
                          <a:solidFill>
                            <a:schemeClr val="tx1"/>
                          </a:solidFill>
                          <a:effectLst>
                            <a:outerShdw blurRad="38100" dist="38100" dir="2700000" algn="tl">
                              <a:srgbClr val="000000">
                                <a:alpha val="43137"/>
                              </a:srgbClr>
                            </a:outerShdw>
                          </a:effectLst>
                        </a:rPr>
                        <a:t>;</a:t>
                      </a:r>
                      <a:endParaRPr lang="ro-RO" sz="1200" dirty="0">
                        <a:solidFill>
                          <a:schemeClr val="tx1"/>
                        </a:solidFill>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228600" algn="l"/>
                        </a:tabLst>
                      </a:pPr>
                      <a:r>
                        <a:rPr lang="en-US" sz="1200" dirty="0" err="1">
                          <a:solidFill>
                            <a:schemeClr val="tx1"/>
                          </a:solidFill>
                          <a:effectLst>
                            <a:outerShdw blurRad="38100" dist="38100" dir="2700000" algn="tl">
                              <a:srgbClr val="000000">
                                <a:alpha val="43137"/>
                              </a:srgbClr>
                            </a:outerShdw>
                          </a:effectLst>
                        </a:rPr>
                        <a:t>Posibila</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instabilitate</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socială</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şi</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economică</a:t>
                      </a:r>
                      <a:r>
                        <a:rPr lang="en-US" sz="1200" dirty="0">
                          <a:solidFill>
                            <a:schemeClr val="tx1"/>
                          </a:solidFill>
                          <a:effectLst>
                            <a:outerShdw blurRad="38100" dist="38100" dir="2700000" algn="tl">
                              <a:srgbClr val="000000">
                                <a:alpha val="43137"/>
                              </a:srgbClr>
                            </a:outerShdw>
                          </a:effectLst>
                        </a:rPr>
                        <a:t> a </a:t>
                      </a:r>
                      <a:r>
                        <a:rPr lang="en-US" sz="1200" dirty="0" err="1">
                          <a:solidFill>
                            <a:schemeClr val="tx1"/>
                          </a:solidFill>
                          <a:effectLst>
                            <a:outerShdw blurRad="38100" dist="38100" dir="2700000" algn="tl">
                              <a:srgbClr val="000000">
                                <a:alpha val="43137"/>
                              </a:srgbClr>
                            </a:outerShdw>
                          </a:effectLst>
                        </a:rPr>
                        <a:t>partenerilor</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şcolii</a:t>
                      </a:r>
                      <a:r>
                        <a:rPr lang="en-US" sz="1200" dirty="0">
                          <a:solidFill>
                            <a:schemeClr val="tx1"/>
                          </a:solidFill>
                          <a:effectLst>
                            <a:outerShdw blurRad="38100" dist="38100" dir="2700000" algn="tl">
                              <a:srgbClr val="000000">
                                <a:alpha val="43137"/>
                              </a:srgbClr>
                            </a:outerShdw>
                          </a:effectLst>
                        </a:rPr>
                        <a:t>;</a:t>
                      </a:r>
                      <a:endParaRPr lang="ro-RO" sz="1200" dirty="0">
                        <a:solidFill>
                          <a:schemeClr val="tx1"/>
                        </a:solidFill>
                        <a:effectLst>
                          <a:outerShdw blurRad="38100" dist="38100" dir="2700000" algn="tl">
                            <a:srgbClr val="000000">
                              <a:alpha val="43137"/>
                            </a:srgbClr>
                          </a:outerShdw>
                        </a:effectLst>
                      </a:endParaRPr>
                    </a:p>
                    <a:p>
                      <a:pPr marL="342900" lvl="0" indent="-342900">
                        <a:lnSpc>
                          <a:spcPct val="107000"/>
                        </a:lnSpc>
                        <a:spcAft>
                          <a:spcPts val="0"/>
                        </a:spcAft>
                        <a:buSzPts val="1000"/>
                        <a:buFont typeface="Symbol" panose="05050102010706020507" pitchFamily="18" charset="2"/>
                        <a:buChar char=""/>
                        <a:tabLst>
                          <a:tab pos="228600" algn="l"/>
                        </a:tabLst>
                      </a:pPr>
                      <a:r>
                        <a:rPr lang="en-US" sz="1200" dirty="0" err="1">
                          <a:solidFill>
                            <a:schemeClr val="tx1"/>
                          </a:solidFill>
                          <a:effectLst>
                            <a:outerShdw blurRad="38100" dist="38100" dir="2700000" algn="tl">
                              <a:srgbClr val="000000">
                                <a:alpha val="43137"/>
                              </a:srgbClr>
                            </a:outerShdw>
                          </a:effectLst>
                        </a:rPr>
                        <a:t>Resurse</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limitate</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în</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primării</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pentru</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satisfacerea</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cerinţelor</a:t>
                      </a:r>
                      <a:r>
                        <a:rPr lang="en-US" sz="1200" dirty="0">
                          <a:solidFill>
                            <a:schemeClr val="tx1"/>
                          </a:solidFill>
                          <a:effectLst>
                            <a:outerShdw blurRad="38100" dist="38100" dir="2700000" algn="tl">
                              <a:srgbClr val="000000">
                                <a:alpha val="43137"/>
                              </a:srgbClr>
                            </a:outerShdw>
                          </a:effectLst>
                        </a:rPr>
                        <a:t> </a:t>
                      </a:r>
                      <a:r>
                        <a:rPr lang="en-US" sz="1200" dirty="0" err="1">
                          <a:solidFill>
                            <a:schemeClr val="tx1"/>
                          </a:solidFill>
                          <a:effectLst>
                            <a:outerShdw blurRad="38100" dist="38100" dir="2700000" algn="tl">
                              <a:srgbClr val="000000">
                                <a:alpha val="43137"/>
                              </a:srgbClr>
                            </a:outerShdw>
                          </a:effectLst>
                        </a:rPr>
                        <a:t>instituţilor</a:t>
                      </a:r>
                      <a:r>
                        <a:rPr lang="en-US" sz="1200" dirty="0">
                          <a:solidFill>
                            <a:schemeClr val="tx1"/>
                          </a:solidFill>
                          <a:effectLst>
                            <a:outerShdw blurRad="38100" dist="38100" dir="2700000" algn="tl">
                              <a:srgbClr val="000000">
                                <a:alpha val="43137"/>
                              </a:srgbClr>
                            </a:outerShdw>
                          </a:effectLst>
                        </a:rPr>
                        <a:t>  </a:t>
                      </a:r>
                      <a:endParaRPr lang="ro-RO" sz="1200" dirty="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8927" marR="48927" marT="0" marB="0"/>
                </a:tc>
                <a:extLst>
                  <a:ext uri="{0D108BD9-81ED-4DB2-BD59-A6C34878D82A}">
                    <a16:rowId xmlns:a16="http://schemas.microsoft.com/office/drawing/2014/main" val="3135649798"/>
                  </a:ext>
                </a:extLst>
              </a:tr>
            </a:tbl>
          </a:graphicData>
        </a:graphic>
      </p:graphicFrame>
      <p:sp>
        <p:nvSpPr>
          <p:cNvPr id="4" name="Titlu 1">
            <a:extLst>
              <a:ext uri="{FF2B5EF4-FFF2-40B4-BE49-F238E27FC236}">
                <a16:creationId xmlns:a16="http://schemas.microsoft.com/office/drawing/2014/main" id="{A368272C-7AB8-4C7A-BAB6-EB455D366DCA}"/>
              </a:ext>
            </a:extLst>
          </p:cNvPr>
          <p:cNvSpPr>
            <a:spLocks noGrp="1"/>
          </p:cNvSpPr>
          <p:nvPr>
            <p:ph type="title"/>
          </p:nvPr>
        </p:nvSpPr>
        <p:spPr>
          <a:xfrm>
            <a:off x="3581400" y="197531"/>
            <a:ext cx="8610600" cy="1293812"/>
          </a:xfrm>
        </p:spPr>
        <p:txBody>
          <a:bodyPr>
            <a:normAutofit/>
          </a:bodyPr>
          <a:lstStyle/>
          <a:p>
            <a:pPr algn="ctr"/>
            <a:r>
              <a:rPr lang="ro-RO" b="1" dirty="0">
                <a:latin typeface="Algerian" panose="04020705040A02060702" pitchFamily="82" charset="0"/>
              </a:rPr>
              <a:t>Analiza SWOT</a:t>
            </a:r>
            <a:br>
              <a:rPr lang="ro-RO" dirty="0">
                <a:latin typeface="Algerian" panose="04020705040A02060702" pitchFamily="82" charset="0"/>
              </a:rPr>
            </a:br>
            <a:r>
              <a:rPr lang="ro-RO" b="1" dirty="0">
                <a:latin typeface="Algerian" panose="04020705040A02060702" pitchFamily="82" charset="0"/>
              </a:rPr>
              <a:t>PARTENERIATE</a:t>
            </a:r>
            <a:endParaRPr lang="ro-RO" dirty="0">
              <a:latin typeface="Algerian" panose="04020705040A02060702" pitchFamily="82" charset="0"/>
            </a:endParaRPr>
          </a:p>
        </p:txBody>
      </p:sp>
    </p:spTree>
    <p:extLst>
      <p:ext uri="{BB962C8B-B14F-4D97-AF65-F5344CB8AC3E}">
        <p14:creationId xmlns:p14="http://schemas.microsoft.com/office/powerpoint/2010/main" val="4148356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CBD730DC-6D54-4C2D-B071-D594A52491A7}"/>
              </a:ext>
            </a:extLst>
          </p:cNvPr>
          <p:cNvSpPr>
            <a:spLocks noGrp="1"/>
          </p:cNvSpPr>
          <p:nvPr>
            <p:ph type="title"/>
          </p:nvPr>
        </p:nvSpPr>
        <p:spPr>
          <a:xfrm>
            <a:off x="1866900" y="-8385"/>
            <a:ext cx="8610600" cy="1295400"/>
          </a:xfrm>
        </p:spPr>
        <p:txBody>
          <a:bodyPr>
            <a:normAutofit/>
          </a:bodyPr>
          <a:lstStyle/>
          <a:p>
            <a:r>
              <a:rPr lang="ro-RO" sz="3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Viziunea managerială</a:t>
            </a:r>
          </a:p>
        </p:txBody>
      </p:sp>
      <p:sp>
        <p:nvSpPr>
          <p:cNvPr id="3" name="Substituent text 2">
            <a:extLst>
              <a:ext uri="{FF2B5EF4-FFF2-40B4-BE49-F238E27FC236}">
                <a16:creationId xmlns:a16="http://schemas.microsoft.com/office/drawing/2014/main" id="{BBFE8B77-8A97-4025-B53B-D04F03875A03}"/>
              </a:ext>
            </a:extLst>
          </p:cNvPr>
          <p:cNvSpPr>
            <a:spLocks noGrp="1"/>
          </p:cNvSpPr>
          <p:nvPr>
            <p:ph type="body" idx="1"/>
          </p:nvPr>
        </p:nvSpPr>
        <p:spPr>
          <a:xfrm>
            <a:off x="801691" y="973972"/>
            <a:ext cx="5079991" cy="823912"/>
          </a:xfrm>
        </p:spPr>
        <p:txBody>
          <a:bodyPr/>
          <a:lstStyle/>
          <a:p>
            <a:r>
              <a:rPr lang="ro-RO" b="1" dirty="0">
                <a:latin typeface="Bahnschrift" panose="020B0502040204020203" pitchFamily="34" charset="0"/>
              </a:rPr>
              <a:t>OBIECTIVELE STRATEGICE</a:t>
            </a:r>
            <a:endParaRPr lang="ro-RO" dirty="0">
              <a:latin typeface="Bahnschrift" panose="020B0502040204020203" pitchFamily="34" charset="0"/>
            </a:endParaRPr>
          </a:p>
        </p:txBody>
      </p:sp>
      <p:sp>
        <p:nvSpPr>
          <p:cNvPr id="4" name="Substituent conținut 3">
            <a:extLst>
              <a:ext uri="{FF2B5EF4-FFF2-40B4-BE49-F238E27FC236}">
                <a16:creationId xmlns:a16="http://schemas.microsoft.com/office/drawing/2014/main" id="{DCCFDF5D-B6EB-40CB-830E-6C8BA1BBD2E3}"/>
              </a:ext>
            </a:extLst>
          </p:cNvPr>
          <p:cNvSpPr>
            <a:spLocks noGrp="1"/>
          </p:cNvSpPr>
          <p:nvPr>
            <p:ph sz="half" idx="2"/>
          </p:nvPr>
        </p:nvSpPr>
        <p:spPr>
          <a:xfrm>
            <a:off x="685800" y="1994264"/>
            <a:ext cx="5311775" cy="4685210"/>
          </a:xfrm>
        </p:spPr>
        <p:txBody>
          <a:bodyPr>
            <a:normAutofit fontScale="55000" lnSpcReduction="20000"/>
          </a:bodyPr>
          <a:lstStyle/>
          <a:p>
            <a:pPr lvl="0"/>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Promovarea imaginii și creșterea prestigiului </a:t>
            </a:r>
            <a:r>
              <a:rPr lang="ro-RO"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instituţiei</a:t>
            </a:r>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în scopul atragerii resurselor </a:t>
            </a:r>
            <a:r>
              <a:rPr lang="ro-RO"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educaţionale</a:t>
            </a:r>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și extrabugetare;</a:t>
            </a:r>
          </a:p>
          <a:p>
            <a:pPr lvl="0"/>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Valorificarea deplină a resurselor pedagogice în </a:t>
            </a:r>
            <a:r>
              <a:rPr lang="ro-RO"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concordanţă</a:t>
            </a:r>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cu </a:t>
            </a:r>
            <a:r>
              <a:rPr lang="ro-RO"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cerinţele</a:t>
            </a:r>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funcţionale</a:t>
            </a:r>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ale proiectării curriculare;</a:t>
            </a:r>
          </a:p>
          <a:p>
            <a:pPr lvl="0"/>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Îndrumarea metodologică a personalului didactic la niveluri de </a:t>
            </a:r>
            <a:r>
              <a:rPr lang="ro-RO"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performanţă</a:t>
            </a:r>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aflate în </a:t>
            </a:r>
            <a:r>
              <a:rPr lang="ro-RO"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concordanţă</a:t>
            </a:r>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cu </a:t>
            </a:r>
            <a:r>
              <a:rPr lang="ro-RO"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cerinţele</a:t>
            </a:r>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funcţionale</a:t>
            </a:r>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ale </a:t>
            </a:r>
            <a:r>
              <a:rPr lang="ro-RO"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perfecţionării</a:t>
            </a:r>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și ale cercetării pedagogice;</a:t>
            </a:r>
          </a:p>
          <a:p>
            <a:pPr lvl="0"/>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Modernizarea și dezvoltarea bazei materiale a gimnaziului pentru promovarea unui </a:t>
            </a:r>
            <a:r>
              <a:rPr lang="ro-RO"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învăţământ</a:t>
            </a:r>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modern;</a:t>
            </a:r>
          </a:p>
          <a:p>
            <a:pPr lvl="0"/>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Proiectarea unui sistem propriu de monitorizare și evaluare a </a:t>
            </a:r>
            <a:r>
              <a:rPr lang="ro-RO"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activităţii</a:t>
            </a:r>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întregului colectiv;</a:t>
            </a:r>
          </a:p>
          <a:p>
            <a:pPr lvl="0"/>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Crearea unui parteneriat educativ eficient prin atragerea </a:t>
            </a:r>
            <a:r>
              <a:rPr lang="ro-RO"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părinţilor</a:t>
            </a:r>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consultarea elevilor și colaborarea cu factori educativi locali și raionali;</a:t>
            </a:r>
          </a:p>
          <a:p>
            <a:pPr lvl="0"/>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Oferirea, pentru fiecare elev, a unor servicii adecvate de orientare și consiliere pentru carieră;</a:t>
            </a:r>
          </a:p>
          <a:p>
            <a:endParaRPr lang="ro-RO" dirty="0"/>
          </a:p>
        </p:txBody>
      </p:sp>
      <p:sp>
        <p:nvSpPr>
          <p:cNvPr id="5" name="Substituent text 4">
            <a:extLst>
              <a:ext uri="{FF2B5EF4-FFF2-40B4-BE49-F238E27FC236}">
                <a16:creationId xmlns:a16="http://schemas.microsoft.com/office/drawing/2014/main" id="{BC0E367E-FCCE-405B-9725-2A831ED38810}"/>
              </a:ext>
            </a:extLst>
          </p:cNvPr>
          <p:cNvSpPr>
            <a:spLocks noGrp="1"/>
          </p:cNvSpPr>
          <p:nvPr>
            <p:ph type="body" sz="quarter" idx="3"/>
          </p:nvPr>
        </p:nvSpPr>
        <p:spPr>
          <a:xfrm>
            <a:off x="6308727" y="1870955"/>
            <a:ext cx="5105400" cy="823912"/>
          </a:xfrm>
        </p:spPr>
        <p:txBody>
          <a:bodyPr/>
          <a:lstStyle/>
          <a:p>
            <a:r>
              <a:rPr lang="ro-RO" b="1" dirty="0">
                <a:latin typeface="Bahnschrift" panose="020B0502040204020203" pitchFamily="34" charset="0"/>
              </a:rPr>
              <a:t>OPŢIUNILE STRATEGICE:</a:t>
            </a:r>
            <a:endParaRPr lang="ro-RO" dirty="0">
              <a:latin typeface="Bahnschrift" panose="020B0502040204020203" pitchFamily="34" charset="0"/>
            </a:endParaRPr>
          </a:p>
        </p:txBody>
      </p:sp>
      <p:sp>
        <p:nvSpPr>
          <p:cNvPr id="6" name="Substituent conținut 5">
            <a:extLst>
              <a:ext uri="{FF2B5EF4-FFF2-40B4-BE49-F238E27FC236}">
                <a16:creationId xmlns:a16="http://schemas.microsoft.com/office/drawing/2014/main" id="{A9551DBC-BAD8-4168-BB10-F03C98DE6304}"/>
              </a:ext>
            </a:extLst>
          </p:cNvPr>
          <p:cNvSpPr>
            <a:spLocks noGrp="1"/>
          </p:cNvSpPr>
          <p:nvPr>
            <p:ph sz="quarter" idx="4"/>
          </p:nvPr>
        </p:nvSpPr>
        <p:spPr>
          <a:xfrm>
            <a:off x="6194427" y="3043647"/>
            <a:ext cx="5334000" cy="2586444"/>
          </a:xfrm>
        </p:spPr>
        <p:txBody>
          <a:bodyPr>
            <a:normAutofit fontScale="55000" lnSpcReduction="20000"/>
          </a:bodyPr>
          <a:lstStyle/>
          <a:p>
            <a:pPr lvl="0"/>
            <a:r>
              <a:rPr lang="ro-RO" sz="3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Școlarizarea elevilor</a:t>
            </a:r>
          </a:p>
          <a:p>
            <a:pPr lvl="0"/>
            <a:r>
              <a:rPr lang="ro-RO" sz="3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Dezvoltarea resurselor umane</a:t>
            </a:r>
          </a:p>
          <a:p>
            <a:pPr lvl="0"/>
            <a:r>
              <a:rPr lang="ro-RO" sz="3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Dezvoltarea curriculară</a:t>
            </a:r>
          </a:p>
          <a:p>
            <a:pPr lvl="0"/>
            <a:r>
              <a:rPr lang="ro-RO" sz="3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Dezvoltarea </a:t>
            </a:r>
            <a:r>
              <a:rPr lang="ro-RO" sz="36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relaţiilor</a:t>
            </a:r>
            <a:r>
              <a:rPr lang="ro-RO" sz="3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comunitare</a:t>
            </a:r>
          </a:p>
          <a:p>
            <a:pPr lvl="0"/>
            <a:r>
              <a:rPr lang="ro-RO" sz="3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Activitatea extrașcolară</a:t>
            </a:r>
          </a:p>
          <a:p>
            <a:pPr lvl="0"/>
            <a:r>
              <a:rPr lang="ro-RO" sz="3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Dezvoltarea financiară și a bazei materiale</a:t>
            </a:r>
          </a:p>
          <a:p>
            <a:pPr marL="0" indent="0">
              <a:buNone/>
            </a:pPr>
            <a:endParaRPr lang="ro-RO" dirty="0"/>
          </a:p>
        </p:txBody>
      </p:sp>
    </p:spTree>
    <p:extLst>
      <p:ext uri="{BB962C8B-B14F-4D97-AF65-F5344CB8AC3E}">
        <p14:creationId xmlns:p14="http://schemas.microsoft.com/office/powerpoint/2010/main" val="859214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F0B56B64-09C4-4506-B98C-B670CB9CF0ED}"/>
              </a:ext>
            </a:extLst>
          </p:cNvPr>
          <p:cNvSpPr>
            <a:spLocks noGrp="1"/>
          </p:cNvSpPr>
          <p:nvPr>
            <p:ph type="title"/>
          </p:nvPr>
        </p:nvSpPr>
        <p:spPr>
          <a:xfrm>
            <a:off x="1024467" y="139339"/>
            <a:ext cx="10820400" cy="775062"/>
          </a:xfrm>
        </p:spPr>
        <p:txBody>
          <a:bodyPr>
            <a:normAutofit fontScale="90000"/>
          </a:bodyPr>
          <a:lstStyle/>
          <a:p>
            <a:pPr algn="ctr"/>
            <a:r>
              <a:rPr lang="ru-RU" b="1" dirty="0">
                <a:latin typeface="Bookman Old Style" panose="02050604050505020204" pitchFamily="18" charset="0"/>
              </a:rPr>
              <a:t>OPŢIUNEA STRATEGICĂ: </a:t>
            </a:r>
            <a:r>
              <a:rPr lang="ru-RU" b="1" cap="none" dirty="0" err="1">
                <a:latin typeface="Bookman Old Style" panose="02050604050505020204" pitchFamily="18" charset="0"/>
              </a:rPr>
              <a:t>Școlarizarea</a:t>
            </a:r>
            <a:r>
              <a:rPr lang="ru-RU" b="1" cap="none" dirty="0">
                <a:latin typeface="Bookman Old Style" panose="02050604050505020204" pitchFamily="18" charset="0"/>
              </a:rPr>
              <a:t> </a:t>
            </a:r>
            <a:r>
              <a:rPr lang="ru-RU" b="1" cap="none" dirty="0" err="1">
                <a:latin typeface="Bookman Old Style" panose="02050604050505020204" pitchFamily="18" charset="0"/>
              </a:rPr>
              <a:t>elevilor</a:t>
            </a:r>
            <a:br>
              <a:rPr lang="ro-RO" b="1" dirty="0"/>
            </a:br>
            <a:endParaRPr lang="ro-RO" dirty="0"/>
          </a:p>
        </p:txBody>
      </p:sp>
      <p:graphicFrame>
        <p:nvGraphicFramePr>
          <p:cNvPr id="4" name="Tabel 3">
            <a:extLst>
              <a:ext uri="{FF2B5EF4-FFF2-40B4-BE49-F238E27FC236}">
                <a16:creationId xmlns:a16="http://schemas.microsoft.com/office/drawing/2014/main" id="{7A1DF341-68D0-42EC-9C6B-163D79E602F0}"/>
              </a:ext>
            </a:extLst>
          </p:cNvPr>
          <p:cNvGraphicFramePr>
            <a:graphicFrameLocks noGrp="1"/>
          </p:cNvGraphicFramePr>
          <p:nvPr>
            <p:extLst>
              <p:ext uri="{D42A27DB-BD31-4B8C-83A1-F6EECF244321}">
                <p14:modId xmlns:p14="http://schemas.microsoft.com/office/powerpoint/2010/main" val="542488569"/>
              </p:ext>
            </p:extLst>
          </p:nvPr>
        </p:nvGraphicFramePr>
        <p:xfrm>
          <a:off x="766354" y="914401"/>
          <a:ext cx="11207930" cy="5259571"/>
        </p:xfrm>
        <a:graphic>
          <a:graphicData uri="http://schemas.openxmlformats.org/drawingml/2006/table">
            <a:tbl>
              <a:tblPr firstRow="1" firstCol="1" lastRow="1" lastCol="1" bandRow="1" bandCol="1">
                <a:tableStyleId>{F2DE63D5-997A-4646-A377-4702673A728D}</a:tableStyleId>
              </a:tblPr>
              <a:tblGrid>
                <a:gridCol w="443361">
                  <a:extLst>
                    <a:ext uri="{9D8B030D-6E8A-4147-A177-3AD203B41FA5}">
                      <a16:colId xmlns:a16="http://schemas.microsoft.com/office/drawing/2014/main" val="1113599848"/>
                    </a:ext>
                  </a:extLst>
                </a:gridCol>
                <a:gridCol w="1565970">
                  <a:extLst>
                    <a:ext uri="{9D8B030D-6E8A-4147-A177-3AD203B41FA5}">
                      <a16:colId xmlns:a16="http://schemas.microsoft.com/office/drawing/2014/main" val="168144061"/>
                    </a:ext>
                  </a:extLst>
                </a:gridCol>
                <a:gridCol w="1429491">
                  <a:extLst>
                    <a:ext uri="{9D8B030D-6E8A-4147-A177-3AD203B41FA5}">
                      <a16:colId xmlns:a16="http://schemas.microsoft.com/office/drawing/2014/main" val="3636091198"/>
                    </a:ext>
                  </a:extLst>
                </a:gridCol>
                <a:gridCol w="3354412">
                  <a:extLst>
                    <a:ext uri="{9D8B030D-6E8A-4147-A177-3AD203B41FA5}">
                      <a16:colId xmlns:a16="http://schemas.microsoft.com/office/drawing/2014/main" val="2785645390"/>
                    </a:ext>
                  </a:extLst>
                </a:gridCol>
                <a:gridCol w="1069752">
                  <a:extLst>
                    <a:ext uri="{9D8B030D-6E8A-4147-A177-3AD203B41FA5}">
                      <a16:colId xmlns:a16="http://schemas.microsoft.com/office/drawing/2014/main" val="2118672174"/>
                    </a:ext>
                  </a:extLst>
                </a:gridCol>
                <a:gridCol w="719479">
                  <a:extLst>
                    <a:ext uri="{9D8B030D-6E8A-4147-A177-3AD203B41FA5}">
                      <a16:colId xmlns:a16="http://schemas.microsoft.com/office/drawing/2014/main" val="801031888"/>
                    </a:ext>
                  </a:extLst>
                </a:gridCol>
                <a:gridCol w="1230688">
                  <a:extLst>
                    <a:ext uri="{9D8B030D-6E8A-4147-A177-3AD203B41FA5}">
                      <a16:colId xmlns:a16="http://schemas.microsoft.com/office/drawing/2014/main" val="3342743047"/>
                    </a:ext>
                  </a:extLst>
                </a:gridCol>
                <a:gridCol w="1394777">
                  <a:extLst>
                    <a:ext uri="{9D8B030D-6E8A-4147-A177-3AD203B41FA5}">
                      <a16:colId xmlns:a16="http://schemas.microsoft.com/office/drawing/2014/main" val="1967418485"/>
                    </a:ext>
                  </a:extLst>
                </a:gridCol>
              </a:tblGrid>
              <a:tr h="705500">
                <a:tc>
                  <a:txBody>
                    <a:bodyPr/>
                    <a:lstStyle/>
                    <a:p>
                      <a:pPr marL="38100" marR="26035" indent="5080" algn="ctr">
                        <a:lnSpc>
                          <a:spcPts val="1230"/>
                        </a:lnSpc>
                        <a:spcBef>
                          <a:spcPts val="60"/>
                        </a:spcBef>
                        <a:spcAft>
                          <a:spcPts val="0"/>
                        </a:spcAft>
                      </a:pPr>
                      <a:r>
                        <a:rPr lang="ro-RO" sz="1200" spc="-30">
                          <a:solidFill>
                            <a:schemeClr val="tx1"/>
                          </a:solidFill>
                          <a:effectLst/>
                          <a:latin typeface="Arial" panose="020B0604020202020204" pitchFamily="34" charset="0"/>
                          <a:cs typeface="Arial" panose="020B0604020202020204" pitchFamily="34" charset="0"/>
                        </a:rPr>
                        <a:t>Nr.</a:t>
                      </a:r>
                      <a:r>
                        <a:rPr lang="ro-RO" sz="1200" spc="-25">
                          <a:solidFill>
                            <a:schemeClr val="tx1"/>
                          </a:solidFill>
                          <a:effectLst/>
                          <a:latin typeface="Arial" panose="020B0604020202020204" pitchFamily="34" charset="0"/>
                          <a:cs typeface="Arial" panose="020B0604020202020204" pitchFamily="34" charset="0"/>
                        </a:rPr>
                        <a:t> d/o</a:t>
                      </a:r>
                      <a:endParaRPr lang="ro-RO" sz="1200">
                        <a:solidFill>
                          <a:schemeClr val="tx1"/>
                        </a:solidFill>
                        <a:effectLst/>
                        <a:latin typeface="Arial" panose="020B0604020202020204" pitchFamily="34" charset="0"/>
                        <a:ea typeface="Minion Pro"/>
                        <a:cs typeface="Arial" panose="020B0604020202020204" pitchFamily="34" charset="0"/>
                      </a:endParaRPr>
                    </a:p>
                  </a:txBody>
                  <a:tcPr marL="0" marR="0" marT="0" marB="0"/>
                </a:tc>
                <a:tc>
                  <a:txBody>
                    <a:bodyPr/>
                    <a:lstStyle/>
                    <a:p>
                      <a:pPr marL="245745" algn="ctr">
                        <a:spcBef>
                          <a:spcPts val="615"/>
                        </a:spcBef>
                        <a:spcAft>
                          <a:spcPts val="0"/>
                        </a:spcAft>
                      </a:pPr>
                      <a:r>
                        <a:rPr lang="ro-RO" sz="1200" spc="-10" dirty="0">
                          <a:solidFill>
                            <a:schemeClr val="tx1"/>
                          </a:solidFill>
                          <a:effectLst/>
                          <a:latin typeface="Arial" panose="020B0604020202020204" pitchFamily="34" charset="0"/>
                          <a:cs typeface="Arial" panose="020B0604020202020204" pitchFamily="34" charset="0"/>
                        </a:rPr>
                        <a:t>Probleme</a:t>
                      </a:r>
                      <a:endParaRPr lang="ro-RO" sz="1200" dirty="0">
                        <a:solidFill>
                          <a:schemeClr val="tx1"/>
                        </a:solidFill>
                        <a:effectLst/>
                        <a:latin typeface="Arial" panose="020B0604020202020204" pitchFamily="34" charset="0"/>
                        <a:ea typeface="Minion Pro"/>
                        <a:cs typeface="Arial" panose="020B0604020202020204" pitchFamily="34" charset="0"/>
                      </a:endParaRPr>
                    </a:p>
                  </a:txBody>
                  <a:tcPr marL="0" marR="0" marT="0" marB="0"/>
                </a:tc>
                <a:tc>
                  <a:txBody>
                    <a:bodyPr/>
                    <a:lstStyle/>
                    <a:p>
                      <a:pPr marL="344805" algn="ctr">
                        <a:spcBef>
                          <a:spcPts val="615"/>
                        </a:spcBef>
                        <a:spcAft>
                          <a:spcPts val="0"/>
                        </a:spcAft>
                      </a:pPr>
                      <a:r>
                        <a:rPr lang="ro-RO" sz="1200" spc="-10">
                          <a:solidFill>
                            <a:schemeClr val="tx1"/>
                          </a:solidFill>
                          <a:effectLst/>
                          <a:latin typeface="Arial" panose="020B0604020202020204" pitchFamily="34" charset="0"/>
                          <a:cs typeface="Arial" panose="020B0604020202020204" pitchFamily="34" charset="0"/>
                        </a:rPr>
                        <a:t>Obiective</a:t>
                      </a:r>
                      <a:endParaRPr lang="ro-RO" sz="1200">
                        <a:solidFill>
                          <a:schemeClr val="tx1"/>
                        </a:solidFill>
                        <a:effectLst/>
                        <a:latin typeface="Arial" panose="020B0604020202020204" pitchFamily="34" charset="0"/>
                        <a:ea typeface="Minion Pro"/>
                        <a:cs typeface="Arial" panose="020B0604020202020204" pitchFamily="34" charset="0"/>
                      </a:endParaRPr>
                    </a:p>
                  </a:txBody>
                  <a:tcPr marL="0" marR="0" marT="0" marB="0"/>
                </a:tc>
                <a:tc>
                  <a:txBody>
                    <a:bodyPr/>
                    <a:lstStyle/>
                    <a:p>
                      <a:pPr marL="561975" algn="ctr">
                        <a:spcBef>
                          <a:spcPts val="615"/>
                        </a:spcBef>
                        <a:spcAft>
                          <a:spcPts val="0"/>
                        </a:spcAft>
                      </a:pPr>
                      <a:r>
                        <a:rPr lang="ro-RO" sz="1200">
                          <a:solidFill>
                            <a:schemeClr val="tx1"/>
                          </a:solidFill>
                          <a:effectLst/>
                          <a:latin typeface="Arial" panose="020B0604020202020204" pitchFamily="34" charset="0"/>
                          <a:cs typeface="Arial" panose="020B0604020202020204" pitchFamily="34" charset="0"/>
                        </a:rPr>
                        <a:t>Acţiuni</a:t>
                      </a:r>
                      <a:r>
                        <a:rPr lang="ro-RO" sz="1200" spc="-30">
                          <a:solidFill>
                            <a:schemeClr val="tx1"/>
                          </a:solidFill>
                          <a:effectLst/>
                          <a:latin typeface="Arial" panose="020B0604020202020204" pitchFamily="34" charset="0"/>
                          <a:cs typeface="Arial" panose="020B0604020202020204" pitchFamily="34" charset="0"/>
                        </a:rPr>
                        <a:t> </a:t>
                      </a:r>
                      <a:r>
                        <a:rPr lang="ro-RO" sz="1200">
                          <a:solidFill>
                            <a:schemeClr val="tx1"/>
                          </a:solidFill>
                          <a:effectLst/>
                          <a:latin typeface="Arial" panose="020B0604020202020204" pitchFamily="34" charset="0"/>
                          <a:cs typeface="Arial" panose="020B0604020202020204" pitchFamily="34" charset="0"/>
                        </a:rPr>
                        <a:t>în</a:t>
                      </a:r>
                      <a:r>
                        <a:rPr lang="ro-RO" sz="1200" spc="-30">
                          <a:solidFill>
                            <a:schemeClr val="tx1"/>
                          </a:solidFill>
                          <a:effectLst/>
                          <a:latin typeface="Arial" panose="020B0604020202020204" pitchFamily="34" charset="0"/>
                          <a:cs typeface="Arial" panose="020B0604020202020204" pitchFamily="34" charset="0"/>
                        </a:rPr>
                        <a:t> </a:t>
                      </a:r>
                      <a:r>
                        <a:rPr lang="ro-RO" sz="1200" spc="-10">
                          <a:solidFill>
                            <a:schemeClr val="tx1"/>
                          </a:solidFill>
                          <a:effectLst/>
                          <a:latin typeface="Arial" panose="020B0604020202020204" pitchFamily="34" charset="0"/>
                          <a:cs typeface="Arial" panose="020B0604020202020204" pitchFamily="34" charset="0"/>
                        </a:rPr>
                        <a:t>realizare</a:t>
                      </a:r>
                      <a:endParaRPr lang="ro-RO" sz="1200">
                        <a:solidFill>
                          <a:schemeClr val="tx1"/>
                        </a:solidFill>
                        <a:effectLst/>
                        <a:latin typeface="Arial" panose="020B0604020202020204" pitchFamily="34" charset="0"/>
                        <a:ea typeface="Minion Pro"/>
                        <a:cs typeface="Arial" panose="020B0604020202020204" pitchFamily="34" charset="0"/>
                      </a:endParaRPr>
                    </a:p>
                  </a:txBody>
                  <a:tcPr marL="0" marR="0" marT="0" marB="0"/>
                </a:tc>
                <a:tc>
                  <a:txBody>
                    <a:bodyPr/>
                    <a:lstStyle/>
                    <a:p>
                      <a:pPr marL="67945" algn="ctr">
                        <a:spcBef>
                          <a:spcPts val="615"/>
                        </a:spcBef>
                        <a:spcAft>
                          <a:spcPts val="0"/>
                        </a:spcAft>
                      </a:pPr>
                      <a:r>
                        <a:rPr lang="ro-RO" sz="1200" spc="-10">
                          <a:solidFill>
                            <a:schemeClr val="tx1"/>
                          </a:solidFill>
                          <a:effectLst/>
                          <a:latin typeface="Arial" panose="020B0604020202020204" pitchFamily="34" charset="0"/>
                          <a:cs typeface="Arial" panose="020B0604020202020204" pitchFamily="34" charset="0"/>
                        </a:rPr>
                        <a:t>Responsabili</a:t>
                      </a:r>
                      <a:endParaRPr lang="ro-RO" sz="1200">
                        <a:solidFill>
                          <a:schemeClr val="tx1"/>
                        </a:solidFill>
                        <a:effectLst/>
                        <a:latin typeface="Arial" panose="020B0604020202020204" pitchFamily="34" charset="0"/>
                        <a:ea typeface="Minion Pro"/>
                        <a:cs typeface="Arial" panose="020B0604020202020204" pitchFamily="34" charset="0"/>
                      </a:endParaRPr>
                    </a:p>
                  </a:txBody>
                  <a:tcPr marL="0" marR="0" marT="0" marB="0"/>
                </a:tc>
                <a:tc>
                  <a:txBody>
                    <a:bodyPr/>
                    <a:lstStyle/>
                    <a:p>
                      <a:pPr marL="106045" indent="-53340" algn="ctr">
                        <a:lnSpc>
                          <a:spcPts val="1230"/>
                        </a:lnSpc>
                        <a:spcBef>
                          <a:spcPts val="60"/>
                        </a:spcBef>
                        <a:spcAft>
                          <a:spcPts val="0"/>
                        </a:spcAft>
                      </a:pPr>
                      <a:r>
                        <a:rPr lang="ro-RO" sz="1200" spc="-20">
                          <a:solidFill>
                            <a:schemeClr val="tx1"/>
                          </a:solidFill>
                          <a:effectLst/>
                          <a:latin typeface="Arial" panose="020B0604020202020204" pitchFamily="34" charset="0"/>
                          <a:cs typeface="Arial" panose="020B0604020202020204" pitchFamily="34" charset="0"/>
                        </a:rPr>
                        <a:t>Termen</a:t>
                      </a:r>
                      <a:r>
                        <a:rPr lang="ro-RO" sz="1200" spc="-40">
                          <a:solidFill>
                            <a:schemeClr val="tx1"/>
                          </a:solidFill>
                          <a:effectLst/>
                          <a:latin typeface="Arial" panose="020B0604020202020204" pitchFamily="34" charset="0"/>
                          <a:cs typeface="Arial" panose="020B0604020202020204" pitchFamily="34" charset="0"/>
                        </a:rPr>
                        <a:t> </a:t>
                      </a:r>
                      <a:r>
                        <a:rPr lang="ro-RO" sz="1200" spc="-20">
                          <a:solidFill>
                            <a:schemeClr val="tx1"/>
                          </a:solidFill>
                          <a:effectLst/>
                          <a:latin typeface="Arial" panose="020B0604020202020204" pitchFamily="34" charset="0"/>
                          <a:cs typeface="Arial" panose="020B0604020202020204" pitchFamily="34" charset="0"/>
                        </a:rPr>
                        <a:t>de </a:t>
                      </a:r>
                      <a:r>
                        <a:rPr lang="ro-RO" sz="1200" spc="-10">
                          <a:solidFill>
                            <a:schemeClr val="tx1"/>
                          </a:solidFill>
                          <a:effectLst/>
                          <a:latin typeface="Arial" panose="020B0604020202020204" pitchFamily="34" charset="0"/>
                          <a:cs typeface="Arial" panose="020B0604020202020204" pitchFamily="34" charset="0"/>
                        </a:rPr>
                        <a:t>realizare</a:t>
                      </a:r>
                      <a:endParaRPr lang="ro-RO" sz="1200">
                        <a:solidFill>
                          <a:schemeClr val="tx1"/>
                        </a:solidFill>
                        <a:effectLst/>
                        <a:latin typeface="Arial" panose="020B0604020202020204" pitchFamily="34" charset="0"/>
                        <a:ea typeface="Minion Pro"/>
                        <a:cs typeface="Arial" panose="020B0604020202020204" pitchFamily="34" charset="0"/>
                      </a:endParaRPr>
                    </a:p>
                  </a:txBody>
                  <a:tcPr marL="0" marR="0" marT="0" marB="0"/>
                </a:tc>
                <a:tc>
                  <a:txBody>
                    <a:bodyPr/>
                    <a:lstStyle/>
                    <a:p>
                      <a:pPr marL="59690" indent="18415" algn="ctr">
                        <a:lnSpc>
                          <a:spcPts val="1230"/>
                        </a:lnSpc>
                        <a:spcBef>
                          <a:spcPts val="60"/>
                        </a:spcBef>
                        <a:spcAft>
                          <a:spcPts val="0"/>
                        </a:spcAft>
                      </a:pPr>
                      <a:r>
                        <a:rPr lang="ro-RO" sz="1200">
                          <a:solidFill>
                            <a:schemeClr val="tx1"/>
                          </a:solidFill>
                          <a:effectLst/>
                          <a:latin typeface="Arial" panose="020B0604020202020204" pitchFamily="34" charset="0"/>
                          <a:cs typeface="Arial" panose="020B0604020202020204" pitchFamily="34" charset="0"/>
                        </a:rPr>
                        <a:t>Sursa</a:t>
                      </a:r>
                      <a:r>
                        <a:rPr lang="ro-RO" sz="1200" spc="-40">
                          <a:solidFill>
                            <a:schemeClr val="tx1"/>
                          </a:solidFill>
                          <a:effectLst/>
                          <a:latin typeface="Arial" panose="020B0604020202020204" pitchFamily="34" charset="0"/>
                          <a:cs typeface="Arial" panose="020B0604020202020204" pitchFamily="34" charset="0"/>
                        </a:rPr>
                        <a:t> </a:t>
                      </a:r>
                      <a:r>
                        <a:rPr lang="ro-RO" sz="1200">
                          <a:solidFill>
                            <a:schemeClr val="tx1"/>
                          </a:solidFill>
                          <a:effectLst/>
                          <a:latin typeface="Arial" panose="020B0604020202020204" pitchFamily="34" charset="0"/>
                          <a:cs typeface="Arial" panose="020B0604020202020204" pitchFamily="34" charset="0"/>
                        </a:rPr>
                        <a:t>de </a:t>
                      </a:r>
                      <a:r>
                        <a:rPr lang="ro-RO" sz="1200" spc="-10">
                          <a:solidFill>
                            <a:schemeClr val="tx1"/>
                          </a:solidFill>
                          <a:effectLst/>
                          <a:latin typeface="Arial" panose="020B0604020202020204" pitchFamily="34" charset="0"/>
                          <a:cs typeface="Arial" panose="020B0604020202020204" pitchFamily="34" charset="0"/>
                        </a:rPr>
                        <a:t>finanțare</a:t>
                      </a:r>
                      <a:endParaRPr lang="ro-RO" sz="1200">
                        <a:solidFill>
                          <a:schemeClr val="tx1"/>
                        </a:solidFill>
                        <a:effectLst/>
                        <a:latin typeface="Arial" panose="020B0604020202020204" pitchFamily="34" charset="0"/>
                        <a:ea typeface="Minion Pro"/>
                        <a:cs typeface="Arial" panose="020B0604020202020204" pitchFamily="34" charset="0"/>
                      </a:endParaRPr>
                    </a:p>
                  </a:txBody>
                  <a:tcPr marL="0" marR="0" marT="0" marB="0"/>
                </a:tc>
                <a:tc>
                  <a:txBody>
                    <a:bodyPr/>
                    <a:lstStyle/>
                    <a:p>
                      <a:pPr marL="137160" marR="127000" indent="-3810" algn="ctr">
                        <a:lnSpc>
                          <a:spcPts val="1230"/>
                        </a:lnSpc>
                        <a:spcBef>
                          <a:spcPts val="60"/>
                        </a:spcBef>
                        <a:spcAft>
                          <a:spcPts val="0"/>
                        </a:spcAft>
                      </a:pPr>
                      <a:r>
                        <a:rPr lang="ro-RO" sz="1200" spc="-10">
                          <a:solidFill>
                            <a:schemeClr val="tx1"/>
                          </a:solidFill>
                          <a:effectLst/>
                          <a:latin typeface="Arial" panose="020B0604020202020204" pitchFamily="34" charset="0"/>
                          <a:cs typeface="Arial" panose="020B0604020202020204" pitchFamily="34" charset="0"/>
                        </a:rPr>
                        <a:t>Indicatori </a:t>
                      </a:r>
                      <a:r>
                        <a:rPr lang="ro-RO" sz="1200">
                          <a:solidFill>
                            <a:schemeClr val="tx1"/>
                          </a:solidFill>
                          <a:effectLst/>
                          <a:latin typeface="Arial" panose="020B0604020202020204" pitchFamily="34" charset="0"/>
                          <a:cs typeface="Arial" panose="020B0604020202020204" pitchFamily="34" charset="0"/>
                        </a:rPr>
                        <a:t>de</a:t>
                      </a:r>
                      <a:r>
                        <a:rPr lang="ro-RO" sz="1200" spc="5">
                          <a:solidFill>
                            <a:schemeClr val="tx1"/>
                          </a:solidFill>
                          <a:effectLst/>
                          <a:latin typeface="Arial" panose="020B0604020202020204" pitchFamily="34" charset="0"/>
                          <a:cs typeface="Arial" panose="020B0604020202020204" pitchFamily="34" charset="0"/>
                        </a:rPr>
                        <a:t> </a:t>
                      </a:r>
                      <a:r>
                        <a:rPr lang="ro-RO" sz="1200" spc="-10">
                          <a:solidFill>
                            <a:schemeClr val="tx1"/>
                          </a:solidFill>
                          <a:effectLst/>
                          <a:latin typeface="Arial" panose="020B0604020202020204" pitchFamily="34" charset="0"/>
                          <a:cs typeface="Arial" panose="020B0604020202020204" pitchFamily="34" charset="0"/>
                        </a:rPr>
                        <a:t>produs</a:t>
                      </a:r>
                      <a:endParaRPr lang="ro-RO" sz="1200">
                        <a:solidFill>
                          <a:schemeClr val="tx1"/>
                        </a:solidFill>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3157026246"/>
                  </a:ext>
                </a:extLst>
              </a:tr>
              <a:tr h="1175551">
                <a:tc>
                  <a:txBody>
                    <a:bodyPr/>
                    <a:lstStyle/>
                    <a:p>
                      <a:pPr marL="83820">
                        <a:spcBef>
                          <a:spcPts val="40"/>
                        </a:spcBef>
                        <a:spcAft>
                          <a:spcPts val="0"/>
                        </a:spcAft>
                      </a:pPr>
                      <a:r>
                        <a:rPr lang="ro-RO" sz="1200" spc="-25">
                          <a:solidFill>
                            <a:schemeClr val="tx1"/>
                          </a:solidFill>
                          <a:effectLst/>
                          <a:latin typeface="Arial" panose="020B0604020202020204" pitchFamily="34" charset="0"/>
                          <a:cs typeface="Arial" panose="020B0604020202020204" pitchFamily="34" charset="0"/>
                        </a:rPr>
                        <a:t>1.</a:t>
                      </a:r>
                      <a:endParaRPr lang="ro-RO" sz="1200">
                        <a:solidFill>
                          <a:schemeClr val="tx1"/>
                        </a:solidFill>
                        <a:effectLst/>
                        <a:latin typeface="Arial" panose="020B0604020202020204" pitchFamily="34" charset="0"/>
                        <a:ea typeface="Minion Pro"/>
                        <a:cs typeface="Arial" panose="020B0604020202020204" pitchFamily="34" charset="0"/>
                      </a:endParaRPr>
                    </a:p>
                  </a:txBody>
                  <a:tcPr marL="0" marR="0" marT="0" marB="0"/>
                </a:tc>
                <a:tc>
                  <a:txBody>
                    <a:bodyPr/>
                    <a:lstStyle/>
                    <a:p>
                      <a:pPr marL="71120" marR="46355">
                        <a:lnSpc>
                          <a:spcPct val="86000"/>
                        </a:lnSpc>
                        <a:spcBef>
                          <a:spcPts val="110"/>
                        </a:spcBef>
                        <a:spcAft>
                          <a:spcPts val="0"/>
                        </a:spcAft>
                      </a:pP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Puțini copii de vârstă școlară din Iorjnița aleg instituția noastră.</a:t>
                      </a:r>
                      <a:endParaRPr lang="ro-RO" sz="1200" b="0" u="none"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120" marR="71120">
                        <a:lnSpc>
                          <a:spcPct val="86000"/>
                        </a:lnSpc>
                        <a:spcBef>
                          <a:spcPts val="175"/>
                        </a:spcBef>
                        <a:spcAft>
                          <a:spcPts val="0"/>
                        </a:spcAft>
                      </a:pPr>
                      <a:r>
                        <a:rPr lang="ro-RO" sz="1200" b="0" u="none"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Promovarea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imaginii </a:t>
                      </a:r>
                      <a:r>
                        <a:rPr lang="ro-RO" sz="1200" b="0" u="none"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instituţiei</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prin</a:t>
                      </a:r>
                      <a:r>
                        <a:rPr lang="ro-RO" sz="1200" b="0" u="none"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activități</a:t>
                      </a:r>
                      <a:r>
                        <a:rPr lang="ro-RO" sz="1200" b="0" u="none"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extracurriculare</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la nivel de localitate.</a:t>
                      </a:r>
                      <a:endParaRPr lang="ro-RO" sz="1200" b="0" u="none"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42900" marR="65405" lvl="0" indent="-342900">
                        <a:lnSpc>
                          <a:spcPct val="86000"/>
                        </a:lnSpc>
                        <a:spcBef>
                          <a:spcPts val="175"/>
                        </a:spcBef>
                        <a:spcAft>
                          <a:spcPts val="0"/>
                        </a:spcAft>
                        <a:buSzPts val="1050"/>
                        <a:buFont typeface="Minion Pro"/>
                        <a:buChar char="•"/>
                        <a:tabLst>
                          <a:tab pos="143510" algn="l"/>
                        </a:tabLst>
                      </a:pP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Identificarea</a:t>
                      </a:r>
                      <a:r>
                        <a:rPr lang="ro-RO" sz="1200" b="0" u="none"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mediilor</a:t>
                      </a:r>
                      <a:r>
                        <a:rPr lang="ro-RO" sz="1200" b="0" u="none"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u="none"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distribuire</a:t>
                      </a:r>
                      <a:r>
                        <a:rPr lang="ro-RO" sz="1200" b="0" u="none"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a:t>
                      </a:r>
                      <a:r>
                        <a:rPr lang="ro-RO" sz="1200" b="0" u="none"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informaţiilor</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despre gimnaziu;</a:t>
                      </a:r>
                    </a:p>
                    <a:p>
                      <a:pPr marL="342900" marR="65405" lvl="0" indent="-342900">
                        <a:lnSpc>
                          <a:spcPct val="86000"/>
                        </a:lnSpc>
                        <a:spcBef>
                          <a:spcPts val="110"/>
                        </a:spcBef>
                        <a:spcAft>
                          <a:spcPts val="0"/>
                        </a:spcAft>
                        <a:buSzPts val="1050"/>
                        <a:buFont typeface="Minion Pro"/>
                        <a:buChar char="•"/>
                        <a:tabLst>
                          <a:tab pos="143510" algn="l"/>
                        </a:tabLst>
                      </a:pP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Elaborarea</a:t>
                      </a:r>
                      <a:r>
                        <a:rPr lang="ro-RO" sz="1200" b="0" u="none" spc="11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Planului</a:t>
                      </a:r>
                      <a:r>
                        <a:rPr lang="ro-RO" sz="1200" b="0" u="none" spc="11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u="none" spc="11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prezentare</a:t>
                      </a:r>
                      <a:r>
                        <a:rPr lang="ro-RO" sz="1200" b="0" u="none" spc="11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imaginii instituției;</a:t>
                      </a:r>
                    </a:p>
                    <a:p>
                      <a:pPr marL="342900" marR="64770" lvl="0" indent="-342900">
                        <a:lnSpc>
                          <a:spcPct val="86000"/>
                        </a:lnSpc>
                        <a:spcBef>
                          <a:spcPts val="110"/>
                        </a:spcBef>
                        <a:spcAft>
                          <a:spcPts val="0"/>
                        </a:spcAft>
                        <a:buSzPts val="1050"/>
                        <a:buFont typeface="Minion Pro"/>
                        <a:buChar char="•"/>
                        <a:tabLst>
                          <a:tab pos="142875" algn="l"/>
                          <a:tab pos="1367790" algn="l"/>
                        </a:tabLst>
                      </a:pP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Realizarea</a:t>
                      </a:r>
                      <a:r>
                        <a:rPr lang="ro-RO" sz="1200" b="0" u="none" spc="2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Planului	de</a:t>
                      </a:r>
                      <a:r>
                        <a:rPr lang="ro-RO" sz="1200" b="0" u="none" spc="17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prezentare a</a:t>
                      </a:r>
                      <a:r>
                        <a:rPr lang="ro-RO" sz="1200" b="0" u="none" spc="20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imaginii</a:t>
                      </a:r>
                      <a:r>
                        <a:rPr lang="ro-RO" sz="1200" b="0" u="none" spc="20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gimnaziului</a:t>
                      </a:r>
                      <a:r>
                        <a:rPr lang="ro-RO" sz="1200" b="0" u="none" spc="20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ro-RO" sz="1200" b="0" u="none"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Broșuri</a:t>
                      </a:r>
                      <a:r>
                        <a:rPr lang="ro-RO" sz="1200" b="0" u="none" spc="-4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informative,</a:t>
                      </a:r>
                      <a:r>
                        <a:rPr lang="ro-RO" sz="1200" b="0" u="none" spc="-4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pagina</a:t>
                      </a:r>
                      <a:r>
                        <a:rPr lang="ro-RO" sz="1200" b="0" u="none" spc="-4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Web, Facebook</a:t>
                      </a:r>
                      <a:r>
                        <a:rPr lang="ro-RO" sz="1200" b="0" u="none" spc="-4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etc.)</a:t>
                      </a:r>
                      <a:endParaRPr lang="ro-RO" sz="1200" b="0" u="none"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0485">
                        <a:lnSpc>
                          <a:spcPct val="86000"/>
                        </a:lnSpc>
                        <a:spcBef>
                          <a:spcPts val="175"/>
                        </a:spcBef>
                        <a:spcAft>
                          <a:spcPts val="0"/>
                        </a:spcAft>
                      </a:pPr>
                      <a:r>
                        <a:rPr lang="ro-RO" sz="1200" b="0" u="none"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Directorul Directorii adjuncţi</a:t>
                      </a:r>
                      <a:endParaRPr lang="ro-RO" sz="1200" b="0" u="none">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52070" algn="ctr">
                        <a:spcBef>
                          <a:spcPts val="40"/>
                        </a:spcBef>
                        <a:spcAft>
                          <a:spcPts val="0"/>
                        </a:spcAft>
                      </a:pPr>
                      <a:r>
                        <a:rPr lang="ro-RO" sz="1200" b="0" u="none"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2022–2027</a:t>
                      </a:r>
                      <a:endParaRPr lang="ro-RO" sz="1200" b="0" u="none">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0485" marR="93980" indent="-635">
                        <a:lnSpc>
                          <a:spcPct val="86000"/>
                        </a:lnSpc>
                        <a:spcBef>
                          <a:spcPts val="175"/>
                        </a:spcBef>
                        <a:spcAft>
                          <a:spcPts val="0"/>
                        </a:spcAft>
                      </a:pPr>
                      <a:r>
                        <a:rPr lang="ro-RO" sz="1200" b="0" u="none"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 </a:t>
                      </a:r>
                      <a:r>
                        <a:rPr lang="ro-RO" sz="1200" b="0" u="none"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Resurse extra</a:t>
                      </a:r>
                      <a:r>
                        <a:rPr lang="ro-RO" sz="1200" b="0" u="none"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bugetare</a:t>
                      </a:r>
                      <a:endParaRPr lang="ro-RO" sz="1200" b="0" u="none">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0485" marR="117475">
                        <a:lnSpc>
                          <a:spcPct val="86000"/>
                        </a:lnSpc>
                        <a:spcBef>
                          <a:spcPts val="175"/>
                        </a:spcBef>
                        <a:spcAft>
                          <a:spcPts val="0"/>
                        </a:spcAft>
                      </a:pPr>
                      <a:r>
                        <a:rPr lang="ro-RO" sz="1200" b="0" u="none">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Cel puțin 10 copii școlarizați în fiecare an școlar.</a:t>
                      </a:r>
                      <a:endParaRPr lang="ro-RO" sz="1200" b="0" u="none">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1427306220"/>
                  </a:ext>
                </a:extLst>
              </a:tr>
              <a:tr h="664400">
                <a:tc>
                  <a:txBody>
                    <a:bodyPr/>
                    <a:lstStyle/>
                    <a:p>
                      <a:pPr marL="83820">
                        <a:spcBef>
                          <a:spcPts val="40"/>
                        </a:spcBef>
                        <a:spcAft>
                          <a:spcPts val="0"/>
                        </a:spcAft>
                      </a:pPr>
                      <a:r>
                        <a:rPr lang="ro-RO" sz="1200" spc="-25">
                          <a:solidFill>
                            <a:schemeClr val="tx1"/>
                          </a:solidFill>
                          <a:effectLst/>
                          <a:latin typeface="Arial" panose="020B0604020202020204" pitchFamily="34" charset="0"/>
                          <a:cs typeface="Arial" panose="020B0604020202020204" pitchFamily="34" charset="0"/>
                        </a:rPr>
                        <a:t>2.</a:t>
                      </a:r>
                      <a:endParaRPr lang="ro-RO" sz="1200">
                        <a:solidFill>
                          <a:schemeClr val="tx1"/>
                        </a:solidFill>
                        <a:effectLst/>
                        <a:latin typeface="Arial" panose="020B0604020202020204" pitchFamily="34" charset="0"/>
                        <a:ea typeface="Minion Pro"/>
                        <a:cs typeface="Arial" panose="020B0604020202020204" pitchFamily="34" charset="0"/>
                      </a:endParaRPr>
                    </a:p>
                  </a:txBody>
                  <a:tcPr marL="0" marR="0" marT="0" marB="0"/>
                </a:tc>
                <a:tc>
                  <a:txBody>
                    <a:bodyPr/>
                    <a:lstStyle/>
                    <a:p>
                      <a:pPr marL="71120" indent="-635">
                        <a:lnSpc>
                          <a:spcPts val="1230"/>
                        </a:lnSpc>
                        <a:spcBef>
                          <a:spcPts val="60"/>
                        </a:spcBef>
                        <a:spcAft>
                          <a:spcPts val="0"/>
                        </a:spcAft>
                      </a:pP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Lipse</a:t>
                      </a:r>
                      <a:r>
                        <a:rPr lang="ro-RO" sz="1200" b="0" u="none"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nemotivate de la lecții a elevilor</a:t>
                      </a:r>
                      <a:r>
                        <a:rPr lang="ro-RO" sz="1200" b="0" u="none"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u="none"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a:t>
                      </a:r>
                      <a:r>
                        <a:rPr lang="ro-RO" sz="1200" b="0" u="none"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nivelul </a:t>
                      </a:r>
                      <a:r>
                        <a:rPr lang="ro-RO" sz="1200" b="0" u="none"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gimnazial.</a:t>
                      </a:r>
                      <a:endParaRPr lang="ro-RO" sz="1200" b="0" u="none"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120" marR="71120">
                        <a:lnSpc>
                          <a:spcPct val="86000"/>
                        </a:lnSpc>
                        <a:spcBef>
                          <a:spcPts val="175"/>
                        </a:spcBef>
                        <a:spcAft>
                          <a:spcPts val="0"/>
                        </a:spcAft>
                      </a:pPr>
                      <a:r>
                        <a:rPr lang="ro-RO" sz="1200" b="0" u="none"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Minimalizarea lipsurilor nemotivate.</a:t>
                      </a:r>
                      <a:endParaRPr lang="ro-RO" sz="1200" b="0" u="none">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42900" marR="203200" lvl="0" indent="-342900">
                        <a:lnSpc>
                          <a:spcPct val="86000"/>
                        </a:lnSpc>
                        <a:spcBef>
                          <a:spcPts val="175"/>
                        </a:spcBef>
                        <a:spcAft>
                          <a:spcPts val="0"/>
                        </a:spcAft>
                        <a:buSzPts val="1050"/>
                        <a:buFont typeface="Minion Pro"/>
                        <a:buChar char="•"/>
                        <a:tabLst>
                          <a:tab pos="143510" algn="l"/>
                        </a:tabLst>
                      </a:pPr>
                      <a:r>
                        <a:rPr lang="ro-RO" sz="1200" b="0" u="none">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Familiarizarea părinților/tutorilor prin</a:t>
                      </a:r>
                      <a:r>
                        <a:rPr lang="ro-RO" sz="1200" b="0" u="none"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diverse</a:t>
                      </a:r>
                      <a:r>
                        <a:rPr lang="ro-RO" sz="1200" b="0" u="none"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discuții,</a:t>
                      </a:r>
                      <a:r>
                        <a:rPr lang="ro-RO" sz="1200" b="0" u="none"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despre</a:t>
                      </a:r>
                      <a:r>
                        <a:rPr lang="ro-RO" sz="1200" b="0" u="none"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conse- cințele lipselor nemotivate;</a:t>
                      </a:r>
                      <a:endParaRPr lang="ro-RO" sz="1200" b="0" u="none">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0485">
                        <a:lnSpc>
                          <a:spcPts val="1230"/>
                        </a:lnSpc>
                        <a:spcBef>
                          <a:spcPts val="60"/>
                        </a:spcBef>
                        <a:spcAft>
                          <a:spcPts val="0"/>
                        </a:spcAft>
                      </a:pPr>
                      <a:r>
                        <a:rPr lang="ro-RO" sz="1200" b="0" u="none"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Directorul Directorii adjuncţi</a:t>
                      </a:r>
                      <a:endParaRPr lang="ro-RO" sz="1200" b="0" u="none">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51435" algn="ctr">
                        <a:spcBef>
                          <a:spcPts val="35"/>
                        </a:spcBef>
                        <a:spcAft>
                          <a:spcPts val="0"/>
                        </a:spcAft>
                      </a:pPr>
                      <a:r>
                        <a:rPr lang="ro-RO" sz="1200" b="0" u="none"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2022–2027</a:t>
                      </a:r>
                      <a:endParaRPr lang="ro-RO" sz="1200" b="0" u="none">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120">
                        <a:spcBef>
                          <a:spcPts val="35"/>
                        </a:spcBef>
                        <a:spcAft>
                          <a:spcPts val="0"/>
                        </a:spcAft>
                      </a:pPr>
                      <a:r>
                        <a:rPr lang="ro-RO" sz="1200" b="0" u="none"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a:t>
                      </a:r>
                      <a:endParaRPr lang="ro-RO" sz="1200" b="0" u="none">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0485" marR="83185">
                        <a:lnSpc>
                          <a:spcPct val="86000"/>
                        </a:lnSpc>
                        <a:spcBef>
                          <a:spcPts val="170"/>
                        </a:spcBef>
                        <a:spcAft>
                          <a:spcPts val="0"/>
                        </a:spcAft>
                      </a:pPr>
                      <a:r>
                        <a:rPr lang="ro-RO" sz="1200" b="0" u="none"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Reducerea absenteis</a:t>
                      </a:r>
                      <a:r>
                        <a:rPr lang="ro-RO" sz="1200" b="0" u="none">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mului</a:t>
                      </a:r>
                      <a:r>
                        <a:rPr lang="ro-RO" sz="1200" b="0" u="none"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a:t>
                      </a:r>
                      <a:r>
                        <a:rPr lang="ro-RO" sz="1200" b="0" u="none"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a:t>
                      </a:r>
                      <a:endParaRPr lang="ro-RO" sz="1200" b="0" u="none">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1316222898"/>
                  </a:ext>
                </a:extLst>
              </a:tr>
              <a:tr h="893784">
                <a:tc>
                  <a:txBody>
                    <a:bodyPr/>
                    <a:lstStyle/>
                    <a:p>
                      <a:pPr marL="83820">
                        <a:spcBef>
                          <a:spcPts val="35"/>
                        </a:spcBef>
                        <a:spcAft>
                          <a:spcPts val="0"/>
                        </a:spcAft>
                      </a:pPr>
                      <a:r>
                        <a:rPr lang="ro-RO" sz="1200" spc="-25">
                          <a:solidFill>
                            <a:schemeClr val="tx1"/>
                          </a:solidFill>
                          <a:effectLst/>
                          <a:latin typeface="Arial" panose="020B0604020202020204" pitchFamily="34" charset="0"/>
                          <a:cs typeface="Arial" panose="020B0604020202020204" pitchFamily="34" charset="0"/>
                        </a:rPr>
                        <a:t>3.</a:t>
                      </a:r>
                      <a:endParaRPr lang="ro-RO" sz="1200">
                        <a:solidFill>
                          <a:schemeClr val="tx1"/>
                        </a:solidFill>
                        <a:effectLst/>
                        <a:latin typeface="Arial" panose="020B0604020202020204" pitchFamily="34" charset="0"/>
                        <a:ea typeface="Minion Pro"/>
                        <a:cs typeface="Arial" panose="020B0604020202020204" pitchFamily="34" charset="0"/>
                      </a:endParaRPr>
                    </a:p>
                  </a:txBody>
                  <a:tcPr marL="0" marR="0" marT="0" marB="0"/>
                </a:tc>
                <a:tc>
                  <a:txBody>
                    <a:bodyPr/>
                    <a:lstStyle/>
                    <a:p>
                      <a:pPr marL="71120" indent="-635">
                        <a:lnSpc>
                          <a:spcPct val="86000"/>
                        </a:lnSpc>
                        <a:spcBef>
                          <a:spcPts val="170"/>
                        </a:spcBef>
                        <a:spcAft>
                          <a:spcPts val="0"/>
                        </a:spcAft>
                      </a:pP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Nu</a:t>
                      </a:r>
                      <a:r>
                        <a:rPr lang="ro-RO" sz="1200" b="0" u="none" spc="-3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este</a:t>
                      </a:r>
                      <a:r>
                        <a:rPr lang="ro-RO" sz="1200" b="0" u="none" spc="-3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suficient </a:t>
                      </a:r>
                      <a:r>
                        <a:rPr lang="ro-RO" sz="1200" b="0" u="none"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informată</a:t>
                      </a:r>
                      <a:r>
                        <a:rPr lang="ro-RO" sz="1200" b="0" u="none" spc="-5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comu</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nitatea pentru a solicita serviciile </a:t>
                      </a:r>
                      <a:r>
                        <a:rPr lang="ro-RO" sz="1200" b="0" u="none"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educaţionale</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ale </a:t>
                      </a:r>
                      <a:r>
                        <a:rPr lang="ro-RO" sz="1200" b="0" u="none" spc="-1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instituţiei</a:t>
                      </a:r>
                      <a:r>
                        <a:rPr lang="ro-RO" sz="1200" b="0" u="none"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ro-RO" sz="1200" b="0" u="none"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120">
                        <a:lnSpc>
                          <a:spcPct val="86000"/>
                        </a:lnSpc>
                        <a:spcBef>
                          <a:spcPts val="170"/>
                        </a:spcBef>
                        <a:spcAft>
                          <a:spcPts val="0"/>
                        </a:spcAft>
                      </a:pPr>
                      <a:r>
                        <a:rPr lang="ro-RO" sz="1200" b="0" u="none"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Intensificarea promovării</a:t>
                      </a:r>
                      <a:r>
                        <a:rPr lang="ro-RO" sz="1200" b="0" u="none" spc="-4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imaginii </a:t>
                      </a:r>
                      <a:r>
                        <a:rPr lang="ro-RO" sz="1200" b="0" u="none"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instituţiei</a:t>
                      </a:r>
                      <a:r>
                        <a:rPr lang="ro-RO" sz="1200" b="0" u="none"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a:t>
                      </a:r>
                      <a:r>
                        <a:rPr lang="ro-RO" sz="1200" b="0" u="none"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nivel</a:t>
                      </a:r>
                      <a:r>
                        <a:rPr lang="ro-RO" sz="1200" b="0" u="none"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a:t>
                      </a:r>
                      <a:r>
                        <a:rPr lang="ro-RO" sz="1200" b="0" u="none"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comunitate.</a:t>
                      </a:r>
                      <a:endParaRPr lang="ro-RO" sz="1200" b="0" u="none"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42900" marR="64770" lvl="0" indent="-342900" algn="just">
                        <a:lnSpc>
                          <a:spcPct val="86000"/>
                        </a:lnSpc>
                        <a:spcBef>
                          <a:spcPts val="170"/>
                        </a:spcBef>
                        <a:spcAft>
                          <a:spcPts val="0"/>
                        </a:spcAft>
                        <a:buSzPts val="1050"/>
                        <a:buFont typeface="Minion Pro"/>
                        <a:buChar char="•"/>
                        <a:tabLst>
                          <a:tab pos="143510" algn="l"/>
                        </a:tabLst>
                      </a:pPr>
                      <a:r>
                        <a:rPr lang="ro-RO" sz="1200" b="0" u="none">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Încheierea de parteneriate cu diverse instituţii și organizaţii în vederea colaborării pentru promovarea imaginii instituţiei;</a:t>
                      </a:r>
                    </a:p>
                    <a:p>
                      <a:pPr marL="342900" marR="65405" lvl="0" indent="-342900" algn="just">
                        <a:lnSpc>
                          <a:spcPct val="86000"/>
                        </a:lnSpc>
                        <a:spcBef>
                          <a:spcPts val="110"/>
                        </a:spcBef>
                        <a:spcAft>
                          <a:spcPts val="0"/>
                        </a:spcAft>
                        <a:buSzPts val="1050"/>
                        <a:buFont typeface="Minion Pro"/>
                        <a:buChar char="•"/>
                        <a:tabLst>
                          <a:tab pos="142875" algn="l"/>
                        </a:tabLst>
                      </a:pPr>
                      <a:r>
                        <a:rPr lang="ro-RO" sz="1200" b="0" u="none">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Elaborarea unui program de promovare a imaginii instituţiei.</a:t>
                      </a:r>
                      <a:endParaRPr lang="ro-RO" sz="1200" b="0" u="none">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0485">
                        <a:lnSpc>
                          <a:spcPct val="86000"/>
                        </a:lnSpc>
                        <a:spcBef>
                          <a:spcPts val="170"/>
                        </a:spcBef>
                        <a:spcAft>
                          <a:spcPts val="0"/>
                        </a:spcAft>
                      </a:pPr>
                      <a:r>
                        <a:rPr lang="ro-RO" sz="1200" b="0" u="none"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Directorul Directorii adjuncţi</a:t>
                      </a:r>
                      <a:endParaRPr lang="ro-RO" sz="1200" b="0" u="none">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52070" algn="ctr">
                        <a:spcBef>
                          <a:spcPts val="35"/>
                        </a:spcBef>
                        <a:spcAft>
                          <a:spcPts val="0"/>
                        </a:spcAft>
                      </a:pPr>
                      <a:r>
                        <a:rPr lang="ro-RO" sz="1200" b="0" u="none"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2022–2027</a:t>
                      </a:r>
                      <a:endParaRPr lang="ro-RO" sz="1200" b="0" u="none">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0485" marR="93980" indent="-635">
                        <a:lnSpc>
                          <a:spcPct val="86000"/>
                        </a:lnSpc>
                        <a:spcBef>
                          <a:spcPts val="170"/>
                        </a:spcBef>
                        <a:spcAft>
                          <a:spcPts val="0"/>
                        </a:spcAft>
                      </a:pPr>
                      <a:r>
                        <a:rPr lang="ro-RO" sz="1200" b="0" u="none"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 </a:t>
                      </a:r>
                      <a:r>
                        <a:rPr lang="ro-RO" sz="1200" b="0" u="none"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Resurse extra</a:t>
                      </a:r>
                      <a:r>
                        <a:rPr lang="ro-RO" sz="1200" b="0" u="none"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bugetare</a:t>
                      </a:r>
                      <a:endParaRPr lang="ro-RO" sz="1200" b="0" u="none">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0485" marR="117475">
                        <a:lnSpc>
                          <a:spcPct val="86000"/>
                        </a:lnSpc>
                        <a:spcBef>
                          <a:spcPts val="170"/>
                        </a:spcBef>
                        <a:spcAft>
                          <a:spcPts val="0"/>
                        </a:spcAft>
                      </a:pPr>
                      <a:r>
                        <a:rPr lang="ro-RO" sz="1200" b="0" u="none"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Comunitate informată</a:t>
                      </a:r>
                      <a:r>
                        <a:rPr lang="ro-RO" sz="1200" b="0" u="none" spc="4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și absol</a:t>
                      </a:r>
                      <a:r>
                        <a:rPr lang="ro-RO" sz="1200" b="0" u="none"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venți</a:t>
                      </a:r>
                      <a:r>
                        <a:rPr lang="ro-RO" sz="1200" b="0" u="none" spc="-5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educați </a:t>
                      </a:r>
                      <a:r>
                        <a:rPr lang="ro-RO" sz="1200" b="0" u="none">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 baza </a:t>
                      </a:r>
                      <a:r>
                        <a:rPr lang="ro-RO" sz="1200" b="0" u="none"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valorilor</a:t>
                      </a:r>
                      <a:endParaRPr lang="ro-RO" sz="1200" b="0" u="none">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3699389785"/>
                  </a:ext>
                </a:extLst>
              </a:tr>
              <a:tr h="1820336">
                <a:tc>
                  <a:txBody>
                    <a:bodyPr/>
                    <a:lstStyle/>
                    <a:p>
                      <a:pPr marL="83820">
                        <a:spcBef>
                          <a:spcPts val="35"/>
                        </a:spcBef>
                        <a:spcAft>
                          <a:spcPts val="0"/>
                        </a:spcAft>
                      </a:pPr>
                      <a:r>
                        <a:rPr lang="ro-RO" sz="1200" spc="-25">
                          <a:solidFill>
                            <a:schemeClr val="tx1"/>
                          </a:solidFill>
                          <a:effectLst/>
                          <a:latin typeface="Arial" panose="020B0604020202020204" pitchFamily="34" charset="0"/>
                          <a:cs typeface="Arial" panose="020B0604020202020204" pitchFamily="34" charset="0"/>
                        </a:rPr>
                        <a:t>4.</a:t>
                      </a:r>
                      <a:endParaRPr lang="ro-RO" sz="1200">
                        <a:solidFill>
                          <a:schemeClr val="tx1"/>
                        </a:solidFill>
                        <a:effectLst/>
                        <a:latin typeface="Arial" panose="020B0604020202020204" pitchFamily="34" charset="0"/>
                        <a:ea typeface="Minion Pro"/>
                        <a:cs typeface="Arial" panose="020B0604020202020204" pitchFamily="34" charset="0"/>
                      </a:endParaRPr>
                    </a:p>
                  </a:txBody>
                  <a:tcPr marL="0" marR="0" marT="0" marB="0"/>
                </a:tc>
                <a:tc>
                  <a:txBody>
                    <a:bodyPr/>
                    <a:lstStyle/>
                    <a:p>
                      <a:pPr marL="71120" marR="149225">
                        <a:lnSpc>
                          <a:spcPct val="86000"/>
                        </a:lnSpc>
                        <a:spcBef>
                          <a:spcPts val="170"/>
                        </a:spcBef>
                        <a:spcAft>
                          <a:spcPts val="0"/>
                        </a:spcAft>
                      </a:pPr>
                      <a:r>
                        <a:rPr lang="ro-RO" sz="1200" b="0" u="none">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Reușita</a:t>
                      </a:r>
                      <a:r>
                        <a:rPr lang="ro-RO" sz="1200" b="0" u="none"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școlară slabă elevilor din clasa </a:t>
                      </a:r>
                      <a:r>
                        <a:rPr lang="ro-RO" sz="1200" b="0" u="none"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absolventă.</a:t>
                      </a:r>
                      <a:endParaRPr lang="ro-RO" sz="1200" b="0" u="none">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120" marR="80010">
                        <a:lnSpc>
                          <a:spcPct val="86000"/>
                        </a:lnSpc>
                        <a:spcBef>
                          <a:spcPts val="170"/>
                        </a:spcBef>
                        <a:spcAft>
                          <a:spcPts val="0"/>
                        </a:spcAft>
                      </a:pP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Intensificarea </a:t>
                      </a:r>
                      <a:r>
                        <a:rPr lang="ro-RO" sz="1200" b="0" u="none"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vităților</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adiționale procesului educațional</a:t>
                      </a:r>
                      <a:r>
                        <a:rPr lang="ro-RO" sz="1200" b="0" u="none"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prin</a:t>
                      </a:r>
                      <a:r>
                        <a:rPr lang="ro-RO" sz="1200" b="0" u="none"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predarea orelor opționale în conformitate</a:t>
                      </a:r>
                      <a:r>
                        <a:rPr lang="ro-RO" sz="1200" b="0" u="none"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a:t>
                      </a:r>
                      <a:r>
                        <a:rPr lang="ro-RO" sz="1200" b="0" u="none"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opțiunile elevilor</a:t>
                      </a:r>
                      <a:endParaRPr lang="ro-RO" sz="1200" b="0" u="none"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42900" marR="157480" lvl="0" indent="-342900" algn="just">
                        <a:lnSpc>
                          <a:spcPct val="86000"/>
                        </a:lnSpc>
                        <a:spcBef>
                          <a:spcPts val="170"/>
                        </a:spcBef>
                        <a:spcAft>
                          <a:spcPts val="0"/>
                        </a:spcAft>
                        <a:buSzPts val="1050"/>
                        <a:buFont typeface="Minion Pro"/>
                        <a:buChar char="•"/>
                        <a:tabLst>
                          <a:tab pos="142875" algn="l"/>
                        </a:tabLst>
                      </a:pP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Crearea</a:t>
                      </a:r>
                      <a:r>
                        <a:rPr lang="ro-RO" sz="1200" b="0" u="none" spc="-5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grupilor</a:t>
                      </a:r>
                      <a:r>
                        <a:rPr lang="ro-RO" sz="1200" b="0" u="none" spc="-5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u="none" spc="-5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lucru</a:t>
                      </a:r>
                      <a:r>
                        <a:rPr lang="ro-RO" sz="1200" b="0" u="none" spc="-5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a:t>
                      </a:r>
                      <a:r>
                        <a:rPr lang="ro-RO" sz="1200" b="0" u="none" spc="-5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interesele copiilor;</a:t>
                      </a:r>
                    </a:p>
                    <a:p>
                      <a:pPr marL="342900" marR="180340" lvl="0" indent="-342900" algn="just">
                        <a:lnSpc>
                          <a:spcPct val="86000"/>
                        </a:lnSpc>
                        <a:spcBef>
                          <a:spcPts val="110"/>
                        </a:spcBef>
                        <a:spcAft>
                          <a:spcPts val="0"/>
                        </a:spcAft>
                        <a:buSzPts val="1050"/>
                        <a:buFont typeface="Minion Pro"/>
                        <a:buChar char="•"/>
                        <a:tabLst>
                          <a:tab pos="143510" algn="l"/>
                        </a:tabLst>
                      </a:pP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Identificarea</a:t>
                      </a:r>
                      <a:r>
                        <a:rPr lang="ro-RO" sz="1200" b="0" u="none"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metodelor</a:t>
                      </a:r>
                      <a:r>
                        <a:rPr lang="ro-RO" sz="1200" b="0" u="none"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atractive</a:t>
                      </a:r>
                      <a:r>
                        <a:rPr lang="ro-RO" sz="1200" b="0" u="none"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a:t>
                      </a:r>
                      <a:r>
                        <a:rPr lang="ro-RO" sz="1200" b="0" u="none"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predare-învățare.</a:t>
                      </a:r>
                      <a:endParaRPr lang="ro-RO" sz="1200" b="0" u="none"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0485">
                        <a:lnSpc>
                          <a:spcPct val="86000"/>
                        </a:lnSpc>
                        <a:spcBef>
                          <a:spcPts val="170"/>
                        </a:spcBef>
                        <a:spcAft>
                          <a:spcPts val="0"/>
                        </a:spcAft>
                      </a:pPr>
                      <a:r>
                        <a:rPr lang="ro-RO" sz="1200" b="0" u="none"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Directorul Directorii adjuncți</a:t>
                      </a:r>
                      <a:endParaRPr lang="ro-RO" sz="1200" b="0" u="none"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52070" algn="ctr">
                        <a:spcBef>
                          <a:spcPts val="35"/>
                        </a:spcBef>
                        <a:spcAft>
                          <a:spcPts val="0"/>
                        </a:spcAft>
                      </a:pPr>
                      <a:r>
                        <a:rPr lang="ro-RO" sz="1200" b="0" u="none"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2022–2027</a:t>
                      </a:r>
                      <a:endParaRPr lang="ro-RO" sz="1200" b="0" u="none"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0485" marR="93980" indent="-635">
                        <a:lnSpc>
                          <a:spcPct val="86000"/>
                        </a:lnSpc>
                        <a:spcBef>
                          <a:spcPts val="170"/>
                        </a:spcBef>
                        <a:spcAft>
                          <a:spcPts val="0"/>
                        </a:spcAft>
                      </a:pPr>
                      <a:r>
                        <a:rPr lang="ro-RO" sz="1200" b="0" u="none" spc="-2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 </a:t>
                      </a:r>
                      <a:r>
                        <a:rPr lang="ro-RO" sz="1200" b="0" u="none"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Resurse extra</a:t>
                      </a:r>
                      <a:r>
                        <a:rPr lang="ro-RO" sz="1200" b="0" u="none" spc="-2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bugetare</a:t>
                      </a:r>
                      <a:endParaRPr lang="ro-RO" sz="1200" b="0" u="none"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0485" marR="93345" algn="just">
                        <a:lnSpc>
                          <a:spcPct val="86000"/>
                        </a:lnSpc>
                        <a:spcBef>
                          <a:spcPts val="170"/>
                        </a:spcBef>
                        <a:spcAft>
                          <a:spcPts val="0"/>
                        </a:spcAft>
                      </a:pP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Nota medie la</a:t>
                      </a:r>
                      <a:r>
                        <a:rPr lang="ro-RO" sz="1200" b="0" u="none"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examenul de</a:t>
                      </a:r>
                      <a:r>
                        <a:rPr lang="ro-RO" sz="1200" b="0" u="none" spc="-1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absolvire mai</a:t>
                      </a:r>
                      <a:r>
                        <a:rPr lang="ro-RO" sz="1200" b="0" u="none"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mare</a:t>
                      </a:r>
                      <a:r>
                        <a:rPr lang="ro-RO" sz="1200" b="0" u="none"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u="none"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a:t>
                      </a:r>
                      <a:r>
                        <a:rPr lang="ro-RO" sz="1200" b="0" u="none" spc="-2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7,50.</a:t>
                      </a:r>
                      <a:endParaRPr lang="ro-RO" sz="1200" b="0" u="none"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1913818416"/>
                  </a:ext>
                </a:extLst>
              </a:tr>
            </a:tbl>
          </a:graphicData>
        </a:graphic>
      </p:graphicFrame>
    </p:spTree>
    <p:extLst>
      <p:ext uri="{BB962C8B-B14F-4D97-AF65-F5344CB8AC3E}">
        <p14:creationId xmlns:p14="http://schemas.microsoft.com/office/powerpoint/2010/main" val="1859826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u 1">
            <a:extLst>
              <a:ext uri="{FF2B5EF4-FFF2-40B4-BE49-F238E27FC236}">
                <a16:creationId xmlns:a16="http://schemas.microsoft.com/office/drawing/2014/main" id="{2F21E2FB-4EC0-40EC-B944-4B5901484328}"/>
              </a:ext>
            </a:extLst>
          </p:cNvPr>
          <p:cNvSpPr>
            <a:spLocks noGrp="1"/>
          </p:cNvSpPr>
          <p:nvPr>
            <p:ph type="title"/>
          </p:nvPr>
        </p:nvSpPr>
        <p:spPr>
          <a:xfrm>
            <a:off x="348343" y="261257"/>
            <a:ext cx="11064496" cy="644435"/>
          </a:xfrm>
        </p:spPr>
        <p:txBody>
          <a:bodyPr>
            <a:normAutofit fontScale="90000"/>
          </a:bodyPr>
          <a:lstStyle/>
          <a:p>
            <a:pPr algn="ctr"/>
            <a:r>
              <a:rPr lang="ru-RU" b="1" dirty="0">
                <a:latin typeface="Bookman Old Style" panose="02050604050505020204" pitchFamily="18" charset="0"/>
              </a:rPr>
              <a:t>OPŢIUNEA STRATEGICĂ: </a:t>
            </a:r>
            <a:r>
              <a:rPr lang="ro-RO" b="1" cap="none" dirty="0">
                <a:latin typeface="Bookman Old Style" panose="02050604050505020204" pitchFamily="18" charset="0"/>
              </a:rPr>
              <a:t>Dezvoltarea resurselor umane</a:t>
            </a:r>
            <a:br>
              <a:rPr lang="ro-RO" b="1" dirty="0"/>
            </a:br>
            <a:endParaRPr lang="ro-RO" dirty="0"/>
          </a:p>
        </p:txBody>
      </p:sp>
      <p:graphicFrame>
        <p:nvGraphicFramePr>
          <p:cNvPr id="5" name="Tabel 4">
            <a:extLst>
              <a:ext uri="{FF2B5EF4-FFF2-40B4-BE49-F238E27FC236}">
                <a16:creationId xmlns:a16="http://schemas.microsoft.com/office/drawing/2014/main" id="{A5D25369-AA2D-44FD-8EF1-7E829275899A}"/>
              </a:ext>
            </a:extLst>
          </p:cNvPr>
          <p:cNvGraphicFramePr>
            <a:graphicFrameLocks noGrp="1"/>
          </p:cNvGraphicFramePr>
          <p:nvPr>
            <p:extLst>
              <p:ext uri="{D42A27DB-BD31-4B8C-83A1-F6EECF244321}">
                <p14:modId xmlns:p14="http://schemas.microsoft.com/office/powerpoint/2010/main" val="2595622738"/>
              </p:ext>
            </p:extLst>
          </p:nvPr>
        </p:nvGraphicFramePr>
        <p:xfrm>
          <a:off x="557349" y="748937"/>
          <a:ext cx="11390811" cy="6160822"/>
        </p:xfrm>
        <a:graphic>
          <a:graphicData uri="http://schemas.openxmlformats.org/drawingml/2006/table">
            <a:tbl>
              <a:tblPr firstRow="1" firstCol="1" lastRow="1" lastCol="1" bandRow="1" bandCol="1">
                <a:tableStyleId>{F2DE63D5-997A-4646-A377-4702673A728D}</a:tableStyleId>
              </a:tblPr>
              <a:tblGrid>
                <a:gridCol w="407816">
                  <a:extLst>
                    <a:ext uri="{9D8B030D-6E8A-4147-A177-3AD203B41FA5}">
                      <a16:colId xmlns:a16="http://schemas.microsoft.com/office/drawing/2014/main" val="4065282966"/>
                    </a:ext>
                  </a:extLst>
                </a:gridCol>
                <a:gridCol w="1365777">
                  <a:extLst>
                    <a:ext uri="{9D8B030D-6E8A-4147-A177-3AD203B41FA5}">
                      <a16:colId xmlns:a16="http://schemas.microsoft.com/office/drawing/2014/main" val="533812720"/>
                    </a:ext>
                  </a:extLst>
                </a:gridCol>
                <a:gridCol w="1882000">
                  <a:extLst>
                    <a:ext uri="{9D8B030D-6E8A-4147-A177-3AD203B41FA5}">
                      <a16:colId xmlns:a16="http://schemas.microsoft.com/office/drawing/2014/main" val="4218299565"/>
                    </a:ext>
                  </a:extLst>
                </a:gridCol>
                <a:gridCol w="3135679">
                  <a:extLst>
                    <a:ext uri="{9D8B030D-6E8A-4147-A177-3AD203B41FA5}">
                      <a16:colId xmlns:a16="http://schemas.microsoft.com/office/drawing/2014/main" val="3110799193"/>
                    </a:ext>
                  </a:extLst>
                </a:gridCol>
                <a:gridCol w="1149701">
                  <a:extLst>
                    <a:ext uri="{9D8B030D-6E8A-4147-A177-3AD203B41FA5}">
                      <a16:colId xmlns:a16="http://schemas.microsoft.com/office/drawing/2014/main" val="2079329361"/>
                    </a:ext>
                  </a:extLst>
                </a:gridCol>
                <a:gridCol w="940999">
                  <a:extLst>
                    <a:ext uri="{9D8B030D-6E8A-4147-A177-3AD203B41FA5}">
                      <a16:colId xmlns:a16="http://schemas.microsoft.com/office/drawing/2014/main" val="2784521191"/>
                    </a:ext>
                  </a:extLst>
                </a:gridCol>
                <a:gridCol w="1358401">
                  <a:extLst>
                    <a:ext uri="{9D8B030D-6E8A-4147-A177-3AD203B41FA5}">
                      <a16:colId xmlns:a16="http://schemas.microsoft.com/office/drawing/2014/main" val="29782063"/>
                    </a:ext>
                  </a:extLst>
                </a:gridCol>
                <a:gridCol w="1150438">
                  <a:extLst>
                    <a:ext uri="{9D8B030D-6E8A-4147-A177-3AD203B41FA5}">
                      <a16:colId xmlns:a16="http://schemas.microsoft.com/office/drawing/2014/main" val="3779614420"/>
                    </a:ext>
                  </a:extLst>
                </a:gridCol>
              </a:tblGrid>
              <a:tr h="296432">
                <a:tc>
                  <a:txBody>
                    <a:bodyPr/>
                    <a:lstStyle/>
                    <a:p>
                      <a:pPr marL="66675" marR="54610" indent="5080" algn="ctr">
                        <a:lnSpc>
                          <a:spcPct val="85000"/>
                        </a:lnSpc>
                        <a:spcBef>
                          <a:spcPts val="785"/>
                        </a:spcBef>
                        <a:spcAft>
                          <a:spcPts val="0"/>
                        </a:spcAft>
                      </a:pPr>
                      <a:r>
                        <a:rPr lang="ro-RO" sz="1200" spc="-30" dirty="0">
                          <a:solidFill>
                            <a:schemeClr val="tx1"/>
                          </a:solidFill>
                          <a:effectLst/>
                          <a:latin typeface="Arial" panose="020B0604020202020204" pitchFamily="34" charset="0"/>
                          <a:cs typeface="Arial" panose="020B0604020202020204" pitchFamily="34" charset="0"/>
                        </a:rPr>
                        <a:t>Nr.</a:t>
                      </a:r>
                      <a:r>
                        <a:rPr lang="ro-RO" sz="1200" spc="-25" dirty="0">
                          <a:solidFill>
                            <a:schemeClr val="tx1"/>
                          </a:solidFill>
                          <a:effectLst/>
                          <a:latin typeface="Arial" panose="020B0604020202020204" pitchFamily="34" charset="0"/>
                          <a:cs typeface="Arial" panose="020B0604020202020204" pitchFamily="34" charset="0"/>
                        </a:rPr>
                        <a:t> d/o</a:t>
                      </a:r>
                      <a:endParaRPr lang="ro-RO" sz="1200" dirty="0">
                        <a:solidFill>
                          <a:schemeClr val="tx1"/>
                        </a:solidFill>
                        <a:effectLst/>
                        <a:latin typeface="Arial" panose="020B0604020202020204" pitchFamily="34" charset="0"/>
                        <a:ea typeface="Minion Pro"/>
                        <a:cs typeface="Arial" panose="020B0604020202020204" pitchFamily="34" charset="0"/>
                      </a:endParaRPr>
                    </a:p>
                  </a:txBody>
                  <a:tcPr marL="0" marR="0" marT="0" marB="0"/>
                </a:tc>
                <a:tc>
                  <a:txBody>
                    <a:bodyPr/>
                    <a:lstStyle/>
                    <a:p>
                      <a:pPr marL="211455" algn="ctr">
                        <a:spcBef>
                          <a:spcPts val="1240"/>
                        </a:spcBef>
                        <a:spcAft>
                          <a:spcPts val="0"/>
                        </a:spcAft>
                      </a:pPr>
                      <a:r>
                        <a:rPr lang="ro-RO" sz="1200" spc="-10" dirty="0">
                          <a:solidFill>
                            <a:schemeClr val="tx1"/>
                          </a:solidFill>
                          <a:effectLst/>
                          <a:latin typeface="Arial" panose="020B0604020202020204" pitchFamily="34" charset="0"/>
                          <a:cs typeface="Arial" panose="020B0604020202020204" pitchFamily="34" charset="0"/>
                        </a:rPr>
                        <a:t>Probleme</a:t>
                      </a:r>
                      <a:endParaRPr lang="ro-RO" sz="1200" dirty="0">
                        <a:solidFill>
                          <a:schemeClr val="tx1"/>
                        </a:solidFill>
                        <a:effectLst/>
                        <a:latin typeface="Arial" panose="020B0604020202020204" pitchFamily="34" charset="0"/>
                        <a:ea typeface="Minion Pro"/>
                        <a:cs typeface="Arial" panose="020B0604020202020204" pitchFamily="34" charset="0"/>
                      </a:endParaRPr>
                    </a:p>
                  </a:txBody>
                  <a:tcPr marL="0" marR="0" marT="0" marB="0"/>
                </a:tc>
                <a:tc>
                  <a:txBody>
                    <a:bodyPr/>
                    <a:lstStyle/>
                    <a:p>
                      <a:pPr marL="381000" algn="ctr">
                        <a:spcBef>
                          <a:spcPts val="1240"/>
                        </a:spcBef>
                        <a:spcAft>
                          <a:spcPts val="0"/>
                        </a:spcAft>
                      </a:pPr>
                      <a:r>
                        <a:rPr lang="ro-RO" sz="1200" spc="-10">
                          <a:solidFill>
                            <a:schemeClr val="tx1"/>
                          </a:solidFill>
                          <a:effectLst/>
                          <a:latin typeface="Arial" panose="020B0604020202020204" pitchFamily="34" charset="0"/>
                          <a:cs typeface="Arial" panose="020B0604020202020204" pitchFamily="34" charset="0"/>
                        </a:rPr>
                        <a:t>Obiective</a:t>
                      </a:r>
                      <a:endParaRPr lang="ro-RO" sz="1200">
                        <a:solidFill>
                          <a:schemeClr val="tx1"/>
                        </a:solidFill>
                        <a:effectLst/>
                        <a:latin typeface="Arial" panose="020B0604020202020204" pitchFamily="34" charset="0"/>
                        <a:ea typeface="Minion Pro"/>
                        <a:cs typeface="Arial" panose="020B0604020202020204" pitchFamily="34" charset="0"/>
                      </a:endParaRPr>
                    </a:p>
                  </a:txBody>
                  <a:tcPr marL="0" marR="0" marT="0" marB="0"/>
                </a:tc>
                <a:tc>
                  <a:txBody>
                    <a:bodyPr/>
                    <a:lstStyle/>
                    <a:p>
                      <a:pPr marL="654685" algn="ctr">
                        <a:spcBef>
                          <a:spcPts val="1240"/>
                        </a:spcBef>
                        <a:spcAft>
                          <a:spcPts val="0"/>
                        </a:spcAft>
                      </a:pPr>
                      <a:r>
                        <a:rPr lang="ro-RO" sz="1200">
                          <a:solidFill>
                            <a:schemeClr val="tx1"/>
                          </a:solidFill>
                          <a:effectLst/>
                          <a:latin typeface="Arial" panose="020B0604020202020204" pitchFamily="34" charset="0"/>
                          <a:cs typeface="Arial" panose="020B0604020202020204" pitchFamily="34" charset="0"/>
                        </a:rPr>
                        <a:t>Acţiuni</a:t>
                      </a:r>
                      <a:r>
                        <a:rPr lang="ro-RO" sz="1200" spc="-30">
                          <a:solidFill>
                            <a:schemeClr val="tx1"/>
                          </a:solidFill>
                          <a:effectLst/>
                          <a:latin typeface="Arial" panose="020B0604020202020204" pitchFamily="34" charset="0"/>
                          <a:cs typeface="Arial" panose="020B0604020202020204" pitchFamily="34" charset="0"/>
                        </a:rPr>
                        <a:t> </a:t>
                      </a:r>
                      <a:r>
                        <a:rPr lang="ro-RO" sz="1200">
                          <a:solidFill>
                            <a:schemeClr val="tx1"/>
                          </a:solidFill>
                          <a:effectLst/>
                          <a:latin typeface="Arial" panose="020B0604020202020204" pitchFamily="34" charset="0"/>
                          <a:cs typeface="Arial" panose="020B0604020202020204" pitchFamily="34" charset="0"/>
                        </a:rPr>
                        <a:t>în</a:t>
                      </a:r>
                      <a:r>
                        <a:rPr lang="ro-RO" sz="1200" spc="-30">
                          <a:solidFill>
                            <a:schemeClr val="tx1"/>
                          </a:solidFill>
                          <a:effectLst/>
                          <a:latin typeface="Arial" panose="020B0604020202020204" pitchFamily="34" charset="0"/>
                          <a:cs typeface="Arial" panose="020B0604020202020204" pitchFamily="34" charset="0"/>
                        </a:rPr>
                        <a:t> </a:t>
                      </a:r>
                      <a:r>
                        <a:rPr lang="ro-RO" sz="1200" spc="-10">
                          <a:solidFill>
                            <a:schemeClr val="tx1"/>
                          </a:solidFill>
                          <a:effectLst/>
                          <a:latin typeface="Arial" panose="020B0604020202020204" pitchFamily="34" charset="0"/>
                          <a:cs typeface="Arial" panose="020B0604020202020204" pitchFamily="34" charset="0"/>
                        </a:rPr>
                        <a:t>realizare</a:t>
                      </a:r>
                      <a:endParaRPr lang="ro-RO" sz="1200">
                        <a:solidFill>
                          <a:schemeClr val="tx1"/>
                        </a:solidFill>
                        <a:effectLst/>
                        <a:latin typeface="Arial" panose="020B0604020202020204" pitchFamily="34" charset="0"/>
                        <a:ea typeface="Minion Pro"/>
                        <a:cs typeface="Arial" panose="020B0604020202020204" pitchFamily="34" charset="0"/>
                      </a:endParaRPr>
                    </a:p>
                  </a:txBody>
                  <a:tcPr marL="0" marR="0" marT="0" marB="0"/>
                </a:tc>
                <a:tc>
                  <a:txBody>
                    <a:bodyPr/>
                    <a:lstStyle/>
                    <a:p>
                      <a:pPr marL="76835" algn="ctr">
                        <a:spcBef>
                          <a:spcPts val="1240"/>
                        </a:spcBef>
                        <a:spcAft>
                          <a:spcPts val="0"/>
                        </a:spcAft>
                      </a:pPr>
                      <a:r>
                        <a:rPr lang="ro-RO" sz="1200" spc="-10">
                          <a:solidFill>
                            <a:schemeClr val="tx1"/>
                          </a:solidFill>
                          <a:effectLst/>
                          <a:latin typeface="Arial" panose="020B0604020202020204" pitchFamily="34" charset="0"/>
                          <a:cs typeface="Arial" panose="020B0604020202020204" pitchFamily="34" charset="0"/>
                        </a:rPr>
                        <a:t>Responsabili</a:t>
                      </a:r>
                      <a:endParaRPr lang="ro-RO" sz="1200">
                        <a:solidFill>
                          <a:schemeClr val="tx1"/>
                        </a:solidFill>
                        <a:effectLst/>
                        <a:latin typeface="Arial" panose="020B0604020202020204" pitchFamily="34" charset="0"/>
                        <a:ea typeface="Minion Pro"/>
                        <a:cs typeface="Arial" panose="020B0604020202020204" pitchFamily="34" charset="0"/>
                      </a:endParaRPr>
                    </a:p>
                  </a:txBody>
                  <a:tcPr marL="0" marR="0" marT="0" marB="0"/>
                </a:tc>
                <a:tc>
                  <a:txBody>
                    <a:bodyPr/>
                    <a:lstStyle/>
                    <a:p>
                      <a:pPr marL="79375" marR="46990" indent="-24130" algn="ctr">
                        <a:lnSpc>
                          <a:spcPts val="1240"/>
                        </a:lnSpc>
                        <a:spcBef>
                          <a:spcPts val="50"/>
                        </a:spcBef>
                        <a:spcAft>
                          <a:spcPts val="0"/>
                        </a:spcAft>
                      </a:pPr>
                      <a:r>
                        <a:rPr lang="ro-RO" sz="1200" spc="-30">
                          <a:solidFill>
                            <a:schemeClr val="tx1"/>
                          </a:solidFill>
                          <a:effectLst/>
                          <a:latin typeface="Arial" panose="020B0604020202020204" pitchFamily="34" charset="0"/>
                          <a:cs typeface="Arial" panose="020B0604020202020204" pitchFamily="34" charset="0"/>
                        </a:rPr>
                        <a:t>Termen</a:t>
                      </a:r>
                      <a:r>
                        <a:rPr lang="ro-RO" sz="1200">
                          <a:solidFill>
                            <a:schemeClr val="tx1"/>
                          </a:solidFill>
                          <a:effectLst/>
                          <a:latin typeface="Arial" panose="020B0604020202020204" pitchFamily="34" charset="0"/>
                          <a:cs typeface="Arial" panose="020B0604020202020204" pitchFamily="34" charset="0"/>
                        </a:rPr>
                        <a:t> de rea</a:t>
                      </a:r>
                      <a:r>
                        <a:rPr lang="ro-RO" sz="1200" spc="-10">
                          <a:solidFill>
                            <a:schemeClr val="tx1"/>
                          </a:solidFill>
                          <a:effectLst/>
                          <a:latin typeface="Arial" panose="020B0604020202020204" pitchFamily="34" charset="0"/>
                          <a:cs typeface="Arial" panose="020B0604020202020204" pitchFamily="34" charset="0"/>
                        </a:rPr>
                        <a:t>lizare</a:t>
                      </a:r>
                      <a:endParaRPr lang="ro-RO" sz="1200">
                        <a:solidFill>
                          <a:schemeClr val="tx1"/>
                        </a:solidFill>
                        <a:effectLst/>
                        <a:latin typeface="Arial" panose="020B0604020202020204" pitchFamily="34" charset="0"/>
                        <a:ea typeface="Minion Pro"/>
                        <a:cs typeface="Arial" panose="020B0604020202020204" pitchFamily="34" charset="0"/>
                      </a:endParaRPr>
                    </a:p>
                  </a:txBody>
                  <a:tcPr marL="0" marR="0" marT="0" marB="0"/>
                </a:tc>
                <a:tc>
                  <a:txBody>
                    <a:bodyPr/>
                    <a:lstStyle/>
                    <a:p>
                      <a:pPr marL="55880" indent="18415" algn="ctr">
                        <a:lnSpc>
                          <a:spcPct val="85000"/>
                        </a:lnSpc>
                        <a:spcBef>
                          <a:spcPts val="785"/>
                        </a:spcBef>
                        <a:spcAft>
                          <a:spcPts val="0"/>
                        </a:spcAft>
                      </a:pPr>
                      <a:r>
                        <a:rPr lang="ro-RO" sz="1200">
                          <a:solidFill>
                            <a:schemeClr val="tx1"/>
                          </a:solidFill>
                          <a:effectLst/>
                          <a:latin typeface="Arial" panose="020B0604020202020204" pitchFamily="34" charset="0"/>
                          <a:cs typeface="Arial" panose="020B0604020202020204" pitchFamily="34" charset="0"/>
                        </a:rPr>
                        <a:t>Sursa</a:t>
                      </a:r>
                      <a:r>
                        <a:rPr lang="ro-RO" sz="1200" spc="-35">
                          <a:solidFill>
                            <a:schemeClr val="tx1"/>
                          </a:solidFill>
                          <a:effectLst/>
                          <a:latin typeface="Arial" panose="020B0604020202020204" pitchFamily="34" charset="0"/>
                          <a:cs typeface="Arial" panose="020B0604020202020204" pitchFamily="34" charset="0"/>
                        </a:rPr>
                        <a:t> </a:t>
                      </a:r>
                      <a:r>
                        <a:rPr lang="ro-RO" sz="1200">
                          <a:solidFill>
                            <a:schemeClr val="tx1"/>
                          </a:solidFill>
                          <a:effectLst/>
                          <a:latin typeface="Arial" panose="020B0604020202020204" pitchFamily="34" charset="0"/>
                          <a:cs typeface="Arial" panose="020B0604020202020204" pitchFamily="34" charset="0"/>
                        </a:rPr>
                        <a:t>de </a:t>
                      </a:r>
                      <a:r>
                        <a:rPr lang="ro-RO" sz="1200" spc="-10">
                          <a:solidFill>
                            <a:schemeClr val="tx1"/>
                          </a:solidFill>
                          <a:effectLst/>
                          <a:latin typeface="Arial" panose="020B0604020202020204" pitchFamily="34" charset="0"/>
                          <a:cs typeface="Arial" panose="020B0604020202020204" pitchFamily="34" charset="0"/>
                        </a:rPr>
                        <a:t>finanțare</a:t>
                      </a:r>
                      <a:endParaRPr lang="ro-RO" sz="1200">
                        <a:solidFill>
                          <a:schemeClr val="tx1"/>
                        </a:solidFill>
                        <a:effectLst/>
                        <a:latin typeface="Arial" panose="020B0604020202020204" pitchFamily="34" charset="0"/>
                        <a:ea typeface="Minion Pro"/>
                        <a:cs typeface="Arial" panose="020B0604020202020204" pitchFamily="34" charset="0"/>
                      </a:endParaRPr>
                    </a:p>
                  </a:txBody>
                  <a:tcPr marL="0" marR="0" marT="0" marB="0"/>
                </a:tc>
                <a:tc>
                  <a:txBody>
                    <a:bodyPr/>
                    <a:lstStyle/>
                    <a:p>
                      <a:pPr marL="96520" marR="82550" indent="-3810" algn="ctr">
                        <a:lnSpc>
                          <a:spcPct val="85000"/>
                        </a:lnSpc>
                        <a:spcBef>
                          <a:spcPts val="785"/>
                        </a:spcBef>
                        <a:spcAft>
                          <a:spcPts val="0"/>
                        </a:spcAft>
                      </a:pPr>
                      <a:r>
                        <a:rPr lang="ro-RO" sz="1200" spc="-10">
                          <a:solidFill>
                            <a:schemeClr val="tx1"/>
                          </a:solidFill>
                          <a:effectLst/>
                          <a:latin typeface="Arial" panose="020B0604020202020204" pitchFamily="34" charset="0"/>
                          <a:cs typeface="Arial" panose="020B0604020202020204" pitchFamily="34" charset="0"/>
                        </a:rPr>
                        <a:t>Indicatori </a:t>
                      </a:r>
                      <a:r>
                        <a:rPr lang="ro-RO" sz="1200">
                          <a:solidFill>
                            <a:schemeClr val="tx1"/>
                          </a:solidFill>
                          <a:effectLst/>
                          <a:latin typeface="Arial" panose="020B0604020202020204" pitchFamily="34" charset="0"/>
                          <a:cs typeface="Arial" panose="020B0604020202020204" pitchFamily="34" charset="0"/>
                        </a:rPr>
                        <a:t>de</a:t>
                      </a:r>
                      <a:r>
                        <a:rPr lang="ro-RO" sz="1200" spc="5">
                          <a:solidFill>
                            <a:schemeClr val="tx1"/>
                          </a:solidFill>
                          <a:effectLst/>
                          <a:latin typeface="Arial" panose="020B0604020202020204" pitchFamily="34" charset="0"/>
                          <a:cs typeface="Arial" panose="020B0604020202020204" pitchFamily="34" charset="0"/>
                        </a:rPr>
                        <a:t> </a:t>
                      </a:r>
                      <a:r>
                        <a:rPr lang="ro-RO" sz="1200" spc="-10">
                          <a:solidFill>
                            <a:schemeClr val="tx1"/>
                          </a:solidFill>
                          <a:effectLst/>
                          <a:latin typeface="Arial" panose="020B0604020202020204" pitchFamily="34" charset="0"/>
                          <a:cs typeface="Arial" panose="020B0604020202020204" pitchFamily="34" charset="0"/>
                        </a:rPr>
                        <a:t>produs</a:t>
                      </a:r>
                      <a:endParaRPr lang="ro-RO" sz="1200">
                        <a:solidFill>
                          <a:schemeClr val="tx1"/>
                        </a:solidFill>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3058839359"/>
                  </a:ext>
                </a:extLst>
              </a:tr>
              <a:tr h="1681112">
                <a:tc>
                  <a:txBody>
                    <a:bodyPr/>
                    <a:lstStyle/>
                    <a:p>
                      <a:pPr marL="39370" marR="33020" algn="ctr">
                        <a:spcBef>
                          <a:spcPts val="110"/>
                        </a:spcBef>
                        <a:spcAft>
                          <a:spcPts val="0"/>
                        </a:spcAft>
                      </a:pPr>
                      <a:r>
                        <a:rPr lang="ro-RO" sz="1200" b="0" spc="-2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endParaRPr lang="ro-RO" sz="1200" b="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98425">
                        <a:lnSpc>
                          <a:spcPct val="87000"/>
                        </a:lnSpc>
                        <a:spcBef>
                          <a:spcPts val="165"/>
                        </a:spcBef>
                        <a:spcAft>
                          <a:spcPts val="0"/>
                        </a:spcAft>
                      </a:pP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Formarea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continuă</a:t>
                      </a:r>
                      <a:r>
                        <a:rPr lang="ro-RO" sz="1200" b="0"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nu</a:t>
                      </a:r>
                      <a:r>
                        <a:rPr lang="ro-RO" sz="1200" b="0"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 realizează în baza nevoilor de</a:t>
                      </a:r>
                      <a:r>
                        <a:rPr lang="ro-RO" sz="1200" b="0" spc="-5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formare</a:t>
                      </a:r>
                      <a:r>
                        <a:rPr lang="ro-RO" sz="1200" b="0" spc="-5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ale </a:t>
                      </a: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profesorilor.</a:t>
                      </a:r>
                      <a:endParaRPr lang="ro-RO" sz="1200" b="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167005">
                        <a:lnSpc>
                          <a:spcPct val="87000"/>
                        </a:lnSpc>
                        <a:spcBef>
                          <a:spcPts val="165"/>
                        </a:spcBef>
                        <a:spcAft>
                          <a:spcPts val="0"/>
                        </a:spcAft>
                      </a:pP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Studierea nevoilor și</a:t>
                      </a:r>
                      <a:r>
                        <a:rPr lang="ro-RO" sz="1200" b="0" spc="-1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posibilităţilor</a:t>
                      </a:r>
                      <a:r>
                        <a:rPr lang="ro-RO" sz="1200" b="0" spc="-1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a:t>
                      </a: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formare</a:t>
                      </a:r>
                      <a:r>
                        <a:rPr lang="ro-RO" sz="1200" b="0" spc="-5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continuă</a:t>
                      </a:r>
                      <a:r>
                        <a:rPr lang="ro-RO" sz="1200" b="0" spc="-5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cadrelor didactice.</a:t>
                      </a:r>
                    </a:p>
                    <a:p>
                      <a:pPr marL="71755" marR="109855">
                        <a:lnSpc>
                          <a:spcPct val="87000"/>
                        </a:lnSpc>
                        <a:spcBef>
                          <a:spcPts val="110"/>
                        </a:spcBef>
                        <a:spcAft>
                          <a:spcPts val="0"/>
                        </a:spcAft>
                      </a:pP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Consilierea managerială a personalului didactic în </a:t>
                      </a:r>
                      <a:r>
                        <a:rPr lang="ro-RO" sz="1200" b="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implimentarea</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unor programe</a:t>
                      </a:r>
                      <a:r>
                        <a:rPr lang="ro-RO" sz="1200" b="0"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și</a:t>
                      </a:r>
                      <a:r>
                        <a:rPr lang="ro-RO" sz="1200" b="0"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desfășurarea</a:t>
                      </a:r>
                      <a:r>
                        <a:rPr lang="ro-RO" sz="1200" b="0" spc="-2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unor</a:t>
                      </a:r>
                      <a:r>
                        <a:rPr lang="ro-RO" sz="1200" b="0" spc="-1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activităţi</a:t>
                      </a: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ro-RO" sz="1200" b="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42900" marR="63500" lvl="0" indent="-342900" algn="just">
                        <a:lnSpc>
                          <a:spcPct val="87000"/>
                        </a:lnSpc>
                        <a:spcBef>
                          <a:spcPts val="165"/>
                        </a:spcBef>
                        <a:spcAft>
                          <a:spcPts val="0"/>
                        </a:spcAft>
                        <a:buSzPts val="1050"/>
                        <a:buFont typeface="Minion Pro"/>
                        <a:buChar char="•"/>
                        <a:tabLst>
                          <a:tab pos="180340" algn="l"/>
                        </a:tabLst>
                      </a:pP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Valorificarea</a:t>
                      </a:r>
                      <a:r>
                        <a:rPr lang="ro-RO" sz="1200" b="0" spc="-2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a:t>
                      </a:r>
                      <a:r>
                        <a:rPr lang="ro-RO" sz="1200" b="0" spc="-2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ivel</a:t>
                      </a:r>
                      <a:r>
                        <a:rPr lang="ro-RO" sz="1200" b="0" spc="-2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spc="-2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instituţie</a:t>
                      </a:r>
                      <a:r>
                        <a:rPr lang="ro-RO" sz="1200" b="0" spc="-2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a:t>
                      </a:r>
                      <a:r>
                        <a:rPr lang="ro-RO" sz="1200" b="0" spc="-2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participării cadrelor didactice la </a:t>
                      </a:r>
                      <a:r>
                        <a:rPr lang="ro-RO" sz="1200" b="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activităţile</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metodice, prin ateliere de lucru la nivel de comisie metodică.</a:t>
                      </a:r>
                    </a:p>
                    <a:p>
                      <a:pPr marL="342900" marR="64770" lvl="0" indent="-342900" algn="just">
                        <a:lnSpc>
                          <a:spcPct val="87000"/>
                        </a:lnSpc>
                        <a:spcBef>
                          <a:spcPts val="110"/>
                        </a:spcBef>
                        <a:spcAft>
                          <a:spcPts val="0"/>
                        </a:spcAft>
                        <a:buSzPts val="1050"/>
                        <a:buFont typeface="Minion Pro"/>
                        <a:buChar char="•"/>
                        <a:tabLst>
                          <a:tab pos="180340" algn="l"/>
                        </a:tabLst>
                      </a:pP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Participarea</a:t>
                      </a: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mai</a:t>
                      </a: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multor</a:t>
                      </a: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cadre</a:t>
                      </a: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didactice ca formatori.</a:t>
                      </a:r>
                    </a:p>
                    <a:p>
                      <a:pPr marL="342900" marR="64135" lvl="0" indent="-342900" algn="just">
                        <a:lnSpc>
                          <a:spcPct val="87000"/>
                        </a:lnSpc>
                        <a:spcBef>
                          <a:spcPts val="110"/>
                        </a:spcBef>
                        <a:spcAft>
                          <a:spcPts val="0"/>
                        </a:spcAft>
                        <a:buSzPts val="1050"/>
                        <a:buFont typeface="Minion Pro"/>
                        <a:buChar char="•"/>
                        <a:tabLst>
                          <a:tab pos="180340" algn="l"/>
                        </a:tabLst>
                      </a:pP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Încheierea contractelor de colaborare</a:t>
                      </a:r>
                      <a:r>
                        <a:rPr lang="ro-RO" sz="1200" b="0" spc="2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 </a:t>
                      </a:r>
                      <a:r>
                        <a:rPr lang="ro-RO" sz="1200" b="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instituţiile</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abilitate pentru formarea continuă a cadrelor didactice.</a:t>
                      </a:r>
                      <a:endParaRPr lang="ro-RO" sz="1200" b="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81915">
                        <a:lnSpc>
                          <a:spcPct val="87000"/>
                        </a:lnSpc>
                        <a:spcBef>
                          <a:spcPts val="16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Directorul Directorul adjunct instruire </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118110">
                        <a:lnSpc>
                          <a:spcPts val="1330"/>
                        </a:lnSpc>
                        <a:spcBef>
                          <a:spcPts val="40"/>
                        </a:spcBef>
                        <a:spcAft>
                          <a:spcPts val="0"/>
                        </a:spcAft>
                      </a:pP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2022-</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141605">
                        <a:lnSpc>
                          <a:spcPts val="1330"/>
                        </a:lnSpc>
                        <a:spcBef>
                          <a:spcPts val="110"/>
                        </a:spcBef>
                        <a:spcAft>
                          <a:spcPts val="0"/>
                        </a:spcAft>
                      </a:pP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2027</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2390" marR="85090">
                        <a:lnSpc>
                          <a:spcPct val="87000"/>
                        </a:lnSpc>
                        <a:spcBef>
                          <a:spcPts val="165"/>
                        </a:spcBef>
                        <a:spcAft>
                          <a:spcPts val="0"/>
                        </a:spcAft>
                      </a:pP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 </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2390" marR="85090">
                        <a:lnSpc>
                          <a:spcPct val="87000"/>
                        </a:lnSpc>
                        <a:spcBef>
                          <a:spcPts val="16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Resurse extrabugetare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2390" marR="82550">
                        <a:lnSpc>
                          <a:spcPct val="87000"/>
                        </a:lnSpc>
                        <a:spcBef>
                          <a:spcPts val="165"/>
                        </a:spcBef>
                        <a:spcAft>
                          <a:spcPts val="0"/>
                        </a:spcAft>
                      </a:pP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Cadre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didactice formate</a:t>
                      </a:r>
                      <a:r>
                        <a:rPr lang="ro-RO" sz="1200" b="0" spc="-5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și calificate </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100%</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79276707"/>
                  </a:ext>
                </a:extLst>
              </a:tr>
              <a:tr h="764329">
                <a:tc>
                  <a:txBody>
                    <a:bodyPr/>
                    <a:lstStyle/>
                    <a:p>
                      <a:pPr marL="39370" marR="33020" algn="ctr">
                        <a:spcBef>
                          <a:spcPts val="5"/>
                        </a:spcBef>
                        <a:spcAft>
                          <a:spcPts val="0"/>
                        </a:spcAft>
                      </a:pP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185420" algn="just">
                        <a:lnSpc>
                          <a:spcPct val="87000"/>
                        </a:lnSpc>
                        <a:spcBef>
                          <a:spcPts val="165"/>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Cadre</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didactice</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vârstă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înaintată</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a:lnSpc>
                          <a:spcPct val="87000"/>
                        </a:lnSpc>
                        <a:spcBef>
                          <a:spcPts val="165"/>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Atragerea tinerlor specialiști</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sistem.</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42900" marR="130810" lvl="0" indent="-342900">
                        <a:lnSpc>
                          <a:spcPct val="87000"/>
                        </a:lnSpc>
                        <a:spcBef>
                          <a:spcPts val="165"/>
                        </a:spcBef>
                        <a:spcAft>
                          <a:spcPts val="0"/>
                        </a:spcAft>
                        <a:buSzPts val="1050"/>
                        <a:buFont typeface="Minion Pro"/>
                        <a:buChar char="•"/>
                        <a:tabLst>
                          <a:tab pos="180340" algn="l"/>
                        </a:tabLst>
                      </a:pP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Studierea</a:t>
                      </a:r>
                      <a:r>
                        <a:rPr lang="ro-RO" sz="1200" b="0" spc="-5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minuţioasă</a:t>
                      </a:r>
                      <a:r>
                        <a:rPr lang="ro-RO" sz="1200" b="0" spc="-5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a:t>
                      </a:r>
                      <a:r>
                        <a:rPr lang="ro-RO" sz="1200" b="0" spc="-5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ofertei</a:t>
                      </a:r>
                      <a:r>
                        <a:rPr lang="ro-RO" sz="1200" b="0" spc="-5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spc="-5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cadre la disciplinele date;</a:t>
                      </a:r>
                    </a:p>
                    <a:p>
                      <a:pPr marL="342900" marR="83185" lvl="0" indent="-342900">
                        <a:lnSpc>
                          <a:spcPct val="87000"/>
                        </a:lnSpc>
                        <a:spcBef>
                          <a:spcPts val="110"/>
                        </a:spcBef>
                        <a:spcAft>
                          <a:spcPts val="0"/>
                        </a:spcAft>
                        <a:buSzPts val="1050"/>
                        <a:buFont typeface="Minion Pro"/>
                        <a:buChar char="•"/>
                        <a:tabLst>
                          <a:tab pos="180340" algn="l"/>
                        </a:tabLst>
                      </a:pP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Crearea</a:t>
                      </a:r>
                      <a:r>
                        <a:rPr lang="ro-RO" sz="1200" b="0"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condiţiilor</a:t>
                      </a:r>
                      <a:r>
                        <a:rPr lang="ro-RO" sz="1200" b="0"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favorabile</a:t>
                      </a:r>
                      <a:r>
                        <a:rPr lang="ro-RO" sz="1200" b="0"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muncă pentru cadrele didactice;</a:t>
                      </a:r>
                      <a:endParaRPr lang="ro-RO" sz="1200" b="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176530">
                        <a:lnSpc>
                          <a:spcPts val="1240"/>
                        </a:lnSpc>
                        <a:spcBef>
                          <a:spcPts val="50"/>
                        </a:spcBef>
                        <a:spcAft>
                          <a:spcPts val="0"/>
                        </a:spcAft>
                      </a:pP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Directorul </a:t>
                      </a:r>
                      <a:endParaRPr lang="ro-RO" sz="1200" b="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118110">
                        <a:lnSpc>
                          <a:spcPts val="1330"/>
                        </a:lnSpc>
                        <a:spcBef>
                          <a:spcPts val="40"/>
                        </a:spcBef>
                        <a:spcAft>
                          <a:spcPts val="0"/>
                        </a:spcAft>
                      </a:pPr>
                      <a:r>
                        <a:rPr lang="ro-RO" sz="1200" b="0" spc="-2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2022-</a:t>
                      </a:r>
                      <a:endPar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141605">
                        <a:lnSpc>
                          <a:spcPts val="1330"/>
                        </a:lnSpc>
                        <a:spcBef>
                          <a:spcPts val="110"/>
                        </a:spcBef>
                        <a:spcAft>
                          <a:spcPts val="0"/>
                        </a:spcAft>
                      </a:pPr>
                      <a:r>
                        <a:rPr lang="ro-RO" sz="1200" b="0" spc="-2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2027</a:t>
                      </a:r>
                      <a:endParaRPr lang="ro-RO" sz="1200" b="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2390" marR="80645">
                        <a:lnSpc>
                          <a:spcPct val="87000"/>
                        </a:lnSpc>
                        <a:spcBef>
                          <a:spcPts val="165"/>
                        </a:spcBef>
                        <a:spcAft>
                          <a:spcPts val="0"/>
                        </a:spcAft>
                      </a:pP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 </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2390" marR="80645">
                        <a:lnSpc>
                          <a:spcPct val="87000"/>
                        </a:lnSpc>
                        <a:spcBef>
                          <a:spcPts val="16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Resurse extra</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2390" marR="74930">
                        <a:lnSpc>
                          <a:spcPct val="87000"/>
                        </a:lnSpc>
                        <a:spcBef>
                          <a:spcPts val="16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Acoperirea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 cadre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didactice</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2390" marR="193040">
                        <a:lnSpc>
                          <a:spcPct val="87000"/>
                        </a:lnSpc>
                        <a:spcBef>
                          <a:spcPts val="11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a:t>
                      </a:r>
                      <a:r>
                        <a:rPr lang="ro-RO" sz="1200" b="0" spc="-5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locurilor</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2390">
                        <a:lnSpc>
                          <a:spcPts val="1115"/>
                        </a:lnSpc>
                        <a:spcBef>
                          <a:spcPts val="11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vacante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3280986898"/>
                  </a:ext>
                </a:extLst>
              </a:tr>
              <a:tr h="1073476">
                <a:tc>
                  <a:txBody>
                    <a:bodyPr/>
                    <a:lstStyle/>
                    <a:p>
                      <a:pPr marL="39370" marR="33020" algn="ctr">
                        <a:spcBef>
                          <a:spcPts val="5"/>
                        </a:spcBef>
                        <a:spcAft>
                          <a:spcPts val="0"/>
                        </a:spcAft>
                      </a:pP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99060">
                        <a:lnSpc>
                          <a:spcPts val="1240"/>
                        </a:lnSpc>
                        <a:spcBef>
                          <a:spcPts val="5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Formarea</a:t>
                      </a:r>
                      <a:r>
                        <a:rPr lang="ro-RO" sz="1200" b="0" spc="-5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cad</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relor</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didactice se efectuează în majoritate în</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dependenţă de atestare.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81280">
                        <a:lnSpc>
                          <a:spcPct val="87000"/>
                        </a:lnSpc>
                        <a:spcBef>
                          <a:spcPts val="165"/>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Formarea continuă sistematică</a:t>
                      </a:r>
                      <a:r>
                        <a:rPr lang="ro-RO" sz="1200" b="0" spc="2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cadrelor didactice în dependență</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nevoi.</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42900" marR="65405" lvl="0" indent="-342900">
                        <a:lnSpc>
                          <a:spcPct val="87000"/>
                        </a:lnSpc>
                        <a:spcBef>
                          <a:spcPts val="165"/>
                        </a:spcBef>
                        <a:spcAft>
                          <a:spcPts val="0"/>
                        </a:spcAft>
                        <a:buSzPts val="1050"/>
                        <a:buFont typeface="Minion Pro"/>
                        <a:buChar char="•"/>
                        <a:tabLst>
                          <a:tab pos="180340" algn="l"/>
                        </a:tabLst>
                      </a:pP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Elaborarea graficului de formare a cadrelor didactice (pentru 5 ani) în </a:t>
                      </a:r>
                      <a:r>
                        <a:rPr lang="ro-RO" sz="1200" b="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dependenţă</a:t>
                      </a:r>
                      <a:r>
                        <a:rPr lang="ro-RO" sz="1200" b="0" spc="-5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spc="-5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necesităţile</a:t>
                      </a:r>
                      <a:r>
                        <a:rPr lang="ro-RO" sz="1200" b="0" spc="-5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spc="-5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formare</a:t>
                      </a:r>
                      <a:r>
                        <a:rPr lang="ro-RO" sz="1200" b="0" spc="-5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și </a:t>
                      </a:r>
                      <a:r>
                        <a:rPr lang="ro-RO" sz="1200" b="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posibilităţile</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interne și externe;</a:t>
                      </a:r>
                    </a:p>
                    <a:p>
                      <a:pPr marL="342900" lvl="0" indent="-342900">
                        <a:lnSpc>
                          <a:spcPts val="1180"/>
                        </a:lnSpc>
                        <a:spcBef>
                          <a:spcPts val="110"/>
                        </a:spcBef>
                        <a:spcAft>
                          <a:spcPts val="0"/>
                        </a:spcAft>
                        <a:buSzPts val="1050"/>
                        <a:buFont typeface="Minion Pro"/>
                        <a:buChar char="•"/>
                        <a:tabLst>
                          <a:tab pos="180340" algn="l"/>
                        </a:tabLst>
                      </a:pP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Participarea</a:t>
                      </a:r>
                      <a:r>
                        <a:rPr lang="ro-RO" sz="1200" b="0" spc="-3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cadrelor</a:t>
                      </a:r>
                      <a:r>
                        <a:rPr lang="ro-RO" sz="1200" b="0" spc="-2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didactice</a:t>
                      </a:r>
                      <a:r>
                        <a:rPr lang="ro-RO" sz="1200" b="0" spc="-2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în</a:t>
                      </a:r>
                      <a:endPar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179705">
                        <a:lnSpc>
                          <a:spcPts val="1160"/>
                        </a:lnSpc>
                        <a:spcBef>
                          <a:spcPts val="110"/>
                        </a:spcBef>
                        <a:spcAft>
                          <a:spcPts val="0"/>
                        </a:spcAft>
                      </a:pPr>
                      <a:r>
                        <a:rPr lang="ro-RO" sz="1200" b="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proportie</a:t>
                      </a: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50%</a:t>
                      </a: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a:t>
                      </a: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cursuri</a:t>
                      </a: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spc="-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formare</a:t>
                      </a:r>
                      <a:endParaRPr lang="ro-RO" sz="1200" b="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81915">
                        <a:lnSpc>
                          <a:spcPct val="87000"/>
                        </a:lnSpc>
                        <a:spcBef>
                          <a:spcPts val="165"/>
                        </a:spcBef>
                        <a:spcAft>
                          <a:spcPts val="0"/>
                        </a:spcAft>
                      </a:pP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Director adjunct instruire</a:t>
                      </a:r>
                      <a:endParaRPr lang="ro-RO" sz="1200" b="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118110">
                        <a:lnSpc>
                          <a:spcPts val="1330"/>
                        </a:lnSpc>
                        <a:spcBef>
                          <a:spcPts val="40"/>
                        </a:spcBef>
                        <a:spcAft>
                          <a:spcPts val="0"/>
                        </a:spcAft>
                      </a:pPr>
                      <a:r>
                        <a:rPr lang="ro-RO" sz="1200" b="0" spc="-2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2022-</a:t>
                      </a:r>
                      <a:endPar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141605">
                        <a:lnSpc>
                          <a:spcPts val="1330"/>
                        </a:lnSpc>
                        <a:spcBef>
                          <a:spcPts val="110"/>
                        </a:spcBef>
                        <a:spcAft>
                          <a:spcPts val="0"/>
                        </a:spcAft>
                      </a:pPr>
                      <a:r>
                        <a:rPr lang="ro-RO" sz="1200" b="0" spc="-2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2027</a:t>
                      </a:r>
                      <a:endParaRPr lang="ro-RO" sz="1200" b="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2390" marR="80645">
                        <a:lnSpc>
                          <a:spcPct val="87000"/>
                        </a:lnSpc>
                        <a:spcBef>
                          <a:spcPts val="165"/>
                        </a:spcBef>
                        <a:spcAft>
                          <a:spcPts val="0"/>
                        </a:spcAft>
                      </a:pPr>
                      <a:r>
                        <a:rPr lang="ro-RO" sz="1200" b="0" spc="-2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Contribuția cadrelor didactice</a:t>
                      </a:r>
                      <a:endParaRPr lang="ro-RO" sz="1200" b="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2390" marR="82550">
                        <a:lnSpc>
                          <a:spcPct val="87000"/>
                        </a:lnSpc>
                        <a:spcBef>
                          <a:spcPts val="165"/>
                        </a:spcBef>
                        <a:spcAft>
                          <a:spcPts val="0"/>
                        </a:spcAft>
                      </a:pPr>
                      <a:r>
                        <a:rPr lang="ro-RO" sz="1200" b="0" spc="-2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Cadre </a:t>
                      </a: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didactice formate </a:t>
                      </a:r>
                      <a:r>
                        <a:rPr lang="ro-RO" sz="1200" b="0" spc="-2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100%</a:t>
                      </a:r>
                      <a:endParaRPr lang="ro-RO" sz="1200" b="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1836531227"/>
                  </a:ext>
                </a:extLst>
              </a:tr>
              <a:tr h="1383349">
                <a:tc>
                  <a:txBody>
                    <a:bodyPr/>
                    <a:lstStyle/>
                    <a:p>
                      <a:pPr marL="39370" marR="33020" algn="ctr">
                        <a:spcBef>
                          <a:spcPts val="5"/>
                        </a:spcBef>
                        <a:spcAft>
                          <a:spcPts val="0"/>
                        </a:spcAft>
                      </a:pP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 </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197485">
                        <a:lnSpc>
                          <a:spcPct val="87000"/>
                        </a:lnSpc>
                        <a:spcBef>
                          <a:spcPts val="16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Lipsa interesului cadrelor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didactice de a participa</a:t>
                      </a:r>
                      <a:r>
                        <a:rPr lang="ro-RO" sz="1200" b="0" spc="2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Concursul</a:t>
                      </a:r>
                    </a:p>
                    <a:p>
                      <a:pPr marL="71755">
                        <a:lnSpc>
                          <a:spcPts val="1165"/>
                        </a:lnSpc>
                        <a:spcBef>
                          <a:spcPts val="11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„Pedagogul</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1755">
                        <a:lnSpc>
                          <a:spcPts val="1165"/>
                        </a:lnSpc>
                        <a:spcBef>
                          <a:spcPts val="11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Anului”.</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28575">
                        <a:lnSpc>
                          <a:spcPct val="87000"/>
                        </a:lnSpc>
                        <a:spcBef>
                          <a:spcPts val="165"/>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Motivarea cadrelor didactice de a participa</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Concursul</a:t>
                      </a:r>
                    </a:p>
                    <a:p>
                      <a:pPr marL="71755">
                        <a:lnSpc>
                          <a:spcPts val="1275"/>
                        </a:lnSpc>
                        <a:spcBef>
                          <a:spcPts val="110"/>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„Pedagogul</a:t>
                      </a:r>
                      <a:r>
                        <a:rPr lang="ro-RO" sz="1200" b="0" spc="-4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Anului”;</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42900" marR="280035" lvl="0" indent="-342900" algn="just">
                        <a:lnSpc>
                          <a:spcPct val="87000"/>
                        </a:lnSpc>
                        <a:spcBef>
                          <a:spcPts val="165"/>
                        </a:spcBef>
                        <a:spcAft>
                          <a:spcPts val="0"/>
                        </a:spcAft>
                        <a:buSzPts val="1050"/>
                        <a:buFont typeface="Minion Pro"/>
                        <a:buChar char="•"/>
                        <a:tabLst>
                          <a:tab pos="180340"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Organizarea și desfășurarea publică a</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concursului</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„Pedagogul</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anului”</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instituţie;</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342900" marR="320040" lvl="0" indent="-342900" algn="just">
                        <a:lnSpc>
                          <a:spcPct val="87000"/>
                        </a:lnSpc>
                        <a:spcBef>
                          <a:spcPts val="110"/>
                        </a:spcBef>
                        <a:spcAft>
                          <a:spcPts val="0"/>
                        </a:spcAft>
                        <a:buSzPts val="1050"/>
                        <a:buFont typeface="Minion Pro"/>
                        <a:buChar char="•"/>
                        <a:tabLst>
                          <a:tab pos="180340"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Implicarea</a:t>
                      </a:r>
                      <a:r>
                        <a:rPr lang="ro-RO" sz="1200" b="0" spc="-5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elevilor</a:t>
                      </a:r>
                      <a:r>
                        <a:rPr lang="ro-RO" sz="1200" b="0" spc="-5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și</a:t>
                      </a:r>
                      <a:r>
                        <a:rPr lang="ro-RO" sz="1200" b="0" spc="-5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a:t>
                      </a:r>
                      <a:r>
                        <a:rPr lang="ro-RO" sz="1200" b="0" spc="-5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părinţilor</a:t>
                      </a:r>
                      <a:r>
                        <a:rPr lang="ro-RO" sz="1200" b="0" spc="-5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 organizarea concursului;</a:t>
                      </a:r>
                    </a:p>
                    <a:p>
                      <a:pPr marL="342900" marR="125095" lvl="0" indent="-342900" algn="just">
                        <a:lnSpc>
                          <a:spcPct val="87000"/>
                        </a:lnSpc>
                        <a:spcBef>
                          <a:spcPts val="110"/>
                        </a:spcBef>
                        <a:spcAft>
                          <a:spcPts val="0"/>
                        </a:spcAft>
                        <a:buSzPts val="1050"/>
                        <a:buFont typeface="Minion Pro"/>
                        <a:buChar char="•"/>
                        <a:tabLst>
                          <a:tab pos="180340"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Stimularea cadrelor didactice prin promovarea</a:t>
                      </a: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grad</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didactic,</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menţiuni,</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179705" algn="just">
                        <a:lnSpc>
                          <a:spcPts val="1115"/>
                        </a:lnSpc>
                        <a:spcBef>
                          <a:spcPts val="110"/>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premieri,</a:t>
                      </a:r>
                      <a:r>
                        <a:rPr lang="ro-RO" sz="1200" b="0" spc="-3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etc.</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81915">
                        <a:lnSpc>
                          <a:spcPct val="87000"/>
                        </a:lnSpc>
                        <a:spcBef>
                          <a:spcPts val="16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Director adjunct instruire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1755" marR="395605">
                        <a:lnSpc>
                          <a:spcPct val="87000"/>
                        </a:lnSpc>
                        <a:spcBef>
                          <a:spcPts val="110"/>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Șefi de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catedre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118110">
                        <a:lnSpc>
                          <a:spcPts val="1330"/>
                        </a:lnSpc>
                        <a:spcBef>
                          <a:spcPts val="40"/>
                        </a:spcBef>
                        <a:spcAft>
                          <a:spcPts val="0"/>
                        </a:spcAft>
                      </a:pPr>
                      <a:r>
                        <a:rPr lang="ro-RO" sz="1200" b="0" spc="-2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2022-</a:t>
                      </a:r>
                      <a:endPar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141605">
                        <a:lnSpc>
                          <a:spcPts val="1330"/>
                        </a:lnSpc>
                        <a:spcBef>
                          <a:spcPts val="110"/>
                        </a:spcBef>
                        <a:spcAft>
                          <a:spcPts val="0"/>
                        </a:spcAft>
                      </a:pPr>
                      <a:r>
                        <a:rPr lang="ro-RO" sz="1200" b="0" spc="-2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2027</a:t>
                      </a:r>
                      <a:endParaRPr lang="ro-RO" sz="1200" b="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2390" marR="80645">
                        <a:lnSpc>
                          <a:spcPct val="87000"/>
                        </a:lnSpc>
                        <a:spcBef>
                          <a:spcPts val="165"/>
                        </a:spcBef>
                        <a:spcAft>
                          <a:spcPts val="0"/>
                        </a:spcAft>
                      </a:pPr>
                      <a:r>
                        <a:rPr lang="ro-RO" sz="1200" b="0" spc="-2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 </a:t>
                      </a:r>
                      <a:endParaRPr lang="ro-RO" sz="1200" b="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2390" marR="123190">
                        <a:lnSpc>
                          <a:spcPct val="87000"/>
                        </a:lnSpc>
                        <a:spcBef>
                          <a:spcPts val="165"/>
                        </a:spcBef>
                        <a:spcAft>
                          <a:spcPts val="0"/>
                        </a:spcAft>
                      </a:pPr>
                      <a:r>
                        <a:rPr lang="ro-RO" sz="1200" b="0" spc="-2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Cadre </a:t>
                      </a: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didactice </a:t>
                      </a:r>
                      <a:r>
                        <a:rPr lang="ro-RO" sz="1200" b="0" spc="-2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care </a:t>
                      </a: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participă la</a:t>
                      </a:r>
                      <a:r>
                        <a:rPr lang="ro-RO" sz="1200" b="0" spc="-5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etapa raională a concursului.</a:t>
                      </a:r>
                      <a:endParaRPr lang="ro-RO" sz="1200" b="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1714113645"/>
                  </a:ext>
                </a:extLst>
              </a:tr>
              <a:tr h="910365">
                <a:tc>
                  <a:txBody>
                    <a:bodyPr/>
                    <a:lstStyle/>
                    <a:p>
                      <a:pPr marL="39370" marR="33020" algn="ctr">
                        <a:spcBef>
                          <a:spcPts val="5"/>
                        </a:spcBef>
                        <a:spcAft>
                          <a:spcPts val="0"/>
                        </a:spcAft>
                      </a:pP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31750">
                        <a:lnSpc>
                          <a:spcPct val="87000"/>
                        </a:lnSpc>
                        <a:spcBef>
                          <a:spcPts val="165"/>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Utilizarea</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insuficientă a mijloacelor</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tehnice moderne în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predare.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45720">
                        <a:lnSpc>
                          <a:spcPts val="1240"/>
                        </a:lnSpc>
                        <a:spcBef>
                          <a:spcPts val="5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Stimularea perfecţionării</a:t>
                      </a:r>
                      <a:r>
                        <a:rPr lang="ro-RO" sz="1200" b="0" spc="2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cadrelor didactice pentru promovarea didacticii</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moderne</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 accent pe utilizare.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42900" marR="88900" lvl="0" indent="-342900">
                        <a:lnSpc>
                          <a:spcPct val="87000"/>
                        </a:lnSpc>
                        <a:spcBef>
                          <a:spcPts val="165"/>
                        </a:spcBef>
                        <a:spcAft>
                          <a:spcPts val="0"/>
                        </a:spcAft>
                        <a:buSzPts val="1050"/>
                        <a:buFont typeface="Minion Pro"/>
                        <a:buChar char="•"/>
                        <a:tabLst>
                          <a:tab pos="180340"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Elaborarea/realizarea Planului de perfecţionare a cadrelor didactice în domeniul utilizării tehnicii</a:t>
                      </a:r>
                      <a:r>
                        <a:rPr lang="ro-RO" sz="1200" b="0" spc="-4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moderne</a:t>
                      </a:r>
                      <a:r>
                        <a:rPr lang="ro-RO" sz="1200" b="0" spc="-4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a:t>
                      </a:r>
                      <a:r>
                        <a:rPr lang="ro-RO" sz="1200" b="0" spc="-4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mijloc</a:t>
                      </a:r>
                      <a:r>
                        <a:rPr lang="ro-RO" sz="1200" b="0" spc="-4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spc="-4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instruire;</a:t>
                      </a:r>
                    </a:p>
                    <a:p>
                      <a:pPr marL="179705" algn="just">
                        <a:lnSpc>
                          <a:spcPts val="1110"/>
                        </a:lnSpc>
                        <a:spcBef>
                          <a:spcPts val="110"/>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a:lnSpc>
                          <a:spcPct val="87000"/>
                        </a:lnSpc>
                        <a:spcBef>
                          <a:spcPts val="16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Directorul </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1755">
                        <a:lnSpc>
                          <a:spcPct val="87000"/>
                        </a:lnSpc>
                        <a:spcBef>
                          <a:spcPts val="165"/>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Director adjunct instruire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118110">
                        <a:lnSpc>
                          <a:spcPts val="1330"/>
                        </a:lnSpc>
                        <a:spcBef>
                          <a:spcPts val="45"/>
                        </a:spcBef>
                        <a:spcAft>
                          <a:spcPts val="0"/>
                        </a:spcAft>
                      </a:pP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2022-</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141605">
                        <a:lnSpc>
                          <a:spcPts val="1330"/>
                        </a:lnSpc>
                        <a:spcBef>
                          <a:spcPts val="110"/>
                        </a:spcBef>
                        <a:spcAft>
                          <a:spcPts val="0"/>
                        </a:spcAft>
                      </a:pP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2027</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2390" marR="80645">
                        <a:lnSpc>
                          <a:spcPct val="87000"/>
                        </a:lnSpc>
                        <a:spcBef>
                          <a:spcPts val="165"/>
                        </a:spcBef>
                        <a:spcAft>
                          <a:spcPts val="0"/>
                        </a:spcAft>
                      </a:pPr>
                      <a:r>
                        <a:rPr lang="ro-RO" sz="1200" b="0" spc="-2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 </a:t>
                      </a:r>
                      <a:endPar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2390" marR="80645">
                        <a:lnSpc>
                          <a:spcPct val="87000"/>
                        </a:lnSpc>
                        <a:spcBef>
                          <a:spcPts val="165"/>
                        </a:spcBef>
                        <a:spcAft>
                          <a:spcPts val="0"/>
                        </a:spcAft>
                      </a:pP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Contribuția CD</a:t>
                      </a:r>
                      <a:endParaRPr lang="ro-RO" sz="1200" b="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2390" marR="82550">
                        <a:lnSpc>
                          <a:spcPct val="87000"/>
                        </a:lnSpc>
                        <a:spcBef>
                          <a:spcPts val="165"/>
                        </a:spcBef>
                        <a:spcAft>
                          <a:spcPts val="0"/>
                        </a:spcAft>
                      </a:pPr>
                      <a:r>
                        <a:rPr lang="ro-RO" sz="1200" b="0" spc="-2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Formarea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100% a</a:t>
                      </a:r>
                    </a:p>
                    <a:p>
                      <a:pPr marL="72390" marR="82550">
                        <a:lnSpc>
                          <a:spcPct val="87000"/>
                        </a:lnSpc>
                        <a:spcBef>
                          <a:spcPts val="110"/>
                        </a:spcBef>
                        <a:spcAft>
                          <a:spcPts val="0"/>
                        </a:spcAft>
                      </a:pP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cadrelor didactice</a:t>
                      </a:r>
                      <a:endParaRPr lang="ro-RO" sz="1200" b="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2463721522"/>
                  </a:ext>
                </a:extLst>
              </a:tr>
            </a:tbl>
          </a:graphicData>
        </a:graphic>
      </p:graphicFrame>
    </p:spTree>
    <p:extLst>
      <p:ext uri="{BB962C8B-B14F-4D97-AF65-F5344CB8AC3E}">
        <p14:creationId xmlns:p14="http://schemas.microsoft.com/office/powerpoint/2010/main" val="4180645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u 1">
            <a:extLst>
              <a:ext uri="{FF2B5EF4-FFF2-40B4-BE49-F238E27FC236}">
                <a16:creationId xmlns:a16="http://schemas.microsoft.com/office/drawing/2014/main" id="{0FD5D73C-54DF-4CF4-BF5A-B57272FC3627}"/>
              </a:ext>
            </a:extLst>
          </p:cNvPr>
          <p:cNvSpPr>
            <a:spLocks noGrp="1"/>
          </p:cNvSpPr>
          <p:nvPr>
            <p:ph type="title"/>
          </p:nvPr>
        </p:nvSpPr>
        <p:spPr>
          <a:xfrm>
            <a:off x="662106" y="209005"/>
            <a:ext cx="11303469" cy="760355"/>
          </a:xfrm>
        </p:spPr>
        <p:txBody>
          <a:bodyPr>
            <a:normAutofit fontScale="90000"/>
          </a:bodyPr>
          <a:lstStyle/>
          <a:p>
            <a:pPr algn="ctr"/>
            <a:r>
              <a:rPr lang="ru-RU" b="1" dirty="0">
                <a:latin typeface="Bookman Old Style" panose="02050604050505020204" pitchFamily="18" charset="0"/>
              </a:rPr>
              <a:t>OPŢIUNEA STRATEGICĂ: </a:t>
            </a:r>
            <a:r>
              <a:rPr lang="ro-RO" b="1" cap="none" dirty="0">
                <a:latin typeface="Bookman Old Style" panose="02050604050505020204" pitchFamily="18" charset="0"/>
              </a:rPr>
              <a:t>Dezvoltarea curriculară</a:t>
            </a:r>
            <a:br>
              <a:rPr lang="ro-RO" b="1" dirty="0"/>
            </a:br>
            <a:endParaRPr lang="ro-RO" dirty="0"/>
          </a:p>
        </p:txBody>
      </p:sp>
      <p:graphicFrame>
        <p:nvGraphicFramePr>
          <p:cNvPr id="5" name="Tabel 4">
            <a:extLst>
              <a:ext uri="{FF2B5EF4-FFF2-40B4-BE49-F238E27FC236}">
                <a16:creationId xmlns:a16="http://schemas.microsoft.com/office/drawing/2014/main" id="{0892AF17-2C33-4A00-A7DA-E91A16A83FFF}"/>
              </a:ext>
            </a:extLst>
          </p:cNvPr>
          <p:cNvGraphicFramePr>
            <a:graphicFrameLocks noGrp="1"/>
          </p:cNvGraphicFramePr>
          <p:nvPr>
            <p:extLst>
              <p:ext uri="{D42A27DB-BD31-4B8C-83A1-F6EECF244321}">
                <p14:modId xmlns:p14="http://schemas.microsoft.com/office/powerpoint/2010/main" val="1719481804"/>
              </p:ext>
            </p:extLst>
          </p:nvPr>
        </p:nvGraphicFramePr>
        <p:xfrm>
          <a:off x="953715" y="707808"/>
          <a:ext cx="10720250" cy="5651740"/>
        </p:xfrm>
        <a:graphic>
          <a:graphicData uri="http://schemas.openxmlformats.org/drawingml/2006/table">
            <a:tbl>
              <a:tblPr firstRow="1" firstCol="1" lastRow="1" lastCol="1" bandRow="1" bandCol="1">
                <a:tableStyleId>{F2DE63D5-997A-4646-A377-4702673A728D}</a:tableStyleId>
              </a:tblPr>
              <a:tblGrid>
                <a:gridCol w="499772">
                  <a:extLst>
                    <a:ext uri="{9D8B030D-6E8A-4147-A177-3AD203B41FA5}">
                      <a16:colId xmlns:a16="http://schemas.microsoft.com/office/drawing/2014/main" val="3576895315"/>
                    </a:ext>
                  </a:extLst>
                </a:gridCol>
                <a:gridCol w="1530551">
                  <a:extLst>
                    <a:ext uri="{9D8B030D-6E8A-4147-A177-3AD203B41FA5}">
                      <a16:colId xmlns:a16="http://schemas.microsoft.com/office/drawing/2014/main" val="2128306181"/>
                    </a:ext>
                  </a:extLst>
                </a:gridCol>
                <a:gridCol w="1568177">
                  <a:extLst>
                    <a:ext uri="{9D8B030D-6E8A-4147-A177-3AD203B41FA5}">
                      <a16:colId xmlns:a16="http://schemas.microsoft.com/office/drawing/2014/main" val="281100055"/>
                    </a:ext>
                  </a:extLst>
                </a:gridCol>
                <a:gridCol w="2938999">
                  <a:extLst>
                    <a:ext uri="{9D8B030D-6E8A-4147-A177-3AD203B41FA5}">
                      <a16:colId xmlns:a16="http://schemas.microsoft.com/office/drawing/2014/main" val="1718140679"/>
                    </a:ext>
                  </a:extLst>
                </a:gridCol>
                <a:gridCol w="962629">
                  <a:extLst>
                    <a:ext uri="{9D8B030D-6E8A-4147-A177-3AD203B41FA5}">
                      <a16:colId xmlns:a16="http://schemas.microsoft.com/office/drawing/2014/main" val="3346915338"/>
                    </a:ext>
                  </a:extLst>
                </a:gridCol>
                <a:gridCol w="905837">
                  <a:extLst>
                    <a:ext uri="{9D8B030D-6E8A-4147-A177-3AD203B41FA5}">
                      <a16:colId xmlns:a16="http://schemas.microsoft.com/office/drawing/2014/main" val="2120994279"/>
                    </a:ext>
                  </a:extLst>
                </a:gridCol>
                <a:gridCol w="1005933">
                  <a:extLst>
                    <a:ext uri="{9D8B030D-6E8A-4147-A177-3AD203B41FA5}">
                      <a16:colId xmlns:a16="http://schemas.microsoft.com/office/drawing/2014/main" val="1316831795"/>
                    </a:ext>
                  </a:extLst>
                </a:gridCol>
                <a:gridCol w="1308352">
                  <a:extLst>
                    <a:ext uri="{9D8B030D-6E8A-4147-A177-3AD203B41FA5}">
                      <a16:colId xmlns:a16="http://schemas.microsoft.com/office/drawing/2014/main" val="3566210206"/>
                    </a:ext>
                  </a:extLst>
                </a:gridCol>
              </a:tblGrid>
              <a:tr h="378891">
                <a:tc>
                  <a:txBody>
                    <a:bodyPr/>
                    <a:lstStyle/>
                    <a:p>
                      <a:pPr marL="93980" marR="81280" indent="5080" algn="ctr">
                        <a:lnSpc>
                          <a:spcPts val="1230"/>
                        </a:lnSpc>
                        <a:spcBef>
                          <a:spcPts val="180"/>
                        </a:spcBef>
                        <a:spcAft>
                          <a:spcPts val="0"/>
                        </a:spcAft>
                      </a:pPr>
                      <a:r>
                        <a:rPr lang="ro-RO" sz="1200" b="0" i="0" spc="-3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Nr</a:t>
                      </a:r>
                      <a:r>
                        <a:rPr lang="ro-RO" sz="1200" b="0" i="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d/o</a:t>
                      </a:r>
                      <a:endParaRPr lang="ro-RO" sz="1200" b="0" i="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274320" algn="ctr">
                        <a:spcBef>
                          <a:spcPts val="700"/>
                        </a:spcBef>
                        <a:spcAft>
                          <a:spcPts val="0"/>
                        </a:spcAft>
                      </a:pPr>
                      <a:r>
                        <a:rPr lang="ro-RO" sz="1200" b="0" i="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Probleme</a:t>
                      </a:r>
                      <a:endParaRPr lang="ro-RO" sz="1200" b="0" i="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297815" algn="ctr">
                        <a:spcBef>
                          <a:spcPts val="700"/>
                        </a:spcBef>
                        <a:spcAft>
                          <a:spcPts val="0"/>
                        </a:spcAft>
                      </a:pPr>
                      <a:r>
                        <a:rPr lang="ro-RO" sz="1200" b="0" i="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Obiective</a:t>
                      </a:r>
                      <a:endParaRPr lang="ro-RO" sz="1200" b="0" i="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575945" algn="ctr">
                        <a:spcBef>
                          <a:spcPts val="700"/>
                        </a:spcBef>
                        <a:spcAft>
                          <a:spcPts val="0"/>
                        </a:spcAft>
                      </a:pP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Acţiuni</a:t>
                      </a:r>
                      <a:r>
                        <a:rPr lang="ro-RO" sz="1200" b="0" i="0" spc="-3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a:t>
                      </a:r>
                      <a:r>
                        <a:rPr lang="ro-RO" sz="1200" b="0" i="0" spc="-3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realizare</a:t>
                      </a:r>
                      <a:endParaRPr lang="ro-RO" sz="1200" b="0" i="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61595" algn="ctr">
                        <a:spcBef>
                          <a:spcPts val="700"/>
                        </a:spcBef>
                        <a:spcAft>
                          <a:spcPts val="0"/>
                        </a:spcAft>
                      </a:pPr>
                      <a:r>
                        <a:rPr lang="ro-RO" sz="1200" b="0" i="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Responsabili</a:t>
                      </a:r>
                      <a:endParaRPr lang="ro-RO" sz="1200" b="0" i="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100965" indent="-53340" algn="ctr">
                        <a:lnSpc>
                          <a:spcPts val="1230"/>
                        </a:lnSpc>
                        <a:spcBef>
                          <a:spcPts val="180"/>
                        </a:spcBef>
                        <a:spcAft>
                          <a:spcPts val="0"/>
                        </a:spcAft>
                      </a:pPr>
                      <a:r>
                        <a:rPr lang="ro-RO" sz="1200" b="0" i="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Termen</a:t>
                      </a:r>
                      <a:r>
                        <a:rPr lang="ro-RO" sz="1200" b="0" i="0" spc="-4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a:t>
                      </a:r>
                      <a:r>
                        <a:rPr lang="ro-RO" sz="1200" b="0" i="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realizare</a:t>
                      </a:r>
                      <a:endParaRPr lang="ro-RO" sz="1200" b="0" i="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60960" indent="18415" algn="ctr">
                        <a:lnSpc>
                          <a:spcPts val="1230"/>
                        </a:lnSpc>
                        <a:spcBef>
                          <a:spcPts val="180"/>
                        </a:spcBef>
                        <a:spcAft>
                          <a:spcPts val="0"/>
                        </a:spcAft>
                      </a:pP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Sursa</a:t>
                      </a:r>
                      <a:r>
                        <a:rPr lang="ro-RO" sz="1200" b="0" i="0" spc="-4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a:t>
                      </a:r>
                      <a:r>
                        <a:rPr lang="ro-RO" sz="1200" b="0" i="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finanțare</a:t>
                      </a:r>
                      <a:endParaRPr lang="ro-RO" sz="1200" b="0" i="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109855" marR="93980" indent="-3810" algn="ctr">
                        <a:lnSpc>
                          <a:spcPts val="1230"/>
                        </a:lnSpc>
                        <a:spcBef>
                          <a:spcPts val="180"/>
                        </a:spcBef>
                        <a:spcAft>
                          <a:spcPts val="0"/>
                        </a:spcAft>
                      </a:pPr>
                      <a:r>
                        <a:rPr lang="ro-RO" sz="1200" b="0" i="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Indicatori </a:t>
                      </a: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i="0" spc="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produs</a:t>
                      </a:r>
                      <a:endParaRPr lang="ro-RO" sz="1200" b="0" i="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770065058"/>
                  </a:ext>
                </a:extLst>
              </a:tr>
              <a:tr h="1968024">
                <a:tc>
                  <a:txBody>
                    <a:bodyPr/>
                    <a:lstStyle/>
                    <a:p>
                      <a:pPr marL="127000" marR="120650" algn="ctr">
                        <a:spcBef>
                          <a:spcPts val="110"/>
                        </a:spcBef>
                        <a:spcAft>
                          <a:spcPts val="0"/>
                        </a:spcAft>
                      </a:pPr>
                      <a:r>
                        <a:rPr lang="ro-RO" sz="1200" b="0" i="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endParaRPr lang="ro-RO" sz="1200" b="0" i="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53975" marR="22225">
                        <a:lnSpc>
                          <a:spcPts val="1200"/>
                        </a:lnSpc>
                        <a:spcBef>
                          <a:spcPts val="90"/>
                        </a:spcBef>
                        <a:spcAft>
                          <a:spcPts val="0"/>
                        </a:spcAft>
                      </a:pP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Nu</a:t>
                      </a:r>
                      <a:r>
                        <a:rPr lang="ro-RO" sz="1200" b="0" i="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sunt</a:t>
                      </a:r>
                      <a:r>
                        <a:rPr lang="ro-RO" sz="1200" b="0" i="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cunoscute de către cadrele didactice</a:t>
                      </a:r>
                      <a:r>
                        <a:rPr lang="ro-RO" sz="1200" b="0" i="0" spc="2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metodologiile de implementare a Codului Educației</a:t>
                      </a:r>
                      <a:endParaRPr lang="ro-RO" sz="1200" b="0" i="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53975" marR="62230">
                        <a:lnSpc>
                          <a:spcPts val="1200"/>
                        </a:lnSpc>
                        <a:spcBef>
                          <a:spcPts val="90"/>
                        </a:spcBef>
                        <a:spcAft>
                          <a:spcPts val="0"/>
                        </a:spcAft>
                      </a:pP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Asigurarea cadrelor didactice cu informațiile necesare implementării prevederilor Codului</a:t>
                      </a:r>
                      <a:r>
                        <a:rPr lang="ro-RO" sz="1200" b="0" i="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Educației.</a:t>
                      </a:r>
                      <a:endParaRPr lang="ro-RO" sz="1200" b="0" i="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42900" marR="105410" lvl="0" indent="-342900">
                        <a:lnSpc>
                          <a:spcPct val="85000"/>
                        </a:lnSpc>
                        <a:spcBef>
                          <a:spcPts val="195"/>
                        </a:spcBef>
                        <a:spcAft>
                          <a:spcPts val="0"/>
                        </a:spcAft>
                        <a:buSzPts val="1050"/>
                        <a:buFont typeface="Minion Pro"/>
                        <a:buChar char="•"/>
                        <a:tabLst>
                          <a:tab pos="163195" algn="l"/>
                        </a:tabLst>
                      </a:pP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Constituirea unei Comisii de familiarizare</a:t>
                      </a:r>
                      <a:r>
                        <a:rPr lang="ro-RO" sz="1200" b="0" i="0" spc="-4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a:t>
                      </a:r>
                      <a:r>
                        <a:rPr lang="ro-RO" sz="1200" b="0" i="0" spc="-4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cadrelor</a:t>
                      </a:r>
                      <a:r>
                        <a:rPr lang="ro-RO" sz="1200" b="0" i="0" spc="-4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didactice</a:t>
                      </a:r>
                      <a:r>
                        <a:rPr lang="ro-RO" sz="1200" b="0" i="0" spc="-4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a:t>
                      </a:r>
                      <a:r>
                        <a:rPr lang="ro-RO" sz="1200" b="0" i="0" spc="-4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noutățile</a:t>
                      </a:r>
                      <a:r>
                        <a:rPr lang="ro-RO" sz="1200" b="0" i="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metodologice</a:t>
                      </a:r>
                      <a:r>
                        <a:rPr lang="ro-RO" sz="1200" b="0" i="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i="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implementare a prevederilor actelor normative.</a:t>
                      </a:r>
                    </a:p>
                    <a:p>
                      <a:pPr marL="342900" marR="43180" lvl="0" indent="-342900">
                        <a:lnSpc>
                          <a:spcPct val="85000"/>
                        </a:lnSpc>
                        <a:spcBef>
                          <a:spcPts val="195"/>
                        </a:spcBef>
                        <a:spcAft>
                          <a:spcPts val="0"/>
                        </a:spcAft>
                        <a:buSzPts val="1050"/>
                        <a:buFont typeface="Minion Pro"/>
                        <a:buChar char="•"/>
                        <a:tabLst>
                          <a:tab pos="163195" algn="l"/>
                        </a:tabLst>
                      </a:pPr>
                      <a:r>
                        <a:rPr lang="ro-RO" sz="1200" b="0" i="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Organizarea seminarelor, dezbaterilor </a:t>
                      </a: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 conformitate cu necesitățile de eficientizarea a procesului educațional.</a:t>
                      </a:r>
                    </a:p>
                    <a:p>
                      <a:pPr marL="342900" lvl="0" indent="-342900" algn="just">
                        <a:lnSpc>
                          <a:spcPts val="1175"/>
                        </a:lnSpc>
                        <a:spcBef>
                          <a:spcPts val="110"/>
                        </a:spcBef>
                        <a:spcAft>
                          <a:spcPts val="0"/>
                        </a:spcAft>
                        <a:buSzPts val="1050"/>
                        <a:buFont typeface="Minion Pro"/>
                        <a:buChar char="•"/>
                        <a:tabLst>
                          <a:tab pos="163195" algn="l"/>
                        </a:tabLst>
                      </a:pP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Colaborarea</a:t>
                      </a:r>
                      <a:r>
                        <a:rPr lang="ro-RO" sz="1200" b="0" i="0" spc="-3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a:t>
                      </a:r>
                      <a:r>
                        <a:rPr lang="ro-RO" sz="1200" b="0" i="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instituţiile</a:t>
                      </a:r>
                      <a:r>
                        <a:rPr lang="ro-RO" sz="1200" b="0" i="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abilitate</a:t>
                      </a:r>
                      <a:endPar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162560" marR="105410">
                        <a:lnSpc>
                          <a:spcPct val="85000"/>
                        </a:lnSpc>
                        <a:spcBef>
                          <a:spcPts val="195"/>
                        </a:spcBef>
                        <a:spcAft>
                          <a:spcPts val="0"/>
                        </a:spcAft>
                        <a:tabLst>
                          <a:tab pos="163195" algn="l"/>
                        </a:tabLst>
                      </a:pP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pentru</a:t>
                      </a:r>
                      <a:r>
                        <a:rPr lang="ro-RO" sz="1200" b="0" i="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formare;</a:t>
                      </a:r>
                      <a:endParaRPr lang="ro-RO" sz="1200" b="0" i="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54610" marR="153670">
                        <a:lnSpc>
                          <a:spcPct val="85000"/>
                        </a:lnSpc>
                        <a:spcBef>
                          <a:spcPts val="195"/>
                        </a:spcBef>
                        <a:spcAft>
                          <a:spcPts val="0"/>
                        </a:spcAft>
                      </a:pPr>
                      <a:r>
                        <a:rPr lang="ro-RO" sz="1200" b="0" i="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Director adjunct instruire</a:t>
                      </a:r>
                      <a:endParaRPr lang="ro-RO" sz="1200" b="0" i="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62865">
                        <a:spcBef>
                          <a:spcPts val="40"/>
                        </a:spcBef>
                        <a:spcAft>
                          <a:spcPts val="0"/>
                        </a:spcAft>
                      </a:pPr>
                      <a:r>
                        <a:rPr lang="ro-RO" sz="1200" b="0" i="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2022-</a:t>
                      </a:r>
                      <a:r>
                        <a:rPr lang="ro-RO" sz="1200" b="0" i="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2027</a:t>
                      </a:r>
                      <a:endParaRPr lang="ro-RO" sz="1200" b="0" i="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69215" marR="95885" indent="-635" algn="just">
                        <a:lnSpc>
                          <a:spcPct val="85000"/>
                        </a:lnSpc>
                        <a:spcBef>
                          <a:spcPts val="195"/>
                        </a:spcBef>
                        <a:spcAft>
                          <a:spcPts val="0"/>
                        </a:spcAft>
                      </a:pPr>
                      <a:r>
                        <a:rPr lang="ro-RO" sz="1200" b="0" i="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a:t>
                      </a:r>
                      <a:endPar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9215" marR="95885" indent="-635" algn="just">
                        <a:lnSpc>
                          <a:spcPct val="85000"/>
                        </a:lnSpc>
                        <a:spcBef>
                          <a:spcPts val="195"/>
                        </a:spcBef>
                        <a:spcAft>
                          <a:spcPts val="0"/>
                        </a:spcAft>
                      </a:pP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Contribuția CD</a:t>
                      </a:r>
                      <a:endParaRPr lang="ro-RO" sz="1200" b="0" i="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69850" marR="163195">
                        <a:lnSpc>
                          <a:spcPct val="85000"/>
                        </a:lnSpc>
                        <a:spcBef>
                          <a:spcPts val="195"/>
                        </a:spcBef>
                        <a:spcAft>
                          <a:spcPts val="0"/>
                        </a:spcAft>
                      </a:pPr>
                      <a:r>
                        <a:rPr lang="ro-RO" sz="1200" b="0" i="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Cadre </a:t>
                      </a:r>
                      <a:r>
                        <a:rPr lang="ro-RO" sz="1200" b="0" i="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didactice informate </a:t>
                      </a:r>
                      <a:r>
                        <a:rPr lang="ro-RO" sz="1200" b="0" i="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100%</a:t>
                      </a:r>
                      <a:endParaRPr lang="ro-RO" sz="1200" b="0" i="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3590558054"/>
                  </a:ext>
                </a:extLst>
              </a:tr>
              <a:tr h="1212477">
                <a:tc>
                  <a:txBody>
                    <a:bodyPr/>
                    <a:lstStyle/>
                    <a:p>
                      <a:pPr marL="127000" marR="120650" algn="ctr">
                        <a:spcBef>
                          <a:spcPts val="110"/>
                        </a:spcBef>
                        <a:spcAft>
                          <a:spcPts val="0"/>
                        </a:spcAft>
                      </a:pPr>
                      <a:r>
                        <a:rPr lang="ro-RO" sz="1200" b="0" i="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endParaRPr lang="ro-RO" sz="1200" b="0" i="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53975" marR="82550">
                        <a:lnSpc>
                          <a:spcPct val="86000"/>
                        </a:lnSpc>
                        <a:spcBef>
                          <a:spcPts val="175"/>
                        </a:spcBef>
                        <a:spcAft>
                          <a:spcPts val="0"/>
                        </a:spcAft>
                      </a:pPr>
                      <a:r>
                        <a:rPr lang="ro-RO" sz="1200" b="0" i="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Nu</a:t>
                      </a:r>
                      <a:r>
                        <a:rPr lang="ro-RO" sz="1200" b="0" i="0" spc="-5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sunt</a:t>
                      </a:r>
                      <a:r>
                        <a:rPr lang="ro-RO" sz="1200" b="0" i="0" spc="-5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elaborate curriculum-uri </a:t>
                      </a: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pentru opţionale în</a:t>
                      </a:r>
                      <a:r>
                        <a:rPr lang="ro-RO" sz="1200" b="0" i="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dependenţă</a:t>
                      </a:r>
                      <a:r>
                        <a:rPr lang="ro-RO" sz="1200" b="0" i="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nevoile elevilor.</a:t>
                      </a:r>
                      <a:endParaRPr lang="ro-RO" sz="1200" b="0" i="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53975">
                        <a:lnSpc>
                          <a:spcPct val="86000"/>
                        </a:lnSpc>
                        <a:spcBef>
                          <a:spcPts val="175"/>
                        </a:spcBef>
                        <a:spcAft>
                          <a:spcPts val="0"/>
                        </a:spcAft>
                      </a:pPr>
                      <a:r>
                        <a:rPr lang="ro-RO" sz="1200" b="0" i="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Dezvoltarea</a:t>
                      </a:r>
                      <a:r>
                        <a:rPr lang="ro-RO" sz="1200" b="0" i="0" spc="-5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ofertei curriculare.</a:t>
                      </a:r>
                      <a:endParaRPr lang="ro-RO" sz="1200" b="0" i="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42900" marR="78740" lvl="0" indent="-342900">
                        <a:lnSpc>
                          <a:spcPct val="86000"/>
                        </a:lnSpc>
                        <a:spcBef>
                          <a:spcPts val="175"/>
                        </a:spcBef>
                        <a:spcAft>
                          <a:spcPts val="0"/>
                        </a:spcAft>
                        <a:buSzPts val="1050"/>
                        <a:buFont typeface="Minion Pro"/>
                        <a:buChar char="•"/>
                        <a:tabLst>
                          <a:tab pos="163195" algn="l"/>
                        </a:tabLst>
                      </a:pP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Constituirea grupurilor de lucru (la fiecare</a:t>
                      </a:r>
                      <a:r>
                        <a:rPr lang="ro-RO" sz="1200" b="0" i="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comisie</a:t>
                      </a:r>
                      <a:r>
                        <a:rPr lang="ro-RO" sz="1200" b="0" i="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metodică)</a:t>
                      </a:r>
                      <a:r>
                        <a:rPr lang="ro-RO" sz="1200" b="0" i="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pentru</a:t>
                      </a:r>
                      <a:r>
                        <a:rPr lang="ro-RO" sz="1200" b="0" i="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elaborarea curriculum-urilor la opţio</a:t>
                      </a:r>
                      <a:r>
                        <a:rPr lang="ro-RO" sz="1200" b="0" i="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nale;</a:t>
                      </a:r>
                      <a:endPar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342900" marR="38735" lvl="0" indent="-342900">
                        <a:lnSpc>
                          <a:spcPct val="86000"/>
                        </a:lnSpc>
                        <a:spcBef>
                          <a:spcPts val="110"/>
                        </a:spcBef>
                        <a:spcAft>
                          <a:spcPts val="0"/>
                        </a:spcAft>
                        <a:buSzPts val="1050"/>
                        <a:buFont typeface="Minion Pro"/>
                        <a:buChar char="•"/>
                        <a:tabLst>
                          <a:tab pos="162560" algn="l"/>
                        </a:tabLst>
                      </a:pP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Organizarea seminarelor de instruire a</a:t>
                      </a:r>
                      <a:r>
                        <a:rPr lang="ro-RO" sz="1200" b="0" i="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cadrelor</a:t>
                      </a:r>
                      <a:r>
                        <a:rPr lang="ro-RO" sz="1200" b="0" i="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didactice</a:t>
                      </a:r>
                      <a:r>
                        <a:rPr lang="ro-RO" sz="1200" b="0" i="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pentru</a:t>
                      </a:r>
                      <a:r>
                        <a:rPr lang="ro-RO" sz="1200" b="0" i="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elaborarea</a:t>
                      </a:r>
                    </a:p>
                    <a:p>
                      <a:pPr marL="162560">
                        <a:lnSpc>
                          <a:spcPts val="1115"/>
                        </a:lnSpc>
                        <a:spcBef>
                          <a:spcPts val="110"/>
                        </a:spcBef>
                        <a:spcAft>
                          <a:spcPts val="0"/>
                        </a:spcAft>
                      </a:pP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curriculei</a:t>
                      </a:r>
                      <a:r>
                        <a:rPr lang="ro-RO" sz="1200" b="0" i="0" spc="-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a:t>
                      </a:r>
                      <a:r>
                        <a:rPr lang="ro-RO" sz="1200" b="0" i="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decizia</a:t>
                      </a:r>
                      <a:r>
                        <a:rPr lang="ro-RO" sz="1200" b="0" i="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școlii.</a:t>
                      </a:r>
                      <a:endParaRPr lang="ro-RO" sz="1200" b="0" i="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54610">
                        <a:lnSpc>
                          <a:spcPct val="86000"/>
                        </a:lnSpc>
                        <a:spcBef>
                          <a:spcPts val="170"/>
                        </a:spcBef>
                        <a:spcAft>
                          <a:spcPts val="0"/>
                        </a:spcAft>
                      </a:pPr>
                      <a:r>
                        <a:rPr lang="ro-RO" sz="1200" b="0" i="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Directorul Director adjunct instruire</a:t>
                      </a:r>
                      <a:endParaRPr lang="ro-RO" sz="1200" b="0" i="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53975" marR="45720" algn="ctr">
                        <a:spcBef>
                          <a:spcPts val="35"/>
                        </a:spcBef>
                        <a:spcAft>
                          <a:spcPts val="0"/>
                        </a:spcAft>
                      </a:pP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2022-</a:t>
                      </a:r>
                      <a:r>
                        <a:rPr lang="ro-RO" sz="1200" b="0" i="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2027</a:t>
                      </a:r>
                      <a:endParaRPr lang="ro-RO" sz="1200" b="0" i="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a:spcBef>
                          <a:spcPts val="110"/>
                        </a:spcBef>
                        <a:spcAft>
                          <a:spcPts val="0"/>
                        </a:spcAft>
                      </a:pPr>
                      <a:r>
                        <a:rPr lang="ro-RO" sz="1200" b="0"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ro-RO" sz="1200" b="0" i="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69850" marR="218440" indent="-635">
                        <a:lnSpc>
                          <a:spcPts val="1230"/>
                        </a:lnSpc>
                        <a:spcBef>
                          <a:spcPts val="60"/>
                        </a:spcBef>
                        <a:spcAft>
                          <a:spcPts val="0"/>
                        </a:spcAft>
                      </a:pPr>
                      <a:r>
                        <a:rPr lang="ro-RO" sz="1200" b="0" i="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Ore opționale pe interesul elevilor.</a:t>
                      </a:r>
                      <a:endParaRPr lang="ro-RO" sz="1200" b="0" i="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3200348134"/>
                  </a:ext>
                </a:extLst>
              </a:tr>
              <a:tr h="2092348">
                <a:tc>
                  <a:txBody>
                    <a:bodyPr/>
                    <a:lstStyle/>
                    <a:p>
                      <a:pPr marL="127000" marR="120650" algn="ctr">
                        <a:spcBef>
                          <a:spcPts val="110"/>
                        </a:spcBef>
                        <a:spcAft>
                          <a:spcPts val="0"/>
                        </a:spcAft>
                      </a:pPr>
                      <a:r>
                        <a:rPr lang="ro-RO" sz="1200" b="0" i="0" spc="-2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a:t>
                      </a:r>
                      <a:endParaRPr lang="ro-RO" sz="1200" b="0" i="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53975" marR="43180">
                        <a:lnSpc>
                          <a:spcPct val="87000"/>
                        </a:lnSpc>
                        <a:spcBef>
                          <a:spcPts val="250"/>
                        </a:spcBef>
                        <a:spcAft>
                          <a:spcPts val="0"/>
                        </a:spcAft>
                      </a:pPr>
                      <a:r>
                        <a:rPr lang="ro-RO" sz="1200" b="0" i="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Dezinteresul </a:t>
                      </a: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cadrelor</a:t>
                      </a:r>
                      <a:r>
                        <a:rPr lang="ro-RO" sz="1200" b="0" i="0" spc="-2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didactice de a completa mediateca</a:t>
                      </a:r>
                      <a:r>
                        <a:rPr lang="ro-RO" sz="1200" b="0" i="0"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școlară.</a:t>
                      </a:r>
                      <a:endParaRPr lang="ro-RO" sz="1200" b="0" i="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53975">
                        <a:lnSpc>
                          <a:spcPct val="87000"/>
                        </a:lnSpc>
                        <a:spcBef>
                          <a:spcPts val="250"/>
                        </a:spcBef>
                        <a:spcAft>
                          <a:spcPts val="0"/>
                        </a:spcAft>
                      </a:pPr>
                      <a:r>
                        <a:rPr lang="ro-RO" sz="1200" b="0" i="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Motivarea</a:t>
                      </a:r>
                      <a:r>
                        <a:rPr lang="ro-RO" sz="1200" b="0" i="0" spc="-5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cadrelor </a:t>
                      </a: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didactice pentru</a:t>
                      </a:r>
                    </a:p>
                    <a:p>
                      <a:pPr marL="53975" marR="51435">
                        <a:lnSpc>
                          <a:spcPct val="87000"/>
                        </a:lnSpc>
                        <a:spcBef>
                          <a:spcPts val="110"/>
                        </a:spcBef>
                        <a:spcAft>
                          <a:spcPts val="0"/>
                        </a:spcAft>
                      </a:pP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completa </a:t>
                      </a:r>
                      <a:r>
                        <a:rPr lang="ro-RO" sz="1200" b="0" i="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mediateca </a:t>
                      </a:r>
                      <a:r>
                        <a:rPr lang="ro-RO" sz="1200" b="0" i="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instituţiei</a:t>
                      </a: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cu materiale</a:t>
                      </a:r>
                      <a:r>
                        <a:rPr lang="ro-RO" sz="1200" b="0" i="0"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didactice din </a:t>
                      </a:r>
                      <a:r>
                        <a:rPr lang="ro-RO" sz="1200" b="0" i="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experienţa</a:t>
                      </a: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profesională.</a:t>
                      </a:r>
                      <a:endParaRPr lang="ro-RO" sz="1200" b="0" i="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42900" marR="200025" lvl="0" indent="-342900" algn="just">
                        <a:lnSpc>
                          <a:spcPct val="87000"/>
                        </a:lnSpc>
                        <a:spcBef>
                          <a:spcPts val="250"/>
                        </a:spcBef>
                        <a:spcAft>
                          <a:spcPts val="0"/>
                        </a:spcAft>
                        <a:buSzPts val="1050"/>
                        <a:buFont typeface="Minion Pro"/>
                        <a:buChar char="•"/>
                        <a:tabLst>
                          <a:tab pos="163195" algn="l"/>
                        </a:tabLst>
                      </a:pP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Selectarea</a:t>
                      </a:r>
                      <a:r>
                        <a:rPr lang="ro-RO" sz="1200" b="0" i="0"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materialelor</a:t>
                      </a:r>
                      <a:r>
                        <a:rPr lang="ro-RO" sz="1200" b="0" i="0"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i="0"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instruire pentru fiecare comisie metodică și disciplină de studii;</a:t>
                      </a:r>
                    </a:p>
                    <a:p>
                      <a:pPr marL="342900" marR="27305" lvl="0" indent="-342900">
                        <a:lnSpc>
                          <a:spcPct val="87000"/>
                        </a:lnSpc>
                        <a:spcBef>
                          <a:spcPts val="110"/>
                        </a:spcBef>
                        <a:spcAft>
                          <a:spcPts val="0"/>
                        </a:spcAft>
                        <a:buSzPts val="1050"/>
                        <a:buFont typeface="Minion Pro"/>
                        <a:buChar char="•"/>
                        <a:tabLst>
                          <a:tab pos="163195" algn="l"/>
                        </a:tabLst>
                      </a:pP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Crearea de auxiliare didactice în for- mat</a:t>
                      </a:r>
                      <a:r>
                        <a:rPr lang="ro-RO" sz="1200" b="0" i="0"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electronic</a:t>
                      </a:r>
                      <a:r>
                        <a:rPr lang="ro-RO" sz="1200" b="0" i="0"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a:t>
                      </a:r>
                      <a:r>
                        <a:rPr lang="ro-RO" sz="1200" b="0" i="0"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vederea</a:t>
                      </a:r>
                      <a:r>
                        <a:rPr lang="ro-RO" sz="1200" b="0" i="0"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eficientizării procesului de predare-</a:t>
                      </a:r>
                      <a:r>
                        <a:rPr lang="ro-RO" sz="1200" b="0" i="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învăţare</a:t>
                      </a: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342900" marR="274320" lvl="0" indent="-342900">
                        <a:lnSpc>
                          <a:spcPct val="87000"/>
                        </a:lnSpc>
                        <a:spcBef>
                          <a:spcPts val="110"/>
                        </a:spcBef>
                        <a:spcAft>
                          <a:spcPts val="0"/>
                        </a:spcAft>
                        <a:buSzPts val="1050"/>
                        <a:buFont typeface="Minion Pro"/>
                        <a:buChar char="•"/>
                        <a:tabLst>
                          <a:tab pos="163195" algn="l"/>
                        </a:tabLst>
                      </a:pP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Mobilizarea</a:t>
                      </a:r>
                      <a:r>
                        <a:rPr lang="ro-RO" sz="1200" b="0" i="0"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și</a:t>
                      </a:r>
                      <a:r>
                        <a:rPr lang="ro-RO" sz="1200" b="0" i="0"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motivarea</a:t>
                      </a:r>
                      <a:r>
                        <a:rPr lang="ro-RO" sz="1200" b="0" i="0"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cadrelor didactice</a:t>
                      </a:r>
                      <a:r>
                        <a:rPr lang="ro-RO" sz="1200" b="0" i="0" spc="-3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a:t>
                      </a:r>
                      <a:r>
                        <a:rPr lang="ro-RO" sz="1200" b="0" i="0" spc="-3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vederea</a:t>
                      </a:r>
                      <a:r>
                        <a:rPr lang="ro-RO" sz="1200" b="0" i="0" spc="-3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dezvoltării</a:t>
                      </a:r>
                      <a:r>
                        <a:rPr lang="ro-RO" sz="1200" b="0" i="0" spc="-3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și</a:t>
                      </a:r>
                    </a:p>
                    <a:p>
                      <a:pPr marL="162560">
                        <a:lnSpc>
                          <a:spcPts val="1200"/>
                        </a:lnSpc>
                        <a:spcBef>
                          <a:spcPts val="110"/>
                        </a:spcBef>
                        <a:spcAft>
                          <a:spcPts val="0"/>
                        </a:spcAft>
                      </a:pP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promovării</a:t>
                      </a:r>
                      <a:r>
                        <a:rPr lang="ro-RO" sz="1200" b="0" i="0" spc="-5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experienței</a:t>
                      </a:r>
                      <a:r>
                        <a:rPr lang="ro-RO" sz="1200" b="0" i="0" spc="-4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profesionale.</a:t>
                      </a:r>
                      <a:endParaRPr lang="ro-RO" sz="1200" b="0" i="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54610" marR="153670">
                        <a:lnSpc>
                          <a:spcPct val="87000"/>
                        </a:lnSpc>
                        <a:spcBef>
                          <a:spcPts val="250"/>
                        </a:spcBef>
                        <a:spcAft>
                          <a:spcPts val="0"/>
                        </a:spcAft>
                      </a:pPr>
                      <a:r>
                        <a:rPr lang="ro-RO" sz="1200" b="0" i="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Directorul liceului Directorii </a:t>
                      </a:r>
                      <a:r>
                        <a:rPr lang="ro-RO" sz="1200" b="0" i="0" spc="-1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adjuncţi</a:t>
                      </a:r>
                      <a:r>
                        <a:rPr lang="ro-RO" sz="1200" b="0" i="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Șefii de </a:t>
                      </a:r>
                      <a:r>
                        <a:rPr lang="ro-RO" sz="1200" b="0" i="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comisii metodice</a:t>
                      </a:r>
                      <a:endParaRPr lang="ro-RO" sz="1200" b="0" i="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53975" marR="45720" algn="ctr">
                        <a:spcBef>
                          <a:spcPts val="125"/>
                        </a:spcBef>
                        <a:spcAft>
                          <a:spcPts val="0"/>
                        </a:spcAft>
                      </a:pP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2021-</a:t>
                      </a:r>
                      <a:r>
                        <a:rPr lang="ro-RO" sz="1200" b="0" i="0" spc="-2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2025</a:t>
                      </a:r>
                      <a:endParaRPr lang="ro-RO" sz="1200" b="0" i="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69215" marR="91440" indent="-635">
                        <a:lnSpc>
                          <a:spcPct val="87000"/>
                        </a:lnSpc>
                        <a:spcBef>
                          <a:spcPts val="250"/>
                        </a:spcBef>
                        <a:spcAft>
                          <a:spcPts val="0"/>
                        </a:spcAft>
                      </a:pPr>
                      <a:r>
                        <a:rPr lang="ro-RO" sz="1200" b="0" i="0" spc="-2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 </a:t>
                      </a:r>
                      <a:r>
                        <a:rPr lang="ro-RO" sz="1200" b="0" i="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Resurse extra- </a:t>
                      </a:r>
                      <a:r>
                        <a:rPr lang="ro-RO" sz="1200" b="0" i="0" spc="-2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bugetare</a:t>
                      </a:r>
                      <a:endParaRPr lang="ro-RO" sz="1200" b="0" i="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69850" marR="59055">
                        <a:lnSpc>
                          <a:spcPct val="87000"/>
                        </a:lnSpc>
                        <a:spcBef>
                          <a:spcPts val="250"/>
                        </a:spcBef>
                        <a:spcAft>
                          <a:spcPts val="0"/>
                        </a:spcAft>
                      </a:pPr>
                      <a:r>
                        <a:rPr lang="ro-RO" sz="1200" b="0" i="0" spc="-1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Comple</a:t>
                      </a:r>
                      <a:r>
                        <a:rPr lang="ro-RO" sz="1200" b="0" i="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tarea </a:t>
                      </a:r>
                      <a:r>
                        <a:rPr lang="ro-RO" sz="1200" b="0" i="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bi</a:t>
                      </a: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bliotecii</a:t>
                      </a: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cu </a:t>
                      </a:r>
                      <a:r>
                        <a:rPr lang="ro-RO" sz="1200" b="0" i="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materiale didactice </a:t>
                      </a: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din</a:t>
                      </a:r>
                      <a:r>
                        <a:rPr lang="ro-RO" sz="1200" b="0" i="0"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practica </a:t>
                      </a:r>
                      <a:r>
                        <a:rPr lang="ro-RO" sz="1200" b="0" i="0" spc="-1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educațio</a:t>
                      </a:r>
                      <a:r>
                        <a:rPr lang="ro-RO" sz="1200" b="0" i="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i="0" spc="-2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nală</a:t>
                      </a:r>
                      <a:endParaRPr lang="ro-RO" sz="1200" b="0" i="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2306140250"/>
                  </a:ext>
                </a:extLst>
              </a:tr>
            </a:tbl>
          </a:graphicData>
        </a:graphic>
      </p:graphicFrame>
    </p:spTree>
    <p:extLst>
      <p:ext uri="{BB962C8B-B14F-4D97-AF65-F5344CB8AC3E}">
        <p14:creationId xmlns:p14="http://schemas.microsoft.com/office/powerpoint/2010/main" val="1482311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u 1">
            <a:extLst>
              <a:ext uri="{FF2B5EF4-FFF2-40B4-BE49-F238E27FC236}">
                <a16:creationId xmlns:a16="http://schemas.microsoft.com/office/drawing/2014/main" id="{6F4B58EE-5732-4B25-99FF-7BAC8B71A7A2}"/>
              </a:ext>
            </a:extLst>
          </p:cNvPr>
          <p:cNvSpPr>
            <a:spLocks noGrp="1"/>
          </p:cNvSpPr>
          <p:nvPr>
            <p:ph type="title"/>
          </p:nvPr>
        </p:nvSpPr>
        <p:spPr>
          <a:xfrm>
            <a:off x="339634" y="209005"/>
            <a:ext cx="11625941" cy="760355"/>
          </a:xfrm>
        </p:spPr>
        <p:txBody>
          <a:bodyPr>
            <a:normAutofit fontScale="90000"/>
          </a:bodyPr>
          <a:lstStyle/>
          <a:p>
            <a:pPr algn="ctr"/>
            <a:r>
              <a:rPr lang="ru-RU" b="1" dirty="0">
                <a:latin typeface="Bookman Old Style" panose="02050604050505020204" pitchFamily="18" charset="0"/>
              </a:rPr>
              <a:t>OPŢIUNEA STRATEGICĂ: </a:t>
            </a:r>
            <a:r>
              <a:rPr lang="ro-RO" b="1" cap="none" dirty="0">
                <a:latin typeface="Bookman Old Style" panose="02050604050505020204" pitchFamily="18" charset="0"/>
              </a:rPr>
              <a:t>Dezvoltarea relațiilor comunitare</a:t>
            </a:r>
            <a:br>
              <a:rPr lang="ro-RO" b="1" dirty="0"/>
            </a:br>
            <a:endParaRPr lang="ro-RO" dirty="0"/>
          </a:p>
        </p:txBody>
      </p:sp>
      <p:graphicFrame>
        <p:nvGraphicFramePr>
          <p:cNvPr id="5" name="Tabel 4">
            <a:extLst>
              <a:ext uri="{FF2B5EF4-FFF2-40B4-BE49-F238E27FC236}">
                <a16:creationId xmlns:a16="http://schemas.microsoft.com/office/drawing/2014/main" id="{EF3C50A0-FF0E-4ECC-92E0-5F9F9C70DEBD}"/>
              </a:ext>
            </a:extLst>
          </p:cNvPr>
          <p:cNvGraphicFramePr>
            <a:graphicFrameLocks noGrp="1"/>
          </p:cNvGraphicFramePr>
          <p:nvPr>
            <p:extLst>
              <p:ext uri="{D42A27DB-BD31-4B8C-83A1-F6EECF244321}">
                <p14:modId xmlns:p14="http://schemas.microsoft.com/office/powerpoint/2010/main" val="1363331929"/>
              </p:ext>
            </p:extLst>
          </p:nvPr>
        </p:nvGraphicFramePr>
        <p:xfrm>
          <a:off x="931817" y="969360"/>
          <a:ext cx="10772504" cy="5684397"/>
        </p:xfrm>
        <a:graphic>
          <a:graphicData uri="http://schemas.openxmlformats.org/drawingml/2006/table">
            <a:tbl>
              <a:tblPr firstRow="1" firstCol="1" lastRow="1" lastCol="1" bandRow="1" bandCol="1">
                <a:tableStyleId>{F2DE63D5-997A-4646-A377-4702673A728D}</a:tableStyleId>
              </a:tblPr>
              <a:tblGrid>
                <a:gridCol w="610705">
                  <a:extLst>
                    <a:ext uri="{9D8B030D-6E8A-4147-A177-3AD203B41FA5}">
                      <a16:colId xmlns:a16="http://schemas.microsoft.com/office/drawing/2014/main" val="2507137477"/>
                    </a:ext>
                  </a:extLst>
                </a:gridCol>
                <a:gridCol w="1534702">
                  <a:extLst>
                    <a:ext uri="{9D8B030D-6E8A-4147-A177-3AD203B41FA5}">
                      <a16:colId xmlns:a16="http://schemas.microsoft.com/office/drawing/2014/main" val="2853042012"/>
                    </a:ext>
                  </a:extLst>
                </a:gridCol>
                <a:gridCol w="1534702">
                  <a:extLst>
                    <a:ext uri="{9D8B030D-6E8A-4147-A177-3AD203B41FA5}">
                      <a16:colId xmlns:a16="http://schemas.microsoft.com/office/drawing/2014/main" val="1232582974"/>
                    </a:ext>
                  </a:extLst>
                </a:gridCol>
                <a:gridCol w="2967617">
                  <a:extLst>
                    <a:ext uri="{9D8B030D-6E8A-4147-A177-3AD203B41FA5}">
                      <a16:colId xmlns:a16="http://schemas.microsoft.com/office/drawing/2014/main" val="1587844522"/>
                    </a:ext>
                  </a:extLst>
                </a:gridCol>
                <a:gridCol w="978859">
                  <a:extLst>
                    <a:ext uri="{9D8B030D-6E8A-4147-A177-3AD203B41FA5}">
                      <a16:colId xmlns:a16="http://schemas.microsoft.com/office/drawing/2014/main" val="1076302980"/>
                    </a:ext>
                  </a:extLst>
                </a:gridCol>
                <a:gridCol w="921110">
                  <a:extLst>
                    <a:ext uri="{9D8B030D-6E8A-4147-A177-3AD203B41FA5}">
                      <a16:colId xmlns:a16="http://schemas.microsoft.com/office/drawing/2014/main" val="3178567183"/>
                    </a:ext>
                  </a:extLst>
                </a:gridCol>
                <a:gridCol w="1125398">
                  <a:extLst>
                    <a:ext uri="{9D8B030D-6E8A-4147-A177-3AD203B41FA5}">
                      <a16:colId xmlns:a16="http://schemas.microsoft.com/office/drawing/2014/main" val="4052461336"/>
                    </a:ext>
                  </a:extLst>
                </a:gridCol>
                <a:gridCol w="1099411">
                  <a:extLst>
                    <a:ext uri="{9D8B030D-6E8A-4147-A177-3AD203B41FA5}">
                      <a16:colId xmlns:a16="http://schemas.microsoft.com/office/drawing/2014/main" val="2444100750"/>
                    </a:ext>
                  </a:extLst>
                </a:gridCol>
              </a:tblGrid>
              <a:tr h="298768">
                <a:tc>
                  <a:txBody>
                    <a:bodyPr/>
                    <a:lstStyle/>
                    <a:p>
                      <a:pPr marL="131445" marR="119380" indent="5080" algn="ctr">
                        <a:lnSpc>
                          <a:spcPct val="83000"/>
                        </a:lnSpc>
                        <a:spcBef>
                          <a:spcPts val="470"/>
                        </a:spcBef>
                        <a:spcAft>
                          <a:spcPts val="0"/>
                        </a:spcAft>
                      </a:pPr>
                      <a:r>
                        <a:rPr lang="ro-RO" sz="1200" b="0" spc="-3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Nr.</a:t>
                      </a: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d/o</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287655" algn="ctr">
                        <a:spcBef>
                          <a:spcPts val="91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Probleme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00355" algn="ctr">
                        <a:spcBef>
                          <a:spcPts val="91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Obiective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491490" algn="ctr">
                        <a:spcBef>
                          <a:spcPts val="910"/>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Acţiuni</a:t>
                      </a:r>
                      <a:r>
                        <a:rPr lang="ro-RO" sz="1200" b="0" spc="-3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a:t>
                      </a:r>
                      <a:r>
                        <a:rPr lang="ro-RO" sz="1200" b="0" spc="-3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realizare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90170" algn="ctr">
                        <a:spcBef>
                          <a:spcPts val="91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Responsabili</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80010" indent="-53340" algn="ctr">
                        <a:lnSpc>
                          <a:spcPct val="83000"/>
                        </a:lnSpc>
                        <a:spcBef>
                          <a:spcPts val="470"/>
                        </a:spcBef>
                        <a:spcAft>
                          <a:spcPts val="0"/>
                        </a:spcAft>
                      </a:pP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Termen</a:t>
                      </a:r>
                      <a:r>
                        <a:rPr lang="ro-RO" sz="1200" b="0" spc="-4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realizare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100330" marR="55880" indent="18415" algn="ctr">
                        <a:lnSpc>
                          <a:spcPct val="83000"/>
                        </a:lnSpc>
                        <a:spcBef>
                          <a:spcPts val="470"/>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Sursa</a:t>
                      </a:r>
                      <a:r>
                        <a:rPr lang="ro-RO" sz="1200" b="0" spc="-4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finanțare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93980" marR="80645" indent="-3810" algn="ctr">
                        <a:lnSpc>
                          <a:spcPct val="83000"/>
                        </a:lnSpc>
                        <a:spcBef>
                          <a:spcPts val="47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Indicatori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spc="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produs</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2364633064"/>
                  </a:ext>
                </a:extLst>
              </a:tr>
              <a:tr h="1138615">
                <a:tc>
                  <a:txBody>
                    <a:bodyPr/>
                    <a:lstStyle/>
                    <a:p>
                      <a:pPr marL="174625">
                        <a:spcBef>
                          <a:spcPts val="110"/>
                        </a:spcBef>
                        <a:spcAft>
                          <a:spcPts val="0"/>
                        </a:spcAft>
                      </a:pP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100330">
                        <a:lnSpc>
                          <a:spcPct val="85000"/>
                        </a:lnSpc>
                        <a:spcBef>
                          <a:spcPts val="195"/>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Nu este studiată situaţia</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privire la potenţialii parteneri ai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gimnaziului.</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a:lnSpc>
                          <a:spcPts val="1200"/>
                        </a:lnSpc>
                        <a:spcBef>
                          <a:spcPts val="90"/>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Identificarea po-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tenţialelor</a:t>
                      </a:r>
                      <a:r>
                        <a:rPr lang="ro-RO" sz="1200" b="0" spc="-4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instituţii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partenere (poliţia, ONG, instituţii culturale și educative etc.).</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42900" lvl="0" indent="-342900">
                        <a:lnSpc>
                          <a:spcPts val="1310"/>
                        </a:lnSpc>
                        <a:spcBef>
                          <a:spcPts val="40"/>
                        </a:spcBef>
                        <a:spcAft>
                          <a:spcPts val="0"/>
                        </a:spcAft>
                        <a:buSzPts val="1050"/>
                        <a:buFont typeface="Minion Pro"/>
                        <a:buChar char="•"/>
                        <a:tabLst>
                          <a:tab pos="180340"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Listarea</a:t>
                      </a:r>
                      <a:r>
                        <a:rPr lang="ro-RO" sz="1200" b="0" spc="-3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potenţialilor</a:t>
                      </a:r>
                      <a:r>
                        <a:rPr lang="ro-RO" sz="1200" b="0" spc="-3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parteneri.</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342900" marR="27940" lvl="0" indent="-342900">
                        <a:lnSpc>
                          <a:spcPct val="85000"/>
                        </a:lnSpc>
                        <a:spcBef>
                          <a:spcPts val="45"/>
                        </a:spcBef>
                        <a:spcAft>
                          <a:spcPts val="0"/>
                        </a:spcAft>
                        <a:buSzPts val="1050"/>
                        <a:buFont typeface="Minion Pro"/>
                        <a:buChar char="•"/>
                        <a:tabLst>
                          <a:tab pos="180340"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Întâlniri</a:t>
                      </a:r>
                      <a:r>
                        <a:rPr lang="ro-RO" sz="1200" b="0" spc="2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și</a:t>
                      </a:r>
                      <a:r>
                        <a:rPr lang="ro-RO" sz="1200" b="0" spc="2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activităţi</a:t>
                      </a:r>
                      <a:r>
                        <a:rPr lang="ro-RO" sz="1200" b="0" spc="2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comune</a:t>
                      </a:r>
                      <a:r>
                        <a:rPr lang="ro-RO" sz="1200" b="0" spc="2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 potenţialii parteneri;</a:t>
                      </a:r>
                    </a:p>
                    <a:p>
                      <a:pPr marL="342900" marR="27940" lvl="0" indent="-342900">
                        <a:lnSpc>
                          <a:spcPct val="85000"/>
                        </a:lnSpc>
                        <a:spcBef>
                          <a:spcPts val="110"/>
                        </a:spcBef>
                        <a:spcAft>
                          <a:spcPts val="0"/>
                        </a:spcAft>
                        <a:buSzPts val="1050"/>
                        <a:buFont typeface="Minion Pro"/>
                        <a:buChar char="•"/>
                        <a:tabLst>
                          <a:tab pos="180340"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Plasarea pe pagina WEB a performanţelor</a:t>
                      </a:r>
                      <a:r>
                        <a:rPr lang="ro-RO" sz="1200" b="0" spc="2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cadrelor</a:t>
                      </a:r>
                      <a:r>
                        <a:rPr lang="ro-RO" sz="1200" b="0" spc="2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didactice</a:t>
                      </a:r>
                      <a:r>
                        <a:rPr lang="ro-RO" sz="1200" b="0" spc="2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și</a:t>
                      </a:r>
                      <a:r>
                        <a:rPr lang="ro-RO" sz="1200" b="0" spc="27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a:t>
                      </a:r>
                    </a:p>
                    <a:p>
                      <a:pPr marL="179705">
                        <a:lnSpc>
                          <a:spcPts val="1090"/>
                        </a:lnSpc>
                        <a:spcBef>
                          <a:spcPts val="11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elevilor;</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128270">
                        <a:lnSpc>
                          <a:spcPts val="1200"/>
                        </a:lnSpc>
                        <a:spcBef>
                          <a:spcPts val="9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Director</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1755" marR="128270">
                        <a:lnSpc>
                          <a:spcPts val="1200"/>
                        </a:lnSpc>
                        <a:spcBef>
                          <a:spcPts val="9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Director  adjunct pentru educaţie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4290" marR="27305" algn="ctr">
                        <a:spcBef>
                          <a:spcPts val="40"/>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2022-</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2027</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2390" marR="55880" indent="-635">
                        <a:lnSpc>
                          <a:spcPct val="85000"/>
                        </a:lnSpc>
                        <a:spcBef>
                          <a:spcPts val="19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Resurse extrabuge</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2390" marR="91440">
                        <a:lnSpc>
                          <a:spcPts val="1200"/>
                        </a:lnSpc>
                        <a:spcBef>
                          <a:spcPts val="9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Atragerea resurselor educa</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ționale și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extrabuge-</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47346344"/>
                  </a:ext>
                </a:extLst>
              </a:tr>
              <a:tr h="777546">
                <a:tc>
                  <a:txBody>
                    <a:bodyPr/>
                    <a:lstStyle/>
                    <a:p>
                      <a:pPr marL="174625">
                        <a:spcBef>
                          <a:spcPts val="5"/>
                        </a:spcBef>
                        <a:spcAft>
                          <a:spcPts val="0"/>
                        </a:spcAft>
                      </a:pP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a:lnSpc>
                          <a:spcPct val="85000"/>
                        </a:lnSpc>
                        <a:spcBef>
                          <a:spcPts val="19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Insuficienţa contractelor</a:t>
                      </a:r>
                      <a:r>
                        <a:rPr lang="ro-RO" sz="1200" b="0" spc="-5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colaborare.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419735">
                        <a:lnSpc>
                          <a:spcPct val="85000"/>
                        </a:lnSpc>
                        <a:spcBef>
                          <a:spcPts val="19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Stabilirea</a:t>
                      </a:r>
                      <a:r>
                        <a:rPr lang="ro-RO" sz="1200" b="0" spc="2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spc="-5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contacte, negociere.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42900" marR="27940" lvl="0" indent="-342900" algn="just">
                        <a:lnSpc>
                          <a:spcPct val="85000"/>
                        </a:lnSpc>
                        <a:spcBef>
                          <a:spcPts val="195"/>
                        </a:spcBef>
                        <a:spcAft>
                          <a:spcPts val="0"/>
                        </a:spcAft>
                        <a:buSzPts val="1050"/>
                        <a:buFont typeface="Minion Pro"/>
                        <a:buChar char="•"/>
                        <a:tabLst>
                          <a:tab pos="180340"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Elaborarea,</a:t>
                      </a:r>
                      <a:r>
                        <a:rPr lang="ro-RO" sz="1200" b="0" spc="-4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semnarea</a:t>
                      </a:r>
                      <a:r>
                        <a:rPr lang="ro-RO" sz="1200" b="0" spc="-4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contractelor de colaborare.</a:t>
                      </a:r>
                    </a:p>
                    <a:p>
                      <a:pPr marL="342900" marR="27305" lvl="0" indent="-342900" algn="just">
                        <a:lnSpc>
                          <a:spcPct val="85000"/>
                        </a:lnSpc>
                        <a:spcBef>
                          <a:spcPts val="110"/>
                        </a:spcBef>
                        <a:spcAft>
                          <a:spcPts val="0"/>
                        </a:spcAft>
                        <a:buSzPts val="1050"/>
                        <a:buFont typeface="Minion Pro"/>
                        <a:buChar char="•"/>
                        <a:tabLst>
                          <a:tab pos="180340" algn="l"/>
                        </a:tabLs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Activităţi</a:t>
                      </a: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sensibilizare</a:t>
                      </a: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a:t>
                      </a: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societă</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ţii (a persoanelor de afaceri, companii,</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etc).</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a:lnSpc>
                          <a:spcPct val="85000"/>
                        </a:lnSpc>
                        <a:spcBef>
                          <a:spcPts val="19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Director Directorii adjuncţi</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4290" marR="27305" algn="ctr">
                        <a:spcBef>
                          <a:spcPts val="40"/>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2022-</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2027</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2390" marR="55880" indent="-635">
                        <a:lnSpc>
                          <a:spcPct val="85000"/>
                        </a:lnSpc>
                        <a:spcBef>
                          <a:spcPts val="195"/>
                        </a:spcBef>
                        <a:spcAft>
                          <a:spcPts val="0"/>
                        </a:spcAft>
                      </a:pP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 </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2390" marR="50165">
                        <a:lnSpc>
                          <a:spcPct val="85000"/>
                        </a:lnSpc>
                        <a:spcBef>
                          <a:spcPts val="19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Încherea contrac</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telor cu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parteneri convenabili.</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1798623990"/>
                  </a:ext>
                </a:extLst>
              </a:tr>
              <a:tr h="1049623">
                <a:tc>
                  <a:txBody>
                    <a:bodyPr/>
                    <a:lstStyle/>
                    <a:p>
                      <a:pPr marL="174625">
                        <a:spcBef>
                          <a:spcPts val="5"/>
                        </a:spcBef>
                        <a:spcAft>
                          <a:spcPts val="0"/>
                        </a:spcAft>
                      </a:pP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117475">
                        <a:lnSpc>
                          <a:spcPct val="85000"/>
                        </a:lnSpc>
                        <a:spcBef>
                          <a:spcPts val="195"/>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Interesul scăzut al absolvenţilor faţă</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imaginea și susţinerea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instituţiei</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449580">
                        <a:lnSpc>
                          <a:spcPct val="85000"/>
                        </a:lnSpc>
                        <a:spcBef>
                          <a:spcPts val="19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Stabilirea de</a:t>
                      </a:r>
                      <a:r>
                        <a:rPr lang="ro-RO" sz="1200" b="0" spc="-5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contacte</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1755">
                        <a:lnSpc>
                          <a:spcPct val="85000"/>
                        </a:lnSpc>
                        <a:spcBef>
                          <a:spcPts val="110"/>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a:t>
                      </a:r>
                      <a:r>
                        <a:rPr lang="ro-RO" sz="1200" b="0" spc="7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absolvenţii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instituţiei.</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42900" marR="27940" lvl="0" indent="-342900">
                        <a:lnSpc>
                          <a:spcPct val="85000"/>
                        </a:lnSpc>
                        <a:spcBef>
                          <a:spcPts val="195"/>
                        </a:spcBef>
                        <a:spcAft>
                          <a:spcPts val="0"/>
                        </a:spcAft>
                        <a:buSzPts val="1050"/>
                        <a:buFont typeface="Minion Pro"/>
                        <a:buChar char="•"/>
                        <a:tabLst>
                          <a:tab pos="180340" algn="l"/>
                        </a:tabLs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Organizarea</a:t>
                      </a:r>
                      <a:r>
                        <a:rPr lang="ro-RO" sz="1200" b="0" spc="-4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și</a:t>
                      </a:r>
                      <a:r>
                        <a:rPr lang="ro-RO" sz="1200" b="0" spc="-4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desfășurarea</a:t>
                      </a:r>
                      <a:r>
                        <a:rPr lang="ro-RO" sz="1200" b="0" spc="-4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întâlni</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rilor cu absolvenţii instituţiei;</a:t>
                      </a:r>
                    </a:p>
                    <a:p>
                      <a:pPr marL="342900" marR="28575" lvl="0" indent="-342900">
                        <a:lnSpc>
                          <a:spcPct val="85000"/>
                        </a:lnSpc>
                        <a:spcBef>
                          <a:spcPts val="110"/>
                        </a:spcBef>
                        <a:spcAft>
                          <a:spcPts val="0"/>
                        </a:spcAft>
                        <a:buSzPts val="1050"/>
                        <a:buFont typeface="Minion Pro"/>
                        <a:buChar char="•"/>
                        <a:tabLst>
                          <a:tab pos="180340"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Stabilirea</a:t>
                      </a:r>
                      <a:r>
                        <a:rPr lang="ro-RO" sz="1200" b="0" spc="15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relaţiilor</a:t>
                      </a:r>
                      <a:r>
                        <a:rPr lang="ro-RO" sz="1200" b="0" spc="15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a:t>
                      </a:r>
                      <a:r>
                        <a:rPr lang="ro-RO" sz="1200" b="0" spc="15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absolvenţii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instituţiei;</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342900" lvl="0" indent="-342900">
                        <a:lnSpc>
                          <a:spcPts val="1145"/>
                        </a:lnSpc>
                        <a:spcBef>
                          <a:spcPts val="110"/>
                        </a:spcBef>
                        <a:spcAft>
                          <a:spcPts val="0"/>
                        </a:spcAft>
                        <a:buSzPts val="1050"/>
                        <a:buFont typeface="Minion Pro"/>
                        <a:buChar char="•"/>
                        <a:tabLst>
                          <a:tab pos="180340"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Implicarea</a:t>
                      </a:r>
                      <a:r>
                        <a:rPr lang="ro-RO" sz="1200" b="0" spc="9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absolvenţilor</a:t>
                      </a:r>
                      <a:r>
                        <a:rPr lang="ro-RO" sz="1200" b="0" spc="1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a:t>
                      </a:r>
                      <a:r>
                        <a:rPr lang="ro-RO" sz="1200" b="0" spc="1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orien</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tarea</a:t>
                      </a:r>
                      <a:r>
                        <a:rPr lang="ro-RO" sz="1200" b="0" spc="-3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profesională</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elevilor.</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128270">
                        <a:lnSpc>
                          <a:spcPts val="1200"/>
                        </a:lnSpc>
                        <a:spcBef>
                          <a:spcPts val="9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Director</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1755" marR="128270">
                        <a:lnSpc>
                          <a:spcPts val="1200"/>
                        </a:lnSpc>
                        <a:spcBef>
                          <a:spcPts val="9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Director adjunct pentru educaţie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4290" marR="27305" algn="ctr">
                        <a:spcBef>
                          <a:spcPts val="40"/>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2022-</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2027</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2390" marR="55880" indent="-635">
                        <a:lnSpc>
                          <a:spcPct val="85000"/>
                        </a:lnSpc>
                        <a:spcBef>
                          <a:spcPts val="195"/>
                        </a:spcBef>
                        <a:spcAft>
                          <a:spcPts val="0"/>
                        </a:spcAft>
                      </a:pP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Resurse extrabuge</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2390" marR="92075">
                        <a:lnSpc>
                          <a:spcPct val="85000"/>
                        </a:lnSpc>
                        <a:spcBef>
                          <a:spcPts val="19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Promo</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varea</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imaginii</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tuției.</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566057987"/>
                  </a:ext>
                </a:extLst>
              </a:tr>
              <a:tr h="1049623">
                <a:tc>
                  <a:txBody>
                    <a:bodyPr/>
                    <a:lstStyle/>
                    <a:p>
                      <a:pPr marL="174625">
                        <a:spcBef>
                          <a:spcPts val="5"/>
                        </a:spcBef>
                        <a:spcAft>
                          <a:spcPts val="0"/>
                        </a:spcAft>
                      </a:pP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a:lnSpc>
                          <a:spcPct val="85000"/>
                        </a:lnSpc>
                        <a:spcBef>
                          <a:spcPts val="19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Lipsa</a:t>
                      </a:r>
                      <a:r>
                        <a:rPr lang="ro-RO" sz="1200" b="0" spc="-5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planurilor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comune cu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partenerii.</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430530" algn="just">
                        <a:lnSpc>
                          <a:spcPct val="85000"/>
                        </a:lnSpc>
                        <a:spcBef>
                          <a:spcPts val="19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Planificarea activităţilor comune.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42900" marR="27305" lvl="0" indent="-342900">
                        <a:lnSpc>
                          <a:spcPct val="85000"/>
                        </a:lnSpc>
                        <a:spcBef>
                          <a:spcPts val="200"/>
                        </a:spcBef>
                        <a:spcAft>
                          <a:spcPts val="0"/>
                        </a:spcAft>
                        <a:buSzPts val="1050"/>
                        <a:buFont typeface="Minion Pro"/>
                        <a:buChar char="•"/>
                        <a:tabLst>
                          <a:tab pos="180340"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Alcătuirea</a:t>
                      </a:r>
                      <a:r>
                        <a:rPr lang="ro-RO" sz="1200" b="0" spc="9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programelor</a:t>
                      </a:r>
                      <a:r>
                        <a:rPr lang="ro-RO" sz="1200" b="0" spc="9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spc="9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activităţi comune cu partenerii;</a:t>
                      </a:r>
                    </a:p>
                    <a:p>
                      <a:pPr marL="342900" marR="28575" lvl="0" indent="-342900">
                        <a:lnSpc>
                          <a:spcPct val="85000"/>
                        </a:lnSpc>
                        <a:spcBef>
                          <a:spcPts val="110"/>
                        </a:spcBef>
                        <a:spcAft>
                          <a:spcPts val="0"/>
                        </a:spcAft>
                        <a:buSzPts val="1050"/>
                        <a:buFont typeface="Minion Pro"/>
                        <a:buChar char="•"/>
                        <a:tabLst>
                          <a:tab pos="180340"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Organizarea</a:t>
                      </a:r>
                      <a:r>
                        <a:rPr lang="ro-RO" sz="1200" b="0" spc="4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activităţilor</a:t>
                      </a:r>
                      <a:r>
                        <a:rPr lang="ro-RO" sz="1200" b="0" spc="4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comunitare</a:t>
                      </a:r>
                      <a:r>
                        <a:rPr lang="ro-RO" sz="1200" b="0" spc="-5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179705">
                        <a:lnSpc>
                          <a:spcPts val="1085"/>
                        </a:lnSpc>
                        <a:spcBef>
                          <a:spcPts val="110"/>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128270">
                        <a:lnSpc>
                          <a:spcPts val="1200"/>
                        </a:lnSpc>
                        <a:spcBef>
                          <a:spcPts val="9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Director</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1755" marR="128270">
                        <a:lnSpc>
                          <a:spcPts val="1200"/>
                        </a:lnSpc>
                        <a:spcBef>
                          <a:spcPts val="9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Directorul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adjunct</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pentru educaţie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4290" marR="27305" algn="ctr">
                        <a:spcBef>
                          <a:spcPts val="40"/>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2022-</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2027</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2390" marR="55880" indent="-635">
                        <a:lnSpc>
                          <a:spcPct val="85000"/>
                        </a:lnSpc>
                        <a:spcBef>
                          <a:spcPts val="200"/>
                        </a:spcBef>
                        <a:spcAft>
                          <a:spcPts val="0"/>
                        </a:spcAft>
                      </a:pP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 </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2390" marR="55880" indent="-635">
                        <a:lnSpc>
                          <a:spcPct val="85000"/>
                        </a:lnSpc>
                        <a:spcBef>
                          <a:spcPts val="20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Resurse extrabuge</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2390" marR="50165">
                        <a:lnSpc>
                          <a:spcPts val="1200"/>
                        </a:lnSpc>
                        <a:spcBef>
                          <a:spcPts val="9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Promovarea valorilor naționale</a:t>
                      </a:r>
                      <a:r>
                        <a:rPr lang="ro-RO" sz="1200" b="0" spc="-5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și universale.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641918852"/>
                  </a:ext>
                </a:extLst>
              </a:tr>
              <a:tr h="1365460">
                <a:tc>
                  <a:txBody>
                    <a:bodyPr/>
                    <a:lstStyle/>
                    <a:p>
                      <a:pPr marL="164465" marR="158750" algn="ctr">
                        <a:spcBef>
                          <a:spcPts val="85"/>
                        </a:spcBef>
                        <a:spcAft>
                          <a:spcPts val="0"/>
                        </a:spcAft>
                      </a:pP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393065">
                        <a:lnSpc>
                          <a:spcPct val="85000"/>
                        </a:lnSpc>
                        <a:spcBef>
                          <a:spcPts val="270"/>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Lipsa unui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program sistematizat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a:t>
                      </a:r>
                      <a:r>
                        <a:rPr lang="ro-RO" sz="1200" b="0" spc="-1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privire</a:t>
                      </a:r>
                      <a:r>
                        <a:rPr lang="ro-RO" sz="1200" b="0" spc="-1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1755" marR="177800">
                        <a:lnSpc>
                          <a:spcPct val="85000"/>
                        </a:lnSpc>
                        <a:spcBef>
                          <a:spcPts val="5"/>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parteneriatul</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părinţii.</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73025">
                        <a:lnSpc>
                          <a:spcPct val="85000"/>
                        </a:lnSpc>
                        <a:spcBef>
                          <a:spcPts val="27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Implicarea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părinţilor în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activitatea</a:t>
                      </a: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gimnaziuliu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 parteneri.</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42900" marR="28575" lvl="0" indent="-342900" algn="just">
                        <a:lnSpc>
                          <a:spcPct val="85000"/>
                        </a:lnSpc>
                        <a:spcBef>
                          <a:spcPts val="270"/>
                        </a:spcBef>
                        <a:spcAft>
                          <a:spcPts val="0"/>
                        </a:spcAft>
                        <a:buSzPts val="1050"/>
                        <a:buFont typeface="Minion Pro"/>
                        <a:buChar char="•"/>
                        <a:tabLst>
                          <a:tab pos="180340"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Elaborarea</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Planului</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activitate</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 Comitetului de Părinţi;</a:t>
                      </a:r>
                    </a:p>
                    <a:p>
                      <a:pPr marL="342900" marR="27305" lvl="0" indent="-342900">
                        <a:lnSpc>
                          <a:spcPct val="85000"/>
                        </a:lnSpc>
                        <a:spcBef>
                          <a:spcPts val="5"/>
                        </a:spcBef>
                        <a:spcAft>
                          <a:spcPts val="0"/>
                        </a:spcAft>
                        <a:buSzPts val="1050"/>
                        <a:buFont typeface="Minion Pro"/>
                        <a:buChar char="•"/>
                        <a:tabLst>
                          <a:tab pos="180340"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Organizarea</a:t>
                      </a:r>
                      <a:r>
                        <a:rPr lang="ro-RO" sz="1200" b="0" spc="-3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și</a:t>
                      </a:r>
                      <a:r>
                        <a:rPr lang="ro-RO" sz="1200" b="0" spc="-3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desfășurarea</a:t>
                      </a:r>
                      <a:r>
                        <a:rPr lang="ro-RO" sz="1200" b="0" spc="-3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ședinţelor</a:t>
                      </a:r>
                      <a:r>
                        <a:rPr lang="ro-RO" sz="1200" b="0" spc="-5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a:t>
                      </a:r>
                      <a:r>
                        <a:rPr lang="ro-RO" sz="1200" b="0" spc="-5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părinţii</a:t>
                      </a:r>
                      <a:r>
                        <a:rPr lang="ro-RO" sz="1200" b="0" spc="-5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a:t>
                      </a:r>
                      <a:r>
                        <a:rPr lang="ro-RO" sz="1200" b="0" spc="-5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niveluri, generale și individuale)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247015">
                        <a:lnSpc>
                          <a:spcPct val="85000"/>
                        </a:lnSpc>
                        <a:spcBef>
                          <a:spcPts val="27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Director Director</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1755" marR="247015">
                        <a:lnSpc>
                          <a:spcPct val="85000"/>
                        </a:lnSpc>
                        <a:spcBef>
                          <a:spcPts val="27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adjunct pentru educaţie </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41910">
                        <a:spcBef>
                          <a:spcPts val="125"/>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2022-</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2027</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2390" marR="55880" indent="-635">
                        <a:lnSpc>
                          <a:spcPct val="85000"/>
                        </a:lnSpc>
                        <a:spcBef>
                          <a:spcPts val="270"/>
                        </a:spcBef>
                        <a:spcAft>
                          <a:spcPts val="0"/>
                        </a:spcAft>
                      </a:pP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 </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2390" marR="80645">
                        <a:lnSpc>
                          <a:spcPct val="85000"/>
                        </a:lnSpc>
                        <a:spcBef>
                          <a:spcPts val="270"/>
                        </a:spcBef>
                        <a:spcAft>
                          <a:spcPts val="0"/>
                        </a:spcAft>
                      </a:pP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Beneficiari informați</a:t>
                      </a:r>
                      <a:endPar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2390" marR="50165">
                        <a:lnSpc>
                          <a:spcPct val="85000"/>
                        </a:lnSpc>
                        <a:spcBef>
                          <a:spcPts val="5"/>
                        </a:spcBef>
                        <a:spcAft>
                          <a:spcPts val="0"/>
                        </a:spcAft>
                      </a:pP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și</a:t>
                      </a:r>
                      <a:r>
                        <a:rPr lang="ro-RO" sz="1200" b="0" spc="-5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implicați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 soluționarea pro</a:t>
                      </a: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blemelor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apărute în </a:t>
                      </a: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procesul</a:t>
                      </a:r>
                      <a:endPar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2390">
                        <a:lnSpc>
                          <a:spcPts val="1205"/>
                        </a:lnSpc>
                        <a:spcBef>
                          <a:spcPts val="110"/>
                        </a:spcBef>
                        <a:spcAft>
                          <a:spcPts val="0"/>
                        </a:spcAft>
                      </a:pP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educațional.</a:t>
                      </a:r>
                      <a:endParaRPr lang="ro-RO" sz="1200" b="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3206660451"/>
                  </a:ext>
                </a:extLst>
              </a:tr>
            </a:tbl>
          </a:graphicData>
        </a:graphic>
      </p:graphicFrame>
    </p:spTree>
    <p:extLst>
      <p:ext uri="{BB962C8B-B14F-4D97-AF65-F5344CB8AC3E}">
        <p14:creationId xmlns:p14="http://schemas.microsoft.com/office/powerpoint/2010/main" val="1375691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E4719120-44AD-4B18-84EC-8E0134AE8C9D}"/>
              </a:ext>
            </a:extLst>
          </p:cNvPr>
          <p:cNvSpPr>
            <a:spLocks noGrp="1"/>
          </p:cNvSpPr>
          <p:nvPr>
            <p:ph type="title"/>
          </p:nvPr>
        </p:nvSpPr>
        <p:spPr>
          <a:xfrm>
            <a:off x="685800" y="104503"/>
            <a:ext cx="10820399" cy="888274"/>
          </a:xfrm>
        </p:spPr>
        <p:txBody>
          <a:bodyPr>
            <a:normAutofit/>
          </a:bodyPr>
          <a:lstStyle/>
          <a:p>
            <a:pPr algn="ctr"/>
            <a:r>
              <a:rPr lang="ro-RO" sz="3000" b="1" dirty="0"/>
              <a:t>Context general</a:t>
            </a:r>
            <a:endParaRPr lang="ro-RO" sz="3000" dirty="0"/>
          </a:p>
        </p:txBody>
      </p:sp>
      <p:sp>
        <p:nvSpPr>
          <p:cNvPr id="3" name="Substituent text 2">
            <a:extLst>
              <a:ext uri="{FF2B5EF4-FFF2-40B4-BE49-F238E27FC236}">
                <a16:creationId xmlns:a16="http://schemas.microsoft.com/office/drawing/2014/main" id="{53E3F6B8-FAF9-4E7F-963A-2D1330DF972D}"/>
              </a:ext>
            </a:extLst>
          </p:cNvPr>
          <p:cNvSpPr>
            <a:spLocks noGrp="1"/>
          </p:cNvSpPr>
          <p:nvPr>
            <p:ph type="body" idx="1"/>
          </p:nvPr>
        </p:nvSpPr>
        <p:spPr>
          <a:xfrm>
            <a:off x="1024467" y="1219201"/>
            <a:ext cx="10490200" cy="3378200"/>
          </a:xfrm>
        </p:spPr>
        <p:txBody>
          <a:bodyPr>
            <a:noAutofit/>
          </a:bodyPr>
          <a:lstStyle/>
          <a:p>
            <a:pPr algn="just"/>
            <a:r>
              <a:rPr lang="ro-RO" sz="2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Societatea actuală din Republica Moldova este supusă permanent schimbărilor </a:t>
            </a:r>
            <a:r>
              <a:rPr lang="ro-RO" sz="200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şi</a:t>
            </a:r>
            <a:r>
              <a:rPr lang="ro-RO" sz="2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de aceea </a:t>
            </a:r>
            <a:r>
              <a:rPr lang="ro-RO" sz="200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toţi</a:t>
            </a:r>
            <a:r>
              <a:rPr lang="ro-RO" sz="2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cei </a:t>
            </a:r>
            <a:r>
              <a:rPr lang="ro-RO" sz="200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implicaţi</a:t>
            </a:r>
            <a:r>
              <a:rPr lang="ro-RO" sz="2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în activitatea de </a:t>
            </a:r>
            <a:r>
              <a:rPr lang="ro-RO" sz="200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educaţie</a:t>
            </a:r>
            <a:r>
              <a:rPr lang="ro-RO" sz="2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trebuie să se poată adapta rapid acestora, să le gestioneze responsabil prin proiectarea </a:t>
            </a:r>
            <a:r>
              <a:rPr lang="ro-RO" sz="200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activităţii</a:t>
            </a:r>
            <a:r>
              <a:rPr lang="ro-RO" sz="2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din unitatea de </a:t>
            </a:r>
            <a:r>
              <a:rPr lang="ro-RO" sz="200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învăţământ</a:t>
            </a:r>
            <a:r>
              <a:rPr lang="ro-RO" sz="2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atât pe termen scurt prin planurile </a:t>
            </a:r>
            <a:r>
              <a:rPr lang="ro-RO" sz="200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operaţionale</a:t>
            </a:r>
            <a:r>
              <a:rPr lang="ro-RO" sz="2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cât </a:t>
            </a:r>
            <a:r>
              <a:rPr lang="ro-RO" sz="200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şi</a:t>
            </a:r>
            <a:r>
              <a:rPr lang="ro-RO" sz="2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pe termen lung, prin proiectul de dezvoltare instituțională. </a:t>
            </a:r>
          </a:p>
          <a:p>
            <a:pPr algn="just"/>
            <a:r>
              <a:rPr lang="ro-RO" sz="2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Instituția Publică Gimnaziul </a:t>
            </a:r>
            <a:r>
              <a:rPr lang="ro-RO" sz="200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Holoşniţa</a:t>
            </a:r>
            <a:r>
              <a:rPr lang="ro-RO" sz="2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200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funcţionează</a:t>
            </a:r>
            <a:r>
              <a:rPr lang="ro-RO" sz="2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ca un tot unitar, creat din efortul structurii manageriale, al personalului școlii, al APL și al comunității în ansamblu, al Direcției de Învățământ Soroca și al Consiliului Raional. Planul de dezvoltare oferă o perspectivă reală asupra gimnaziului din punct de vedere al imaginii acestuia </a:t>
            </a:r>
            <a:r>
              <a:rPr lang="ro-RO" sz="200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şi</a:t>
            </a:r>
            <a:r>
              <a:rPr lang="ro-RO" sz="2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stabilește direcțiile majore de progres, modalitatea de elaborare a acestuia permițând consultarea tuturor părților, implicarea în asumarea scopurilor, obiectivelor și acțiunilor propuse. El reflectă politica educațională pe termen de 5 ani ținându-se cont de strategia educațională la nivel național, de contextul </a:t>
            </a:r>
            <a:r>
              <a:rPr lang="ro-RO" sz="200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socio</a:t>
            </a:r>
            <a:r>
              <a:rPr lang="ro-RO" sz="2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-economic actual și de politicile educaționale europene. Atenția este concentrată asupra finalității principale a educației, formulate în Codul Educației: </a:t>
            </a:r>
            <a:r>
              <a:rPr lang="ro-RO" sz="2000"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formarea unui caracter integru și dezvoltarea unui sistem de competențe care includ cunoștințe, abilități, atitudini și valori ce permit participarea activă a individului la viața socială și economică.</a:t>
            </a:r>
            <a:r>
              <a:rPr lang="ro-RO" sz="2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7300939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u 1">
            <a:extLst>
              <a:ext uri="{FF2B5EF4-FFF2-40B4-BE49-F238E27FC236}">
                <a16:creationId xmlns:a16="http://schemas.microsoft.com/office/drawing/2014/main" id="{3C1FD2D0-CA48-4F8B-B6C4-220357BE3B17}"/>
              </a:ext>
            </a:extLst>
          </p:cNvPr>
          <p:cNvSpPr>
            <a:spLocks noGrp="1"/>
          </p:cNvSpPr>
          <p:nvPr>
            <p:ph type="title"/>
          </p:nvPr>
        </p:nvSpPr>
        <p:spPr>
          <a:xfrm>
            <a:off x="679525" y="170589"/>
            <a:ext cx="10820400" cy="743811"/>
          </a:xfrm>
        </p:spPr>
        <p:txBody>
          <a:bodyPr>
            <a:normAutofit fontScale="90000"/>
          </a:bodyPr>
          <a:lstStyle/>
          <a:p>
            <a:pPr algn="ctr"/>
            <a:r>
              <a:rPr lang="ru-RU" b="1" dirty="0">
                <a:latin typeface="Bookman Old Style" panose="02050604050505020204" pitchFamily="18" charset="0"/>
              </a:rPr>
              <a:t>OPŢIUNEA STRATEGICĂ: </a:t>
            </a:r>
            <a:r>
              <a:rPr lang="ro-RO" b="1" cap="none" dirty="0">
                <a:latin typeface="Bookman Old Style" panose="02050604050505020204" pitchFamily="18" charset="0"/>
              </a:rPr>
              <a:t>Activitatea extrașcolară</a:t>
            </a:r>
            <a:br>
              <a:rPr lang="ro-RO" b="1" dirty="0"/>
            </a:br>
            <a:endParaRPr lang="ro-RO" dirty="0"/>
          </a:p>
        </p:txBody>
      </p:sp>
      <p:graphicFrame>
        <p:nvGraphicFramePr>
          <p:cNvPr id="5" name="Tabel 4">
            <a:extLst>
              <a:ext uri="{FF2B5EF4-FFF2-40B4-BE49-F238E27FC236}">
                <a16:creationId xmlns:a16="http://schemas.microsoft.com/office/drawing/2014/main" id="{2817A3F6-6C14-4F54-8ED7-E4B068CE0D90}"/>
              </a:ext>
            </a:extLst>
          </p:cNvPr>
          <p:cNvGraphicFramePr>
            <a:graphicFrameLocks noGrp="1"/>
          </p:cNvGraphicFramePr>
          <p:nvPr>
            <p:extLst>
              <p:ext uri="{D42A27DB-BD31-4B8C-83A1-F6EECF244321}">
                <p14:modId xmlns:p14="http://schemas.microsoft.com/office/powerpoint/2010/main" val="1528480008"/>
              </p:ext>
            </p:extLst>
          </p:nvPr>
        </p:nvGraphicFramePr>
        <p:xfrm>
          <a:off x="496389" y="761134"/>
          <a:ext cx="11016085" cy="5726752"/>
        </p:xfrm>
        <a:graphic>
          <a:graphicData uri="http://schemas.openxmlformats.org/drawingml/2006/table">
            <a:tbl>
              <a:tblPr firstRow="1" firstCol="1" lastRow="1" lastCol="1" bandRow="1" bandCol="1">
                <a:tableStyleId>{F2DE63D5-997A-4646-A377-4702673A728D}</a:tableStyleId>
              </a:tblPr>
              <a:tblGrid>
                <a:gridCol w="542058">
                  <a:extLst>
                    <a:ext uri="{9D8B030D-6E8A-4147-A177-3AD203B41FA5}">
                      <a16:colId xmlns:a16="http://schemas.microsoft.com/office/drawing/2014/main" val="4255003138"/>
                    </a:ext>
                  </a:extLst>
                </a:gridCol>
                <a:gridCol w="1656408">
                  <a:extLst>
                    <a:ext uri="{9D8B030D-6E8A-4147-A177-3AD203B41FA5}">
                      <a16:colId xmlns:a16="http://schemas.microsoft.com/office/drawing/2014/main" val="147445140"/>
                    </a:ext>
                  </a:extLst>
                </a:gridCol>
                <a:gridCol w="1468522">
                  <a:extLst>
                    <a:ext uri="{9D8B030D-6E8A-4147-A177-3AD203B41FA5}">
                      <a16:colId xmlns:a16="http://schemas.microsoft.com/office/drawing/2014/main" val="837959166"/>
                    </a:ext>
                  </a:extLst>
                </a:gridCol>
                <a:gridCol w="3117733">
                  <a:extLst>
                    <a:ext uri="{9D8B030D-6E8A-4147-A177-3AD203B41FA5}">
                      <a16:colId xmlns:a16="http://schemas.microsoft.com/office/drawing/2014/main" val="3890870018"/>
                    </a:ext>
                  </a:extLst>
                </a:gridCol>
                <a:gridCol w="1229529">
                  <a:extLst>
                    <a:ext uri="{9D8B030D-6E8A-4147-A177-3AD203B41FA5}">
                      <a16:colId xmlns:a16="http://schemas.microsoft.com/office/drawing/2014/main" val="680105138"/>
                    </a:ext>
                  </a:extLst>
                </a:gridCol>
                <a:gridCol w="860239">
                  <a:extLst>
                    <a:ext uri="{9D8B030D-6E8A-4147-A177-3AD203B41FA5}">
                      <a16:colId xmlns:a16="http://schemas.microsoft.com/office/drawing/2014/main" val="1446449732"/>
                    </a:ext>
                  </a:extLst>
                </a:gridCol>
                <a:gridCol w="1076916">
                  <a:extLst>
                    <a:ext uri="{9D8B030D-6E8A-4147-A177-3AD203B41FA5}">
                      <a16:colId xmlns:a16="http://schemas.microsoft.com/office/drawing/2014/main" val="1569614842"/>
                    </a:ext>
                  </a:extLst>
                </a:gridCol>
                <a:gridCol w="1064680">
                  <a:extLst>
                    <a:ext uri="{9D8B030D-6E8A-4147-A177-3AD203B41FA5}">
                      <a16:colId xmlns:a16="http://schemas.microsoft.com/office/drawing/2014/main" val="824500007"/>
                    </a:ext>
                  </a:extLst>
                </a:gridCol>
              </a:tblGrid>
              <a:tr h="542391">
                <a:tc>
                  <a:txBody>
                    <a:bodyPr/>
                    <a:lstStyle/>
                    <a:p>
                      <a:pPr marL="96520" marR="85090" indent="5080" algn="ctr">
                        <a:lnSpc>
                          <a:spcPts val="1220"/>
                        </a:lnSpc>
                        <a:spcBef>
                          <a:spcPts val="185"/>
                        </a:spcBef>
                        <a:spcAft>
                          <a:spcPts val="0"/>
                        </a:spcAft>
                      </a:pPr>
                      <a:r>
                        <a:rPr lang="ro-RO" sz="1200" b="0" spc="-3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Nr.</a:t>
                      </a: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d/o</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13055" algn="ctr">
                        <a:spcBef>
                          <a:spcPts val="695"/>
                        </a:spcBef>
                        <a:spcAft>
                          <a:spcPts val="0"/>
                        </a:spcAft>
                      </a:pP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Probleme</a:t>
                      </a:r>
                      <a:endParaRPr lang="ro-RO" sz="1200" b="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248920" algn="ctr">
                        <a:spcBef>
                          <a:spcPts val="69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Obiective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556895" algn="ctr">
                        <a:spcBef>
                          <a:spcPts val="695"/>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Acţiuni</a:t>
                      </a:r>
                      <a:r>
                        <a:rPr lang="ro-RO" sz="1200" b="0" spc="-3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a:t>
                      </a:r>
                      <a:r>
                        <a:rPr lang="ro-RO" sz="1200" b="0" spc="-3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realizare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5565" algn="ctr">
                        <a:spcBef>
                          <a:spcPts val="69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Responsabili</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108585" indent="-53340" algn="ctr">
                        <a:lnSpc>
                          <a:spcPts val="1220"/>
                        </a:lnSpc>
                        <a:spcBef>
                          <a:spcPts val="185"/>
                        </a:spcBef>
                        <a:spcAft>
                          <a:spcPts val="0"/>
                        </a:spcAft>
                      </a:pP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Termen</a:t>
                      </a:r>
                      <a:r>
                        <a:rPr lang="ro-RO" sz="1200" b="0" spc="-4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realizare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5565" indent="18415" algn="ctr">
                        <a:lnSpc>
                          <a:spcPts val="1220"/>
                        </a:lnSpc>
                        <a:spcBef>
                          <a:spcPts val="185"/>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Sursa</a:t>
                      </a:r>
                      <a:r>
                        <a:rPr lang="ro-RO" sz="1200" b="0" spc="-4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finanțare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95250" marR="85090" indent="-3810" algn="ctr">
                        <a:lnSpc>
                          <a:spcPts val="1220"/>
                        </a:lnSpc>
                        <a:spcBef>
                          <a:spcPts val="18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Indicatori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spc="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produs</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905997907"/>
                  </a:ext>
                </a:extLst>
              </a:tr>
              <a:tr h="1257323">
                <a:tc>
                  <a:txBody>
                    <a:bodyPr/>
                    <a:lstStyle/>
                    <a:p>
                      <a:pPr marL="139700">
                        <a:spcBef>
                          <a:spcPts val="115"/>
                        </a:spcBef>
                        <a:spcAft>
                          <a:spcPts val="0"/>
                        </a:spcAft>
                      </a:pP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a:lnSpc>
                          <a:spcPct val="85000"/>
                        </a:lnSpc>
                        <a:spcBef>
                          <a:spcPts val="195"/>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Nu se realizează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suficient</a:t>
                      </a:r>
                      <a:r>
                        <a:rPr lang="ro-RO" sz="1200" b="0" spc="-5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orientarea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profesională a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elevilor.</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214630">
                        <a:lnSpc>
                          <a:spcPct val="85000"/>
                        </a:lnSpc>
                        <a:spcBef>
                          <a:spcPts val="19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Intesificarea activităţilor</a:t>
                      </a:r>
                      <a:r>
                        <a:rPr lang="ro-RO" sz="1200" b="0" spc="2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orientare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profesională</a:t>
                      </a:r>
                      <a:r>
                        <a:rPr lang="ro-RO" sz="1200" b="0" spc="-5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elevilor.</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42900" marR="29210" lvl="0" indent="-342900">
                        <a:lnSpc>
                          <a:spcPct val="85000"/>
                        </a:lnSpc>
                        <a:spcBef>
                          <a:spcPts val="195"/>
                        </a:spcBef>
                        <a:spcAft>
                          <a:spcPts val="0"/>
                        </a:spcAft>
                        <a:buSzPts val="1050"/>
                        <a:buFont typeface="Minion Pro"/>
                        <a:buChar char="•"/>
                        <a:tabLst>
                          <a:tab pos="180340"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Motivarea cadrelor didactice să se implice</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predarea</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orele</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opţionale a temelor de orientare profesională;</a:t>
                      </a:r>
                    </a:p>
                    <a:p>
                      <a:pPr marL="342900" marR="29210" lvl="0" indent="-342900">
                        <a:lnSpc>
                          <a:spcPct val="85000"/>
                        </a:lnSpc>
                        <a:spcBef>
                          <a:spcPts val="110"/>
                        </a:spcBef>
                        <a:spcAft>
                          <a:spcPts val="0"/>
                        </a:spcAft>
                        <a:buSzPts val="1050"/>
                        <a:buFont typeface="Minion Pro"/>
                        <a:buChar char="•"/>
                        <a:tabLst>
                          <a:tab pos="180340"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Activităţi</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ghidare</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cariera</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profesională în conformitate cu disciplina</a:t>
                      </a:r>
                    </a:p>
                    <a:p>
                      <a:pPr marL="179705">
                        <a:lnSpc>
                          <a:spcPts val="1090"/>
                        </a:lnSpc>
                        <a:spcBef>
                          <a:spcPts val="11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predată;</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205740">
                        <a:lnSpc>
                          <a:spcPct val="85000"/>
                        </a:lnSpc>
                        <a:spcBef>
                          <a:spcPts val="19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Cadrele didactice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62865" marR="57785" algn="ctr">
                        <a:spcBef>
                          <a:spcPts val="40"/>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2022-</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2027</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120" marR="123825" indent="-635">
                        <a:lnSpc>
                          <a:spcPct val="85000"/>
                        </a:lnSpc>
                        <a:spcBef>
                          <a:spcPts val="195"/>
                        </a:spcBef>
                        <a:spcAft>
                          <a:spcPts val="0"/>
                        </a:spcAft>
                      </a:pP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 </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0485">
                        <a:lnSpc>
                          <a:spcPts val="1200"/>
                        </a:lnSpc>
                        <a:spcBef>
                          <a:spcPts val="90"/>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Relații de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parteneriat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 instituțiile de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formare inițială.</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1046456052"/>
                  </a:ext>
                </a:extLst>
              </a:tr>
              <a:tr h="1607822">
                <a:tc>
                  <a:txBody>
                    <a:bodyPr/>
                    <a:lstStyle/>
                    <a:p>
                      <a:pPr marL="139700">
                        <a:spcBef>
                          <a:spcPts val="115"/>
                        </a:spcBef>
                        <a:spcAft>
                          <a:spcPts val="0"/>
                        </a:spcAft>
                      </a:pP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149225">
                        <a:lnSpc>
                          <a:spcPct val="85000"/>
                        </a:lnSpc>
                        <a:spcBef>
                          <a:spcPts val="195"/>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Biblioteca</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nu</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este atractivă pentru angajați și elevi.</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265430">
                        <a:lnSpc>
                          <a:spcPct val="85000"/>
                        </a:lnSpc>
                        <a:spcBef>
                          <a:spcPts val="19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Utilizarea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maximă a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potenţialului educaţional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 bibliotecii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școlare.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42900" marR="135890" lvl="0" indent="-342900">
                        <a:lnSpc>
                          <a:spcPct val="85000"/>
                        </a:lnSpc>
                        <a:spcBef>
                          <a:spcPts val="195"/>
                        </a:spcBef>
                        <a:spcAft>
                          <a:spcPts val="0"/>
                        </a:spcAft>
                        <a:buSzPts val="1050"/>
                        <a:buFont typeface="Minion Pro"/>
                        <a:buChar char="•"/>
                        <a:tabLst>
                          <a:tab pos="180340"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Achiziţionarea literaturii artistice</a:t>
                      </a:r>
                      <a:r>
                        <a:rPr lang="ro-RO" sz="1200" b="0" spc="2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și</a:t>
                      </a:r>
                      <a:r>
                        <a:rPr lang="ro-RO" sz="1200" b="0" spc="-4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metodice,</a:t>
                      </a:r>
                      <a:r>
                        <a:rPr lang="ro-RO" sz="1200" b="0" spc="-4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a:t>
                      </a:r>
                      <a:r>
                        <a:rPr lang="ro-RO" sz="1200" b="0" spc="-4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grupuri</a:t>
                      </a:r>
                      <a:r>
                        <a:rPr lang="ro-RO" sz="1200" b="0" spc="-4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spc="-4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interese, necesare pentru completarea fondului bibliotecii școlare.</a:t>
                      </a:r>
                    </a:p>
                    <a:p>
                      <a:pPr marL="342900" marR="38100" lvl="0" indent="-342900">
                        <a:lnSpc>
                          <a:spcPct val="85000"/>
                        </a:lnSpc>
                        <a:spcBef>
                          <a:spcPts val="110"/>
                        </a:spcBef>
                        <a:spcAft>
                          <a:spcPts val="0"/>
                        </a:spcAft>
                        <a:buSzPts val="1050"/>
                        <a:buFont typeface="Minion Pro"/>
                        <a:buChar char="•"/>
                        <a:tabLst>
                          <a:tab pos="180340"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Accentuarea</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Planul</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activitate</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 bibliotecii activităţi cu caracter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extraccurricular;</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342900" marR="86360" lvl="0" indent="-342900">
                        <a:lnSpc>
                          <a:spcPct val="85000"/>
                        </a:lnSpc>
                        <a:spcBef>
                          <a:spcPts val="110"/>
                        </a:spcBef>
                        <a:spcAft>
                          <a:spcPts val="0"/>
                        </a:spcAft>
                        <a:buSzPts val="1050"/>
                        <a:buFont typeface="Minion Pro"/>
                        <a:buChar char="•"/>
                        <a:tabLst>
                          <a:tab pos="180340"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Dotarea</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mijloace</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tehnice</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moderne care să asigure necesitățile edu</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caționale.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205740">
                        <a:lnSpc>
                          <a:spcPct val="85000"/>
                        </a:lnSpc>
                        <a:spcBef>
                          <a:spcPts val="19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Director Bibliotecar</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62865" marR="57785" algn="ctr">
                        <a:spcBef>
                          <a:spcPts val="40"/>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2022-</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2027</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120" marR="123825" indent="-635">
                        <a:lnSpc>
                          <a:spcPct val="85000"/>
                        </a:lnSpc>
                        <a:spcBef>
                          <a:spcPts val="195"/>
                        </a:spcBef>
                        <a:spcAft>
                          <a:spcPts val="0"/>
                        </a:spcAft>
                      </a:pP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Resurse extra-</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0485" marR="154940">
                        <a:lnSpc>
                          <a:spcPct val="85000"/>
                        </a:lnSpc>
                        <a:spcBef>
                          <a:spcPts val="19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Perfecționarea bibliote</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carului în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domeniul </a:t>
                      </a:r>
                      <a:r>
                        <a:rPr lang="ro-RO" sz="1200" b="0" spc="-3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IT</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4067241125"/>
                  </a:ext>
                </a:extLst>
              </a:tr>
              <a:tr h="1096040">
                <a:tc>
                  <a:txBody>
                    <a:bodyPr/>
                    <a:lstStyle/>
                    <a:p>
                      <a:pPr marL="139700">
                        <a:spcBef>
                          <a:spcPts val="110"/>
                        </a:spcBef>
                        <a:spcAft>
                          <a:spcPts val="0"/>
                        </a:spcAft>
                      </a:pP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a:lnSpc>
                          <a:spcPct val="85000"/>
                        </a:lnSpc>
                        <a:spcBef>
                          <a:spcPts val="195"/>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Fondul de cărţi din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biblioteca</a:t>
                      </a:r>
                      <a:r>
                        <a:rPr lang="ro-RO" sz="1200" b="0" spc="-5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instituţiei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nu este utilizat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eficient.</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a:lnSpc>
                          <a:spcPct val="85000"/>
                        </a:lnSpc>
                        <a:spcBef>
                          <a:spcPts val="19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Familiarizarea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elevilor cu fondul</a:t>
                      </a:r>
                      <a:r>
                        <a:rPr lang="ro-RO" sz="1200" b="0" spc="-5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spc="-5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carte</a:t>
                      </a:r>
                      <a:r>
                        <a:rPr lang="ro-RO" sz="1200" b="0" spc="-5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spc="-5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 biblioteca școlii.</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42900" lvl="0" indent="-342900">
                        <a:lnSpc>
                          <a:spcPts val="1310"/>
                        </a:lnSpc>
                        <a:spcBef>
                          <a:spcPts val="40"/>
                        </a:spcBef>
                        <a:spcAft>
                          <a:spcPts val="0"/>
                        </a:spcAft>
                        <a:buSzPts val="1050"/>
                        <a:buFont typeface="Minion Pro"/>
                        <a:buChar char="•"/>
                        <a:tabLst>
                          <a:tab pos="180340"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Ateliere</a:t>
                      </a:r>
                      <a:r>
                        <a:rPr lang="ro-RO" sz="1200" b="0" spc="-3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spc="-3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lectură;</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342900" lvl="0" indent="-342900">
                        <a:lnSpc>
                          <a:spcPts val="1200"/>
                        </a:lnSpc>
                        <a:spcBef>
                          <a:spcPts val="110"/>
                        </a:spcBef>
                        <a:spcAft>
                          <a:spcPts val="0"/>
                        </a:spcAft>
                        <a:buSzPts val="1050"/>
                        <a:buFont typeface="Minion Pro"/>
                        <a:buChar char="•"/>
                        <a:tabLst>
                          <a:tab pos="180340"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Cenacluri</a:t>
                      </a: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literare;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342900" lvl="0" indent="-342900">
                        <a:lnSpc>
                          <a:spcPts val="1200"/>
                        </a:lnSpc>
                        <a:spcBef>
                          <a:spcPts val="110"/>
                        </a:spcBef>
                        <a:spcAft>
                          <a:spcPts val="0"/>
                        </a:spcAft>
                        <a:buSzPts val="1050"/>
                        <a:buFont typeface="Minion Pro"/>
                        <a:buChar char="•"/>
                        <a:tabLst>
                          <a:tab pos="180340"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Discuţii</a:t>
                      </a:r>
                      <a:r>
                        <a:rPr lang="ro-RO" sz="1200" b="0" spc="-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 diriginţi</a:t>
                      </a:r>
                      <a:r>
                        <a:rPr lang="ro-RO" sz="1200" b="0" spc="-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și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profesori.</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342900" lvl="0" indent="-342900">
                        <a:lnSpc>
                          <a:spcPts val="1200"/>
                        </a:lnSpc>
                        <a:spcBef>
                          <a:spcPts val="110"/>
                        </a:spcBef>
                        <a:spcAft>
                          <a:spcPts val="0"/>
                        </a:spcAft>
                        <a:buSzPts val="1050"/>
                        <a:buFont typeface="Minion Pro"/>
                        <a:buChar char="•"/>
                        <a:tabLst>
                          <a:tab pos="180340"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Completarea</a:t>
                      </a: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bazei</a:t>
                      </a:r>
                      <a:r>
                        <a:rPr lang="ro-RO" sz="1200" b="0" spc="-1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spc="-1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date</a:t>
                      </a:r>
                      <a:r>
                        <a:rPr lang="ro-RO" sz="1200" b="0" spc="-1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a:t>
                      </a:r>
                      <a:r>
                        <a:rPr lang="ro-RO" sz="1200" b="0" spc="-1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biblio</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tecii</a:t>
                      </a:r>
                      <a:r>
                        <a:rPr lang="ro-RO" sz="1200" b="0" spc="-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școlare;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a:lnSpc>
                          <a:spcPts val="1200"/>
                        </a:lnSpc>
                        <a:spcBef>
                          <a:spcPts val="9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Director</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1755">
                        <a:lnSpc>
                          <a:spcPts val="1200"/>
                        </a:lnSpc>
                        <a:spcBef>
                          <a:spcPts val="9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Bibliotecar</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1755">
                        <a:lnSpc>
                          <a:spcPts val="1200"/>
                        </a:lnSpc>
                        <a:spcBef>
                          <a:spcPts val="9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Șefii</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comisiilor metodice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62865" marR="57785" algn="ctr">
                        <a:spcBef>
                          <a:spcPts val="40"/>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2022-</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2027</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120" marR="123825" indent="-635">
                        <a:lnSpc>
                          <a:spcPct val="85000"/>
                        </a:lnSpc>
                        <a:spcBef>
                          <a:spcPts val="195"/>
                        </a:spcBef>
                        <a:spcAft>
                          <a:spcPts val="0"/>
                        </a:spcAft>
                      </a:pP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Resurse extra- </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0485" marR="135255">
                        <a:lnSpc>
                          <a:spcPts val="1200"/>
                        </a:lnSpc>
                        <a:spcBef>
                          <a:spcPts val="9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Dotarea bibliotecii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 literatură</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artistică 15%</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3518604563"/>
                  </a:ext>
                </a:extLst>
              </a:tr>
              <a:tr h="1223176">
                <a:tc>
                  <a:txBody>
                    <a:bodyPr/>
                    <a:lstStyle/>
                    <a:p>
                      <a:pPr marL="139700">
                        <a:spcBef>
                          <a:spcPts val="5"/>
                        </a:spcBef>
                        <a:spcAft>
                          <a:spcPts val="0"/>
                        </a:spcAft>
                      </a:pP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99695" marR="34290">
                        <a:lnSpc>
                          <a:spcPct val="85000"/>
                        </a:lnSpc>
                        <a:spcBef>
                          <a:spcPts val="19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Conservatorismul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unor cadre didactice privind organizarea activităţilor centrate</a:t>
                      </a:r>
                      <a:r>
                        <a:rPr lang="ro-RO" sz="1200" b="0" spc="2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nevoile</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elevului,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informatizare.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100330">
                        <a:lnSpc>
                          <a:spcPts val="1200"/>
                        </a:lnSpc>
                        <a:spcBef>
                          <a:spcPts val="90"/>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Interesarea</a:t>
                      </a:r>
                      <a:r>
                        <a:rPr lang="ro-RO" sz="1200" b="0" spc="-3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cadrelor didactice privind organizarea acti</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vităţilor</a:t>
                      </a:r>
                      <a:r>
                        <a:rPr lang="ro-RO" sz="1200" b="0" spc="-5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centrate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 nevoile elevului, informa</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tizare.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42900" marR="112395" lvl="0" indent="-342900">
                        <a:lnSpc>
                          <a:spcPct val="85000"/>
                        </a:lnSpc>
                        <a:spcBef>
                          <a:spcPts val="200"/>
                        </a:spcBef>
                        <a:spcAft>
                          <a:spcPts val="0"/>
                        </a:spcAft>
                        <a:buSzPts val="1050"/>
                        <a:buFont typeface="Minion Pro"/>
                        <a:buChar char="•"/>
                        <a:tabLst>
                          <a:tab pos="180340"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Delegarea la cursurile de perfecţionare</a:t>
                      </a:r>
                      <a:r>
                        <a:rPr lang="ro-RO" sz="1200" b="0" spc="-5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a:t>
                      </a:r>
                      <a:r>
                        <a:rPr lang="ro-RO" sz="1200" b="0" spc="-5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diriginţilor</a:t>
                      </a:r>
                      <a:r>
                        <a:rPr lang="ro-RO" sz="1200" b="0" spc="-5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spc="-5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clasă;</a:t>
                      </a:r>
                    </a:p>
                    <a:p>
                      <a:pPr marL="342900" marR="178435" lvl="0" indent="-342900">
                        <a:lnSpc>
                          <a:spcPct val="85000"/>
                        </a:lnSpc>
                        <a:spcBef>
                          <a:spcPts val="110"/>
                        </a:spcBef>
                        <a:spcAft>
                          <a:spcPts val="0"/>
                        </a:spcAft>
                        <a:buSzPts val="1050"/>
                        <a:buFont typeface="Minion Pro"/>
                        <a:buChar char="•"/>
                        <a:tabLst>
                          <a:tab pos="180340"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Organizarea seminarelor cu implicarea</a:t>
                      </a:r>
                      <a:r>
                        <a:rPr lang="ro-RO" sz="1200" b="0" spc="1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specialiștilor</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din</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afară.</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205740">
                        <a:lnSpc>
                          <a:spcPct val="85000"/>
                        </a:lnSpc>
                        <a:spcBef>
                          <a:spcPts val="20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Director</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1755" marR="205740">
                        <a:lnSpc>
                          <a:spcPct val="85000"/>
                        </a:lnSpc>
                        <a:spcBef>
                          <a:spcPts val="20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adjunct pentru educaţie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62865" marR="57785" algn="ctr">
                        <a:spcBef>
                          <a:spcPts val="45"/>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2022-</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2027</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120" marR="123825" indent="-635">
                        <a:lnSpc>
                          <a:spcPct val="85000"/>
                        </a:lnSpc>
                        <a:spcBef>
                          <a:spcPts val="200"/>
                        </a:spcBef>
                        <a:spcAft>
                          <a:spcPts val="0"/>
                        </a:spcAft>
                      </a:pP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 </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1120" marR="123825" indent="-635">
                        <a:lnSpc>
                          <a:spcPct val="85000"/>
                        </a:lnSpc>
                        <a:spcBef>
                          <a:spcPts val="200"/>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Contribuția personală</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0485" marR="147955">
                        <a:lnSpc>
                          <a:spcPct val="85000"/>
                        </a:lnSpc>
                        <a:spcBef>
                          <a:spcPts val="200"/>
                        </a:spcBef>
                        <a:spcAft>
                          <a:spcPts val="0"/>
                        </a:spcAft>
                      </a:pP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Formarea cadrelor didactice </a:t>
                      </a:r>
                      <a:r>
                        <a:rPr lang="ro-RO" sz="1200" b="0" spc="-2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100%</a:t>
                      </a:r>
                      <a:endParaRPr lang="ro-RO" sz="1200" b="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968089253"/>
                  </a:ext>
                </a:extLst>
              </a:tr>
            </a:tbl>
          </a:graphicData>
        </a:graphic>
      </p:graphicFrame>
    </p:spTree>
    <p:extLst>
      <p:ext uri="{BB962C8B-B14F-4D97-AF65-F5344CB8AC3E}">
        <p14:creationId xmlns:p14="http://schemas.microsoft.com/office/powerpoint/2010/main" val="3145627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u 1">
            <a:extLst>
              <a:ext uri="{FF2B5EF4-FFF2-40B4-BE49-F238E27FC236}">
                <a16:creationId xmlns:a16="http://schemas.microsoft.com/office/drawing/2014/main" id="{267BDF64-1FB5-45D3-87E6-7EAAD97C41EB}"/>
              </a:ext>
            </a:extLst>
          </p:cNvPr>
          <p:cNvSpPr>
            <a:spLocks noGrp="1"/>
          </p:cNvSpPr>
          <p:nvPr>
            <p:ph type="title"/>
          </p:nvPr>
        </p:nvSpPr>
        <p:spPr>
          <a:xfrm>
            <a:off x="590006" y="100920"/>
            <a:ext cx="10820400" cy="1083446"/>
          </a:xfrm>
        </p:spPr>
        <p:txBody>
          <a:bodyPr>
            <a:normAutofit fontScale="90000"/>
          </a:bodyPr>
          <a:lstStyle/>
          <a:p>
            <a:pPr algn="ctr"/>
            <a:r>
              <a:rPr lang="ru-RU" b="1" dirty="0">
                <a:latin typeface="Bookman Old Style" panose="02050604050505020204" pitchFamily="18" charset="0"/>
              </a:rPr>
              <a:t>OPŢIUNEA STRATEGICĂ: </a:t>
            </a:r>
            <a:r>
              <a:rPr lang="ro-RO" b="1" cap="none" dirty="0">
                <a:latin typeface="Bookman Old Style" panose="02050604050505020204" pitchFamily="18" charset="0"/>
              </a:rPr>
              <a:t>Dezvoltarea financiară și a      </a:t>
            </a:r>
            <a:br>
              <a:rPr lang="ro-RO" b="1" cap="none" dirty="0">
                <a:latin typeface="Bookman Old Style" panose="02050604050505020204" pitchFamily="18" charset="0"/>
              </a:rPr>
            </a:br>
            <a:r>
              <a:rPr lang="ro-RO" b="1" cap="none" dirty="0">
                <a:latin typeface="Bookman Old Style" panose="02050604050505020204" pitchFamily="18" charset="0"/>
              </a:rPr>
              <a:t>                       bazei materiale</a:t>
            </a:r>
            <a:br>
              <a:rPr lang="ro-RO" b="1" dirty="0"/>
            </a:br>
            <a:endParaRPr lang="ro-RO" dirty="0"/>
          </a:p>
        </p:txBody>
      </p:sp>
      <p:graphicFrame>
        <p:nvGraphicFramePr>
          <p:cNvPr id="5" name="Tabel 4">
            <a:extLst>
              <a:ext uri="{FF2B5EF4-FFF2-40B4-BE49-F238E27FC236}">
                <a16:creationId xmlns:a16="http://schemas.microsoft.com/office/drawing/2014/main" id="{6F4993F9-4630-40A1-9CFB-20727087F889}"/>
              </a:ext>
            </a:extLst>
          </p:cNvPr>
          <p:cNvGraphicFramePr>
            <a:graphicFrameLocks noGrp="1"/>
          </p:cNvGraphicFramePr>
          <p:nvPr>
            <p:extLst>
              <p:ext uri="{D42A27DB-BD31-4B8C-83A1-F6EECF244321}">
                <p14:modId xmlns:p14="http://schemas.microsoft.com/office/powerpoint/2010/main" val="1564204610"/>
              </p:ext>
            </p:extLst>
          </p:nvPr>
        </p:nvGraphicFramePr>
        <p:xfrm>
          <a:off x="252550" y="1015089"/>
          <a:ext cx="11843656" cy="7867079"/>
        </p:xfrm>
        <a:graphic>
          <a:graphicData uri="http://schemas.openxmlformats.org/drawingml/2006/table">
            <a:tbl>
              <a:tblPr firstRow="1" firstCol="1" lastRow="1" lastCol="1" bandRow="1" bandCol="1">
                <a:tableStyleId>{F2DE63D5-997A-4646-A377-4702673A728D}</a:tableStyleId>
              </a:tblPr>
              <a:tblGrid>
                <a:gridCol w="441155">
                  <a:extLst>
                    <a:ext uri="{9D8B030D-6E8A-4147-A177-3AD203B41FA5}">
                      <a16:colId xmlns:a16="http://schemas.microsoft.com/office/drawing/2014/main" val="1501911094"/>
                    </a:ext>
                  </a:extLst>
                </a:gridCol>
                <a:gridCol w="2007175">
                  <a:extLst>
                    <a:ext uri="{9D8B030D-6E8A-4147-A177-3AD203B41FA5}">
                      <a16:colId xmlns:a16="http://schemas.microsoft.com/office/drawing/2014/main" val="3466421604"/>
                    </a:ext>
                  </a:extLst>
                </a:gridCol>
                <a:gridCol w="1442779">
                  <a:extLst>
                    <a:ext uri="{9D8B030D-6E8A-4147-A177-3AD203B41FA5}">
                      <a16:colId xmlns:a16="http://schemas.microsoft.com/office/drawing/2014/main" val="3812981097"/>
                    </a:ext>
                  </a:extLst>
                </a:gridCol>
                <a:gridCol w="3449165">
                  <a:extLst>
                    <a:ext uri="{9D8B030D-6E8A-4147-A177-3AD203B41FA5}">
                      <a16:colId xmlns:a16="http://schemas.microsoft.com/office/drawing/2014/main" val="3134941414"/>
                    </a:ext>
                  </a:extLst>
                </a:gridCol>
                <a:gridCol w="1450628">
                  <a:extLst>
                    <a:ext uri="{9D8B030D-6E8A-4147-A177-3AD203B41FA5}">
                      <a16:colId xmlns:a16="http://schemas.microsoft.com/office/drawing/2014/main" val="680184980"/>
                    </a:ext>
                  </a:extLst>
                </a:gridCol>
                <a:gridCol w="715895">
                  <a:extLst>
                    <a:ext uri="{9D8B030D-6E8A-4147-A177-3AD203B41FA5}">
                      <a16:colId xmlns:a16="http://schemas.microsoft.com/office/drawing/2014/main" val="3709350142"/>
                    </a:ext>
                  </a:extLst>
                </a:gridCol>
                <a:gridCol w="1223772">
                  <a:extLst>
                    <a:ext uri="{9D8B030D-6E8A-4147-A177-3AD203B41FA5}">
                      <a16:colId xmlns:a16="http://schemas.microsoft.com/office/drawing/2014/main" val="1201028166"/>
                    </a:ext>
                  </a:extLst>
                </a:gridCol>
                <a:gridCol w="1113087">
                  <a:extLst>
                    <a:ext uri="{9D8B030D-6E8A-4147-A177-3AD203B41FA5}">
                      <a16:colId xmlns:a16="http://schemas.microsoft.com/office/drawing/2014/main" val="3906147844"/>
                    </a:ext>
                  </a:extLst>
                </a:gridCol>
              </a:tblGrid>
              <a:tr h="221332">
                <a:tc>
                  <a:txBody>
                    <a:bodyPr/>
                    <a:lstStyle/>
                    <a:p>
                      <a:pPr marL="75565" marR="64135" indent="5080" algn="ctr">
                        <a:lnSpc>
                          <a:spcPts val="1200"/>
                        </a:lnSpc>
                        <a:spcBef>
                          <a:spcPts val="175"/>
                        </a:spcBef>
                        <a:spcAft>
                          <a:spcPts val="0"/>
                        </a:spcAft>
                      </a:pPr>
                      <a:r>
                        <a:rPr lang="ro-RO" sz="1200" b="0" spc="-3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Nr.</a:t>
                      </a: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d/o</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297815" algn="ctr">
                        <a:spcBef>
                          <a:spcPts val="66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Probleme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250190" algn="ctr">
                        <a:spcBef>
                          <a:spcPts val="66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Obiective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636270" algn="ctr">
                        <a:spcBef>
                          <a:spcPts val="660"/>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Acţiuni</a:t>
                      </a:r>
                      <a:r>
                        <a:rPr lang="ro-RO" sz="1200" b="0" spc="-3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a:t>
                      </a:r>
                      <a:r>
                        <a:rPr lang="ro-RO" sz="1200" b="0" spc="-3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realizare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44450" algn="ctr">
                        <a:spcBef>
                          <a:spcPts val="66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Responsabili</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95250" indent="-53340" algn="ctr">
                        <a:lnSpc>
                          <a:spcPts val="1200"/>
                        </a:lnSpc>
                        <a:spcBef>
                          <a:spcPts val="175"/>
                        </a:spcBef>
                        <a:spcAft>
                          <a:spcPts val="0"/>
                        </a:spcAft>
                      </a:pP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Termen</a:t>
                      </a:r>
                      <a:r>
                        <a:rPr lang="ro-RO" sz="1200" b="0" spc="-4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realizare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52705" indent="18415" algn="ctr">
                        <a:lnSpc>
                          <a:spcPts val="1200"/>
                        </a:lnSpc>
                        <a:spcBef>
                          <a:spcPts val="175"/>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Sursa</a:t>
                      </a:r>
                      <a:r>
                        <a:rPr lang="ro-RO" sz="1200" b="0" spc="-4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finanțare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115570" marR="104140" indent="-3810" algn="ctr">
                        <a:lnSpc>
                          <a:spcPts val="1200"/>
                        </a:lnSpc>
                        <a:spcBef>
                          <a:spcPts val="17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Indicatori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spc="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produs</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1166086544"/>
                  </a:ext>
                </a:extLst>
              </a:tr>
              <a:tr h="506332">
                <a:tc>
                  <a:txBody>
                    <a:bodyPr/>
                    <a:lstStyle/>
                    <a:p>
                      <a:pPr marL="81915" marR="76200" algn="ctr">
                        <a:spcBef>
                          <a:spcPts val="40"/>
                        </a:spcBef>
                        <a:spcAft>
                          <a:spcPts val="0"/>
                        </a:spcAft>
                      </a:pP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67945" marR="90805" indent="-635">
                        <a:lnSpc>
                          <a:spcPct val="85000"/>
                        </a:lnSpc>
                        <a:spcBef>
                          <a:spcPts val="195"/>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Lipsa unei strategii</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atragere</a:t>
                      </a:r>
                      <a:r>
                        <a:rPr lang="ro-RO" sz="1200" b="0" spc="-5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fonduri.</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120">
                        <a:lnSpc>
                          <a:spcPct val="85000"/>
                        </a:lnSpc>
                        <a:spcBef>
                          <a:spcPts val="195"/>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Alcătuirea de strategii de atragere de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fonduri</a:t>
                      </a:r>
                      <a:r>
                        <a:rPr lang="ro-RO" sz="1200" b="0" spc="-5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extrabugetare.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42900" marR="208915" lvl="0" indent="-342900" algn="just">
                        <a:lnSpc>
                          <a:spcPct val="85000"/>
                        </a:lnSpc>
                        <a:spcBef>
                          <a:spcPts val="195"/>
                        </a:spcBef>
                        <a:spcAft>
                          <a:spcPts val="0"/>
                        </a:spcAft>
                        <a:buSzPts val="1050"/>
                        <a:buFont typeface="Minion Pro"/>
                        <a:buChar char="•"/>
                        <a:tabLst>
                          <a:tab pos="179705"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Elaborarea</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Planului</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strategic</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privind obţinerea de resurse financiare.</a:t>
                      </a:r>
                    </a:p>
                    <a:p>
                      <a:pPr marL="342900" marR="154305" lvl="0" indent="-342900">
                        <a:lnSpc>
                          <a:spcPct val="85000"/>
                        </a:lnSpc>
                        <a:spcBef>
                          <a:spcPts val="110"/>
                        </a:spcBef>
                        <a:spcAft>
                          <a:spcPts val="0"/>
                        </a:spcAft>
                        <a:buSzPts val="1050"/>
                        <a:buFont typeface="Minion Pro"/>
                        <a:buChar char="•"/>
                        <a:tabLst>
                          <a:tab pos="179705"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Informarea</a:t>
                      </a:r>
                      <a:r>
                        <a:rPr lang="ro-RO" sz="1200" b="0" spc="-4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părinţilor</a:t>
                      </a:r>
                      <a:r>
                        <a:rPr lang="ro-RO" sz="1200" b="0" spc="-4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privind</a:t>
                      </a:r>
                      <a:r>
                        <a:rPr lang="ro-RO" sz="1200" b="0" spc="-4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situaţia economică</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gimnaziului</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prin</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intermediul ședinţelor cu părinţi.</a:t>
                      </a:r>
                    </a:p>
                    <a:p>
                      <a:pPr marL="342900" lvl="0" indent="-342900" algn="just">
                        <a:lnSpc>
                          <a:spcPts val="1085"/>
                        </a:lnSpc>
                        <a:spcBef>
                          <a:spcPts val="110"/>
                        </a:spcBef>
                        <a:spcAft>
                          <a:spcPts val="0"/>
                        </a:spcAft>
                        <a:buSzPts val="1050"/>
                        <a:buFont typeface="Minion Pro"/>
                        <a:buChar char="•"/>
                        <a:tabLst>
                          <a:tab pos="179705" algn="l"/>
                        </a:tabLst>
                      </a:pP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Încheierea</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contractelor</a:t>
                      </a:r>
                      <a:r>
                        <a:rPr lang="ro-RO" sz="1200" b="0" spc="1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spc="1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sponsorizare.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120" marR="47625">
                        <a:lnSpc>
                          <a:spcPts val="1200"/>
                        </a:lnSpc>
                        <a:spcBef>
                          <a:spcPts val="9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Administrația instituției.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Grupul de lucru</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pentru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achiziții</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48895" marR="43180" algn="ctr">
                        <a:spcBef>
                          <a:spcPts val="40"/>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2022-</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2027</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76200" indent="-635">
                        <a:lnSpc>
                          <a:spcPct val="85000"/>
                        </a:lnSpc>
                        <a:spcBef>
                          <a:spcPts val="195"/>
                        </a:spcBef>
                        <a:spcAft>
                          <a:spcPts val="0"/>
                        </a:spcAft>
                      </a:pP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Resurse extra</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120" marR="33655">
                        <a:lnSpc>
                          <a:spcPct val="85000"/>
                        </a:lnSpc>
                        <a:spcBef>
                          <a:spcPts val="19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Acoperirea necesităților </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100%</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4272699462"/>
                  </a:ext>
                </a:extLst>
              </a:tr>
              <a:tr h="680701">
                <a:tc>
                  <a:txBody>
                    <a:bodyPr/>
                    <a:lstStyle/>
                    <a:p>
                      <a:pPr marL="81915" marR="76200" algn="ctr">
                        <a:spcBef>
                          <a:spcPts val="40"/>
                        </a:spcBef>
                        <a:spcAft>
                          <a:spcPts val="0"/>
                        </a:spcAft>
                      </a:pP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67945" marR="73025">
                        <a:lnSpc>
                          <a:spcPct val="85000"/>
                        </a:lnSpc>
                        <a:spcBef>
                          <a:spcPts val="195"/>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 spațiul instituției temperatura aerului și ventilarea</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nu</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corespunde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normelor</a:t>
                      </a:r>
                      <a:r>
                        <a:rPr lang="ro-RO" sz="1200" b="0" spc="-5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sanitare.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Sunt pierderi exagerate pentru consumul de energie termică.</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168910">
                        <a:lnSpc>
                          <a:spcPct val="85000"/>
                        </a:lnSpc>
                        <a:spcBef>
                          <a:spcPts val="19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chimbarea ușilor de la intrare pentru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eficientizarea cheltuielilor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pentru</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combustibil</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42900" marR="334645" lvl="0" indent="-342900">
                        <a:lnSpc>
                          <a:spcPct val="85000"/>
                        </a:lnSpc>
                        <a:spcBef>
                          <a:spcPts val="195"/>
                        </a:spcBef>
                        <a:spcAft>
                          <a:spcPts val="0"/>
                        </a:spcAft>
                        <a:buSzPts val="1050"/>
                        <a:buFont typeface="Minion Pro"/>
                        <a:buChar char="•"/>
                        <a:tabLst>
                          <a:tab pos="179705"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Atragerea</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sponsorilor</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și</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câștigarea de proiecte care să fie investite în reabilitarea clădirii;</a:t>
                      </a:r>
                    </a:p>
                    <a:p>
                      <a:pPr marL="342900" marR="86995" lvl="0" indent="-342900">
                        <a:lnSpc>
                          <a:spcPct val="85000"/>
                        </a:lnSpc>
                        <a:spcBef>
                          <a:spcPts val="110"/>
                        </a:spcBef>
                        <a:spcAft>
                          <a:spcPts val="0"/>
                        </a:spcAft>
                        <a:buSzPts val="1050"/>
                        <a:buFont typeface="Minion Pro"/>
                        <a:buChar char="•"/>
                        <a:tabLst>
                          <a:tab pos="179705"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Monitorizarea lucrărilor de reparație capitală a clădirii: îmbunătățirea</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rețelei</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electrice, termoizolarea pereților, reabilitarea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acoperișului;</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0485">
                        <a:lnSpc>
                          <a:spcPts val="1090"/>
                        </a:lnSpc>
                        <a:spcBef>
                          <a:spcPts val="110"/>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120" marR="47625">
                        <a:lnSpc>
                          <a:spcPct val="85000"/>
                        </a:lnSpc>
                        <a:spcBef>
                          <a:spcPts val="19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Administrația instituției.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Grupul de lucru</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pentru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achiziții</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48895" marR="43180" algn="ctr">
                        <a:spcBef>
                          <a:spcPts val="40"/>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2023-</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2025</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76200" indent="-635">
                        <a:lnSpc>
                          <a:spcPct val="85000"/>
                        </a:lnSpc>
                        <a:spcBef>
                          <a:spcPts val="19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Resurse extra</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120" marR="197485">
                        <a:lnSpc>
                          <a:spcPct val="85000"/>
                        </a:lnSpc>
                        <a:spcBef>
                          <a:spcPts val="19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Reparația </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1120" marR="144145">
                        <a:lnSpc>
                          <a:spcPct val="85000"/>
                        </a:lnSpc>
                        <a:spcBef>
                          <a:spcPts val="110"/>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clădirii în scopul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creării condițiilor eficiente pentru activitate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280902783"/>
                  </a:ext>
                </a:extLst>
              </a:tr>
              <a:tr h="130820">
                <a:tc>
                  <a:txBody>
                    <a:bodyPr/>
                    <a:lstStyle/>
                    <a:p>
                      <a:pPr marL="81915" marR="76200" algn="ctr">
                        <a:spcBef>
                          <a:spcPts val="40"/>
                        </a:spcBef>
                        <a:spcAft>
                          <a:spcPts val="0"/>
                        </a:spcAft>
                      </a:pP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107000"/>
                        </a:lnSpc>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a:lnSpc>
                          <a:spcPct val="107000"/>
                        </a:lnSpc>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a:lnSpc>
                          <a:spcPct val="107000"/>
                        </a:lnSpc>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a:lnSpc>
                          <a:spcPct val="107000"/>
                        </a:lnSpc>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a:lnSpc>
                          <a:spcPct val="107000"/>
                        </a:lnSpc>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67945" marR="73025">
                        <a:lnSpc>
                          <a:spcPct val="85000"/>
                        </a:lnSpc>
                        <a:spcBef>
                          <a:spcPts val="33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Dotarea necorespunzătoare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mobilier</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școlar a cabinetelor de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studii.</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120" marR="116840">
                        <a:lnSpc>
                          <a:spcPct val="85000"/>
                        </a:lnSpc>
                        <a:spcBef>
                          <a:spcPts val="335"/>
                        </a:spcBef>
                        <a:spcAft>
                          <a:spcPts val="0"/>
                        </a:spcAft>
                      </a:pP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Dotarea cu mobilier școlar a</a:t>
                      </a:r>
                      <a:r>
                        <a:rPr lang="ro-RO" sz="1200" b="0"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cabinetelor</a:t>
                      </a:r>
                      <a:r>
                        <a:rPr lang="ro-RO" sz="1200" b="0"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studii conform </a:t>
                      </a: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normelor sanitare.</a:t>
                      </a:r>
                      <a:endParaRPr lang="ro-RO" sz="1200" b="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42900" marR="73025" lvl="0" indent="-342900">
                        <a:lnSpc>
                          <a:spcPct val="85000"/>
                        </a:lnSpc>
                        <a:spcBef>
                          <a:spcPts val="335"/>
                        </a:spcBef>
                        <a:spcAft>
                          <a:spcPts val="0"/>
                        </a:spcAft>
                        <a:buSzPts val="1050"/>
                        <a:buFont typeface="Minion Pro"/>
                        <a:buChar char="•"/>
                        <a:tabLst>
                          <a:tab pos="179705"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Elaborarea unui Plan de dotare a cabi- netelor</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studii</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conform</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standardelor;</a:t>
                      </a:r>
                    </a:p>
                    <a:p>
                      <a:pPr marL="342900" marR="68580" lvl="0" indent="-342900">
                        <a:lnSpc>
                          <a:spcPct val="85000"/>
                        </a:lnSpc>
                        <a:spcBef>
                          <a:spcPts val="110"/>
                        </a:spcBef>
                        <a:spcAft>
                          <a:spcPts val="0"/>
                        </a:spcAft>
                        <a:buSzPts val="1050"/>
                        <a:buFont typeface="Minion Pro"/>
                        <a:buChar char="•"/>
                        <a:tabLst>
                          <a:tab pos="179705"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Achiziționarea mobilerului care să corespundă</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taliei</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elevilor</a:t>
                      </a:r>
                      <a:r>
                        <a:rPr lang="ro-RO" sz="1200" b="0" spc="-5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(bănci</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pentru o singură persoană).</a:t>
                      </a:r>
                    </a:p>
                    <a:p>
                      <a:pPr>
                        <a:lnSpc>
                          <a:spcPct val="107000"/>
                        </a:lnSpc>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71120" marR="47625">
                        <a:lnSpc>
                          <a:spcPct val="85000"/>
                        </a:lnSpc>
                        <a:spcBef>
                          <a:spcPts val="33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Administrația instituției.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Grupul de lucru</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pentru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achiziții</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107000"/>
                        </a:lnSpc>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48895" marR="43180" algn="ctr">
                        <a:spcBef>
                          <a:spcPts val="180"/>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2023-</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2024</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107000"/>
                        </a:lnSpc>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a:lnSpc>
                          <a:spcPct val="107000"/>
                        </a:lnSpc>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a:lnSpc>
                          <a:spcPct val="107000"/>
                        </a:lnSpc>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71755" marR="76200" indent="-635">
                        <a:lnSpc>
                          <a:spcPct val="85000"/>
                        </a:lnSpc>
                        <a:spcBef>
                          <a:spcPts val="33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Resurse extra</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107000"/>
                        </a:lnSpc>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a:lnSpc>
                          <a:spcPct val="107000"/>
                        </a:lnSpc>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a:lnSpc>
                          <a:spcPct val="107000"/>
                        </a:lnSpc>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a:lnSpc>
                          <a:spcPct val="107000"/>
                        </a:lnSpc>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71120" marR="86995">
                        <a:lnSpc>
                          <a:spcPct val="85000"/>
                        </a:lnSpc>
                        <a:spcBef>
                          <a:spcPts val="335"/>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Dotarea</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binetelor</a:t>
                      </a:r>
                      <a:r>
                        <a:rPr lang="ro-RO" sz="1200" b="0" spc="2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studii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conform</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1120" marR="34290">
                        <a:lnSpc>
                          <a:spcPct val="85000"/>
                        </a:lnSpc>
                        <a:spcBef>
                          <a:spcPts val="11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standardelor (100%)</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789393586"/>
                  </a:ext>
                </a:extLst>
              </a:tr>
              <a:tr h="676099">
                <a:tc>
                  <a:txBody>
                    <a:bodyPr/>
                    <a:lstStyle/>
                    <a:p>
                      <a:pPr marL="81915" marR="76200" algn="ctr">
                        <a:spcBef>
                          <a:spcPts val="40"/>
                        </a:spcBef>
                        <a:spcAft>
                          <a:spcPts val="0"/>
                        </a:spcAft>
                      </a:pPr>
                      <a:r>
                        <a:rPr lang="ro-RO" sz="1200" b="0" spc="-2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 </a:t>
                      </a:r>
                      <a:endParaRPr lang="ro-RO" sz="1200" b="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67945" marR="361950" indent="-635">
                        <a:lnSpc>
                          <a:spcPct val="85000"/>
                        </a:lnSpc>
                        <a:spcBef>
                          <a:spcPts val="335"/>
                        </a:spcBef>
                        <a:spcAft>
                          <a:spcPts val="0"/>
                        </a:spcAft>
                      </a:pP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Catedrele de </a:t>
                      </a: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specialitate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nu</a:t>
                      </a:r>
                      <a:r>
                        <a:rPr lang="ro-RO" sz="1200" b="0"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dispun</a:t>
                      </a:r>
                      <a:r>
                        <a:rPr lang="ro-RO" sz="1200" b="0"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p>
                    <a:p>
                      <a:pPr marL="67945" marR="90805">
                        <a:lnSpc>
                          <a:spcPct val="85000"/>
                        </a:lnSpc>
                        <a:spcBef>
                          <a:spcPts val="110"/>
                        </a:spcBef>
                        <a:spcAft>
                          <a:spcPts val="0"/>
                        </a:spcAft>
                      </a:pP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mijloace</a:t>
                      </a:r>
                      <a:r>
                        <a:rPr lang="ro-RO" sz="1200" b="0"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didactice suficiente de </a:t>
                      </a: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instruire.</a:t>
                      </a:r>
                      <a:endParaRPr lang="ro-RO" sz="1200" b="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120" marR="300990">
                        <a:lnSpc>
                          <a:spcPct val="85000"/>
                        </a:lnSpc>
                        <a:spcBef>
                          <a:spcPts val="33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Dotarea comisiilor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metodice</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mijloacele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necesare de instruire a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elevilor.</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42900" marR="419100" lvl="0" indent="-342900" algn="just">
                        <a:lnSpc>
                          <a:spcPct val="85000"/>
                        </a:lnSpc>
                        <a:spcBef>
                          <a:spcPts val="340"/>
                        </a:spcBef>
                        <a:spcAft>
                          <a:spcPts val="0"/>
                        </a:spcAft>
                        <a:buSzPts val="1050"/>
                        <a:buFont typeface="Minion Pro"/>
                        <a:buChar char="•"/>
                        <a:tabLst>
                          <a:tab pos="179705"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Estimarea</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nevoilor</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acordare</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suportului metodic;</a:t>
                      </a:r>
                    </a:p>
                    <a:p>
                      <a:pPr marL="342900" marR="337185" lvl="0" indent="-342900">
                        <a:lnSpc>
                          <a:spcPct val="85000"/>
                        </a:lnSpc>
                        <a:spcBef>
                          <a:spcPts val="110"/>
                        </a:spcBef>
                        <a:spcAft>
                          <a:spcPts val="0"/>
                        </a:spcAft>
                        <a:buSzPts val="1050"/>
                        <a:buFont typeface="Minion Pro"/>
                        <a:buChar char="•"/>
                        <a:tabLst>
                          <a:tab pos="179705"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Lista mijloacelor de instruire necesare</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pentru</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fiecare</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comisie</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specialitate;</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342900" marR="410845" lvl="0" indent="-342900">
                        <a:lnSpc>
                          <a:spcPct val="85000"/>
                        </a:lnSpc>
                        <a:spcBef>
                          <a:spcPts val="110"/>
                        </a:spcBef>
                        <a:spcAft>
                          <a:spcPts val="0"/>
                        </a:spcAft>
                        <a:buSzPts val="1050"/>
                        <a:buFont typeface="Minion Pro"/>
                        <a:buChar char="•"/>
                        <a:tabLst>
                          <a:tab pos="179705" algn="l"/>
                        </a:tabLs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Procurarea/ atragerea mijloacelor necesare.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120" marR="47625">
                        <a:lnSpc>
                          <a:spcPct val="85000"/>
                        </a:lnSpc>
                        <a:spcBef>
                          <a:spcPts val="34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Administrația instituției.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Grupul de lucru</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pentru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achiziții</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48895" marR="43180" algn="ctr">
                        <a:spcBef>
                          <a:spcPts val="180"/>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2022-</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2024</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76200" indent="-635">
                        <a:lnSpc>
                          <a:spcPct val="85000"/>
                        </a:lnSpc>
                        <a:spcBef>
                          <a:spcPts val="340"/>
                        </a:spcBef>
                        <a:spcAft>
                          <a:spcPts val="0"/>
                        </a:spcAft>
                      </a:pP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Resurse extra</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120" marR="36830">
                        <a:lnSpc>
                          <a:spcPct val="85000"/>
                        </a:lnSpc>
                        <a:spcBef>
                          <a:spcPts val="340"/>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Dotarea cu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mijloace didactice adecvate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ariei curri</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culare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1417038716"/>
                  </a:ext>
                </a:extLst>
              </a:tr>
              <a:tr h="286404">
                <a:tc>
                  <a:txBody>
                    <a:bodyPr/>
                    <a:lstStyle/>
                    <a:p>
                      <a:pPr marL="81915" marR="76200" algn="ctr">
                        <a:spcBef>
                          <a:spcPts val="40"/>
                        </a:spcBef>
                        <a:spcAft>
                          <a:spcPts val="0"/>
                        </a:spcAft>
                      </a:pP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67945" marR="259080">
                        <a:lnSpc>
                          <a:spcPct val="85000"/>
                        </a:lnSpc>
                        <a:spcBef>
                          <a:spcPts val="34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Deteriorarea coridoarelor</a:t>
                      </a:r>
                      <a:r>
                        <a:rPr lang="ro-RO" sz="1200" b="0" spc="-5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7945">
                        <a:lnSpc>
                          <a:spcPts val="1250"/>
                        </a:lnSpc>
                        <a:spcBef>
                          <a:spcPts val="11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instituției</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120" marR="168910">
                        <a:lnSpc>
                          <a:spcPct val="85000"/>
                        </a:lnSpc>
                        <a:spcBef>
                          <a:spcPts val="34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Reparație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capitală a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coridoarelor.</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42900" marR="96520" lvl="0" indent="-342900">
                        <a:lnSpc>
                          <a:spcPct val="85000"/>
                        </a:lnSpc>
                        <a:spcBef>
                          <a:spcPts val="340"/>
                        </a:spcBef>
                        <a:spcAft>
                          <a:spcPts val="0"/>
                        </a:spcAft>
                        <a:buSzPts val="1050"/>
                        <a:buFont typeface="Minion Pro"/>
                        <a:buChar char="•"/>
                        <a:tabLst>
                          <a:tab pos="179705"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Estimarea mijloacelor bugetare și racordarea</a:t>
                      </a:r>
                      <a:r>
                        <a:rPr lang="ro-RO" sz="1200" b="0" spc="-3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lor</a:t>
                      </a: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a:t>
                      </a: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necesitățile</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instituției;</a:t>
                      </a:r>
                      <a:endPar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342900" marR="362585" lvl="0" indent="-342900" algn="just">
                        <a:lnSpc>
                          <a:spcPct val="85000"/>
                        </a:lnSpc>
                        <a:spcBef>
                          <a:spcPts val="110"/>
                        </a:spcBef>
                        <a:spcAft>
                          <a:spcPts val="0"/>
                        </a:spcAft>
                        <a:buSzPts val="1050"/>
                        <a:buFont typeface="Minion Pro"/>
                        <a:buChar char="•"/>
                        <a:tabLst>
                          <a:tab pos="179705"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Elaborarea</a:t>
                      </a:r>
                      <a:r>
                        <a:rPr lang="ro-RO" sz="1200" b="0" spc="-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devizului</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cheltuieli.</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120" marR="47625">
                        <a:lnSpc>
                          <a:spcPct val="85000"/>
                        </a:lnSpc>
                        <a:spcBef>
                          <a:spcPts val="34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Administrația instituției.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Grupul de lucru</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pentru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achiziții</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48895" marR="43180" algn="ctr">
                        <a:spcBef>
                          <a:spcPts val="185"/>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2022-</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2024</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76200" indent="-635">
                        <a:lnSpc>
                          <a:spcPct val="85000"/>
                        </a:lnSpc>
                        <a:spcBef>
                          <a:spcPts val="340"/>
                        </a:spcBef>
                        <a:spcAft>
                          <a:spcPts val="0"/>
                        </a:spcAft>
                      </a:pP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Resurse extra</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120" marR="48260">
                        <a:lnSpc>
                          <a:spcPct val="85000"/>
                        </a:lnSpc>
                        <a:spcBef>
                          <a:spcPts val="34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Reparație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capitală a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coridoarelor</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100%</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2134228326"/>
                  </a:ext>
                </a:extLst>
              </a:tr>
              <a:tr h="685303">
                <a:tc>
                  <a:txBody>
                    <a:bodyPr/>
                    <a:lstStyle/>
                    <a:p>
                      <a:pPr marL="81915" marR="76200" algn="ctr">
                        <a:spcBef>
                          <a:spcPts val="180"/>
                        </a:spcBef>
                        <a:spcAft>
                          <a:spcPts val="0"/>
                        </a:spcAft>
                      </a:pP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67945" marR="68580">
                        <a:lnSpc>
                          <a:spcPct val="85000"/>
                        </a:lnSpc>
                        <a:spcBef>
                          <a:spcPts val="335"/>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Nu satisface nececesitățile și starea sanitară spațiul</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din</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blocul alimentar.</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120" marR="116840">
                        <a:lnSpc>
                          <a:spcPct val="85000"/>
                        </a:lnSpc>
                        <a:spcBef>
                          <a:spcPts val="335"/>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Reparația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capitală a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cantinei</a:t>
                      </a:r>
                      <a:r>
                        <a:rPr lang="ro-RO" sz="1200" b="0" spc="-5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școlare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42900" marR="166370" lvl="0" indent="-342900" algn="just">
                        <a:lnSpc>
                          <a:spcPct val="85000"/>
                        </a:lnSpc>
                        <a:spcBef>
                          <a:spcPts val="335"/>
                        </a:spcBef>
                        <a:spcAft>
                          <a:spcPts val="0"/>
                        </a:spcAft>
                        <a:buSzPts val="1050"/>
                        <a:buFont typeface="Minion Pro"/>
                        <a:buChar char="•"/>
                        <a:tabLst>
                          <a:tab pos="179705"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Demers</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Consiliul Raional cu</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privire</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alocarea</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mijloacelor financiare</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adiționale</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pentru</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reparația capitală a cantinei școlare;</a:t>
                      </a:r>
                    </a:p>
                    <a:p>
                      <a:pPr marL="342900" marR="114300" lvl="0" indent="-342900">
                        <a:lnSpc>
                          <a:spcPct val="85000"/>
                        </a:lnSpc>
                        <a:spcBef>
                          <a:spcPts val="110"/>
                        </a:spcBef>
                        <a:spcAft>
                          <a:spcPts val="0"/>
                        </a:spcAft>
                        <a:buSzPts val="1050"/>
                        <a:buFont typeface="Minion Pro"/>
                        <a:buChar char="•"/>
                        <a:tabLst>
                          <a:tab pos="179705"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Elaborarea devizului de cheltuieli pentru</a:t>
                      </a:r>
                      <a:r>
                        <a:rPr lang="ro-RO" sz="1200" b="0" spc="-5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lucrările</a:t>
                      </a:r>
                      <a:r>
                        <a:rPr lang="ro-RO" sz="1200" b="0" spc="-5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spc="-5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reparație</a:t>
                      </a:r>
                      <a:r>
                        <a:rPr lang="ro-RO" sz="1200" b="0" spc="-5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capitală</a:t>
                      </a:r>
                      <a:r>
                        <a:rPr lang="ro-RO" sz="1200" b="0" spc="-5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și dotare a cantinei școlare;</a:t>
                      </a:r>
                    </a:p>
                    <a:p>
                      <a:pPr marL="342900" marR="467995" lvl="0" indent="-342900">
                        <a:lnSpc>
                          <a:spcPct val="85000"/>
                        </a:lnSpc>
                        <a:spcBef>
                          <a:spcPts val="110"/>
                        </a:spcBef>
                        <a:spcAft>
                          <a:spcPts val="0"/>
                        </a:spcAft>
                        <a:buSzPts val="1050"/>
                        <a:buFont typeface="Minion Pro"/>
                        <a:buChar char="•"/>
                        <a:tabLst>
                          <a:tab pos="179705"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Procurarea</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utilajului</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tehnologic modern în cantina școlară</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120" marR="47625">
                        <a:lnSpc>
                          <a:spcPct val="85000"/>
                        </a:lnSpc>
                        <a:spcBef>
                          <a:spcPts val="340"/>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Grupul de lucru</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pentru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achiziții</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48895" marR="43180" algn="ctr">
                        <a:spcBef>
                          <a:spcPts val="180"/>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2022-</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2023</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76200" indent="-635">
                        <a:lnSpc>
                          <a:spcPct val="85000"/>
                        </a:lnSpc>
                        <a:spcBef>
                          <a:spcPts val="34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Resurse extra</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120" marR="34290">
                        <a:lnSpc>
                          <a:spcPct val="85000"/>
                        </a:lnSpc>
                        <a:spcBef>
                          <a:spcPts val="34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Alimentarea</a:t>
                      </a:r>
                      <a:r>
                        <a:rPr lang="ro-RO" sz="1200" b="0" spc="-5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tuturor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copiilor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conform normelor sanitaro- igienice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4103801335"/>
                  </a:ext>
                </a:extLst>
              </a:tr>
              <a:tr h="507115">
                <a:tc>
                  <a:txBody>
                    <a:bodyPr/>
                    <a:lstStyle/>
                    <a:p>
                      <a:pPr marL="81915" marR="76200" algn="ctr">
                        <a:spcBef>
                          <a:spcPts val="180"/>
                        </a:spcBef>
                        <a:spcAft>
                          <a:spcPts val="0"/>
                        </a:spcAft>
                      </a:pPr>
                      <a:r>
                        <a:rPr lang="ro-RO" sz="1200" b="0" spc="-2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7.</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67945" marR="242570">
                        <a:lnSpc>
                          <a:spcPct val="85000"/>
                        </a:lnSpc>
                        <a:spcBef>
                          <a:spcPts val="340"/>
                        </a:spcBef>
                        <a:spcAft>
                          <a:spcPts val="0"/>
                        </a:spcAft>
                      </a:pPr>
                      <a:r>
                        <a:rPr lang="ro-RO" sz="1200" b="0" spc="-1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Blocul sanitar este exterior, foarte vechi și nu corespunde deloc necesităților.</a:t>
                      </a:r>
                      <a:endParaRPr lang="ro-RO" sz="1200" b="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120" marR="56515">
                        <a:lnSpc>
                          <a:spcPct val="85000"/>
                        </a:lnSpc>
                        <a:spcBef>
                          <a:spcPts val="34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Construirea unui bloc sanitar nou (interior sau exterior)</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342900" marR="114300" lvl="0" indent="-342900">
                        <a:lnSpc>
                          <a:spcPct val="85000"/>
                        </a:lnSpc>
                        <a:spcBef>
                          <a:spcPts val="340"/>
                        </a:spcBef>
                        <a:spcAft>
                          <a:spcPts val="0"/>
                        </a:spcAft>
                        <a:buSzPts val="1050"/>
                        <a:buFont typeface="Minion Pro"/>
                        <a:buChar char="•"/>
                        <a:tabLst>
                          <a:tab pos="179705"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Elaborarea devizului de cheltuieli pentru</a:t>
                      </a:r>
                      <a:r>
                        <a:rPr lang="ro-RO" sz="1200" b="0" spc="-5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lucrările</a:t>
                      </a:r>
                      <a:r>
                        <a:rPr lang="ro-RO" sz="1200" b="0" spc="-5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r>
                        <a:rPr lang="ro-RO" sz="1200" b="0" spc="-55">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construcție a blocului sanitar;</a:t>
                      </a:r>
                    </a:p>
                    <a:p>
                      <a:pPr marL="342900" marR="191135" lvl="0" indent="-342900">
                        <a:lnSpc>
                          <a:spcPct val="85000"/>
                        </a:lnSpc>
                        <a:spcBef>
                          <a:spcPts val="110"/>
                        </a:spcBef>
                        <a:spcAft>
                          <a:spcPts val="0"/>
                        </a:spcAft>
                        <a:buSzPts val="1050"/>
                        <a:buFont typeface="Minion Pro"/>
                        <a:buChar char="•"/>
                        <a:tabLst>
                          <a:tab pos="179705" algn="l"/>
                        </a:tabLs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Realizarea lucrărilor de construcție;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120" marR="47625">
                        <a:lnSpc>
                          <a:spcPct val="85000"/>
                        </a:lnSpc>
                        <a:spcBef>
                          <a:spcPts val="34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Administrația instituției.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Grupul de lucru</a:t>
                      </a:r>
                      <a:r>
                        <a:rPr lang="ro-RO" sz="1200" b="0" spc="-6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pentru </a:t>
                      </a: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achiziții</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48895" marR="43180" algn="ctr">
                        <a:spcBef>
                          <a:spcPts val="185"/>
                        </a:spcBef>
                        <a:spcAft>
                          <a:spcPts val="0"/>
                        </a:spcAft>
                      </a:pPr>
                      <a:r>
                        <a:rPr lang="ro-RO" sz="1200" b="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2022-</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2024</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755" marR="76200" indent="-635">
                        <a:lnSpc>
                          <a:spcPct val="85000"/>
                        </a:lnSpc>
                        <a:spcBef>
                          <a:spcPts val="340"/>
                        </a:spcBef>
                        <a:spcAft>
                          <a:spcPts val="0"/>
                        </a:spcAft>
                      </a:pPr>
                      <a:r>
                        <a:rPr lang="ro-RO" sz="1200" b="0" spc="-1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Resurse extra</a:t>
                      </a:r>
                      <a:r>
                        <a:rPr lang="ro-RO" sz="1200" b="0" spc="-2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bugetare</a:t>
                      </a:r>
                      <a:endParaRPr lang="ro-RO" sz="1200" b="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tc>
                  <a:txBody>
                    <a:bodyPr/>
                    <a:lstStyle/>
                    <a:p>
                      <a:pPr marL="71120" marR="43815">
                        <a:lnSpc>
                          <a:spcPct val="85000"/>
                        </a:lnSpc>
                        <a:spcBef>
                          <a:spcPts val="340"/>
                        </a:spcBef>
                        <a:spcAft>
                          <a:spcPts val="0"/>
                        </a:spcAft>
                      </a:pP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Elevi și cadre</a:t>
                      </a:r>
                      <a:r>
                        <a:rPr lang="ro-RO" sz="1200" b="0" spc="-6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12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didactice asigurate cu bloc sanitar conform cerințelor CSP.</a:t>
                      </a:r>
                      <a:endParaRPr lang="ro-RO" sz="1200" b="0" dirty="0">
                        <a:solidFill>
                          <a:schemeClr val="tx1"/>
                        </a:solidFill>
                        <a:effectLst>
                          <a:outerShdw blurRad="38100" dist="38100" dir="2700000" algn="tl">
                            <a:srgbClr val="000000">
                              <a:alpha val="43137"/>
                            </a:srgbClr>
                          </a:outerShdw>
                        </a:effectLst>
                        <a:latin typeface="Arial" panose="020B0604020202020204" pitchFamily="34" charset="0"/>
                        <a:ea typeface="Minion Pro"/>
                        <a:cs typeface="Arial" panose="020B0604020202020204" pitchFamily="34" charset="0"/>
                      </a:endParaRPr>
                    </a:p>
                  </a:txBody>
                  <a:tcPr marL="0" marR="0" marT="0" marB="0"/>
                </a:tc>
                <a:extLst>
                  <a:ext uri="{0D108BD9-81ED-4DB2-BD59-A6C34878D82A}">
                    <a16:rowId xmlns:a16="http://schemas.microsoft.com/office/drawing/2014/main" val="2004566918"/>
                  </a:ext>
                </a:extLst>
              </a:tr>
            </a:tbl>
          </a:graphicData>
        </a:graphic>
      </p:graphicFrame>
    </p:spTree>
    <p:extLst>
      <p:ext uri="{BB962C8B-B14F-4D97-AF65-F5344CB8AC3E}">
        <p14:creationId xmlns:p14="http://schemas.microsoft.com/office/powerpoint/2010/main" val="10653460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reptunghi 4">
            <a:extLst>
              <a:ext uri="{FF2B5EF4-FFF2-40B4-BE49-F238E27FC236}">
                <a16:creationId xmlns:a16="http://schemas.microsoft.com/office/drawing/2014/main" id="{2E68A9D9-8A6F-4723-9F41-4132A0443393}"/>
              </a:ext>
            </a:extLst>
          </p:cNvPr>
          <p:cNvSpPr/>
          <p:nvPr/>
        </p:nvSpPr>
        <p:spPr>
          <a:xfrm>
            <a:off x="1584961" y="787853"/>
            <a:ext cx="9849394" cy="5478423"/>
          </a:xfrm>
          <a:prstGeom prst="rect">
            <a:avLst/>
          </a:prstGeom>
        </p:spPr>
        <p:txBody>
          <a:bodyPr wrap="square">
            <a:spAutoFit/>
          </a:bodyPr>
          <a:lstStyle/>
          <a:p>
            <a:pPr algn="ctr"/>
            <a:r>
              <a:rPr lang="ro-RO" sz="3000" b="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Priorităţi</a:t>
            </a:r>
            <a:r>
              <a:rPr lang="ro-RO" dirty="0">
                <a:effectLst>
                  <a:outerShdw blurRad="38100" dist="38100" dir="2700000" algn="tl">
                    <a:srgbClr val="000000">
                      <a:alpha val="43137"/>
                    </a:srgbClr>
                  </a:outerShdw>
                </a:effectLst>
              </a:rPr>
              <a:t>:</a:t>
            </a:r>
          </a:p>
          <a:p>
            <a:pPr marL="285750" indent="-285750">
              <a:buFont typeface="Wingdings" panose="05000000000000000000" pitchFamily="2" charset="2"/>
              <a:buChar char="Ø"/>
            </a:pPr>
            <a:r>
              <a:rPr lang="ro-RO" sz="20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Construcţia</a:t>
            </a:r>
            <a:r>
              <a:rPr lang="ro-RO"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blocului sanitar în interior/ exterior– 500 000 lei; Conform Standardelor </a:t>
            </a:r>
            <a:r>
              <a:rPr lang="ro-RO" sz="20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Şcolii</a:t>
            </a:r>
            <a:r>
              <a:rPr lang="ro-RO"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Prietenoase copilului </a:t>
            </a:r>
            <a:r>
              <a:rPr lang="ro-RO" sz="20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şi</a:t>
            </a:r>
            <a:r>
              <a:rPr lang="ro-RO"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20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condiţiilor</a:t>
            </a:r>
            <a:r>
              <a:rPr lang="ro-RO"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europene, igiena trebuie să fie respectată la nivel înalt, </a:t>
            </a:r>
            <a:r>
              <a:rPr lang="ro-RO" sz="20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deaceea</a:t>
            </a:r>
            <a:r>
              <a:rPr lang="ro-RO"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20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construcţia</a:t>
            </a:r>
            <a:r>
              <a:rPr lang="ro-RO"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este necesară. </a:t>
            </a:r>
          </a:p>
          <a:p>
            <a:endParaRPr lang="ro-RO"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ro-RO"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Reparația capitală a blocului alimentar – 300 000 lei; Alimentarea școlară este garanția sănătății generației tinere, blocul alimentar necesită investiții pentru a corespunde 100 % normelor </a:t>
            </a:r>
            <a:r>
              <a:rPr lang="ro-RO" sz="20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sanitaro</a:t>
            </a:r>
            <a:r>
              <a:rPr lang="ro-RO"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igienice.</a:t>
            </a:r>
          </a:p>
          <a:p>
            <a:endParaRPr lang="ro-RO"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ro-RO"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Amenajarea teritoriului </a:t>
            </a:r>
            <a:r>
              <a:rPr lang="ro-RO" sz="20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şcolii</a:t>
            </a:r>
            <a:r>
              <a:rPr lang="ro-RO"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 200 000 lei; Este important ca o </a:t>
            </a:r>
            <a:r>
              <a:rPr lang="ro-RO" sz="20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instituţie</a:t>
            </a:r>
            <a:r>
              <a:rPr lang="ro-RO"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de </a:t>
            </a:r>
            <a:r>
              <a:rPr lang="ro-RO" sz="20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învăţămînt</a:t>
            </a:r>
            <a:r>
              <a:rPr lang="ro-RO"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cu </a:t>
            </a:r>
            <a:r>
              <a:rPr lang="ro-RO" sz="20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performanţe</a:t>
            </a:r>
            <a:r>
              <a:rPr lang="ro-RO"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în </a:t>
            </a:r>
            <a:r>
              <a:rPr lang="ro-RO" sz="20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educaţie</a:t>
            </a:r>
            <a:r>
              <a:rPr lang="ro-RO"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să fie amenajată nu doar în interior, dar </a:t>
            </a:r>
            <a:r>
              <a:rPr lang="ro-RO" sz="20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şi</a:t>
            </a:r>
            <a:r>
              <a:rPr lang="ro-RO"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exterior, unde elevii în timpul pauzelor să se relaxeze.  </a:t>
            </a:r>
          </a:p>
          <a:p>
            <a:endParaRPr lang="ro-RO"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ro-RO"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Înnoirea fondului de carte – 50 000 lei;  Fiindcă trăim într-o lume în schimbare este necesar să folosim în cadrul instruirii cele mai noi </a:t>
            </a:r>
            <a:r>
              <a:rPr lang="ro-RO" sz="20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informaţii</a:t>
            </a:r>
            <a:r>
              <a:rPr lang="ro-RO"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20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şi</a:t>
            </a:r>
            <a:r>
              <a:rPr lang="ro-RO"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tehnologii.</a:t>
            </a:r>
          </a:p>
          <a:p>
            <a:endParaRPr lang="ro-RO"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ro-RO"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Reînnoirea mobilierului în sălile de clasă – 150 000 lei.</a:t>
            </a:r>
          </a:p>
        </p:txBody>
      </p:sp>
    </p:spTree>
    <p:extLst>
      <p:ext uri="{BB962C8B-B14F-4D97-AF65-F5344CB8AC3E}">
        <p14:creationId xmlns:p14="http://schemas.microsoft.com/office/powerpoint/2010/main" val="26038929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ubstituent conținut 3">
            <a:extLst>
              <a:ext uri="{FF2B5EF4-FFF2-40B4-BE49-F238E27FC236}">
                <a16:creationId xmlns:a16="http://schemas.microsoft.com/office/drawing/2014/main" id="{1ADE54FD-B04A-4F53-B11E-79523E5C040E}"/>
              </a:ext>
            </a:extLst>
          </p:cNvPr>
          <p:cNvGraphicFramePr>
            <a:graphicFrameLocks noGrp="1"/>
          </p:cNvGraphicFramePr>
          <p:nvPr>
            <p:ph idx="1"/>
            <p:extLst>
              <p:ext uri="{D42A27DB-BD31-4B8C-83A1-F6EECF244321}">
                <p14:modId xmlns:p14="http://schemas.microsoft.com/office/powerpoint/2010/main" val="2975163335"/>
              </p:ext>
            </p:extLst>
          </p:nvPr>
        </p:nvGraphicFramePr>
        <p:xfrm>
          <a:off x="653144" y="1262409"/>
          <a:ext cx="10990215" cy="5099089"/>
        </p:xfrm>
        <a:graphic>
          <a:graphicData uri="http://schemas.openxmlformats.org/drawingml/2006/table">
            <a:tbl>
              <a:tblPr firstRow="1" firstCol="1" bandRow="1">
                <a:tableStyleId>{F2DE63D5-997A-4646-A377-4702673A728D}</a:tableStyleId>
              </a:tblPr>
              <a:tblGrid>
                <a:gridCol w="2856410">
                  <a:extLst>
                    <a:ext uri="{9D8B030D-6E8A-4147-A177-3AD203B41FA5}">
                      <a16:colId xmlns:a16="http://schemas.microsoft.com/office/drawing/2014/main" val="4036819335"/>
                    </a:ext>
                  </a:extLst>
                </a:gridCol>
                <a:gridCol w="1593669">
                  <a:extLst>
                    <a:ext uri="{9D8B030D-6E8A-4147-A177-3AD203B41FA5}">
                      <a16:colId xmlns:a16="http://schemas.microsoft.com/office/drawing/2014/main" val="1414228415"/>
                    </a:ext>
                  </a:extLst>
                </a:gridCol>
                <a:gridCol w="1663102">
                  <a:extLst>
                    <a:ext uri="{9D8B030D-6E8A-4147-A177-3AD203B41FA5}">
                      <a16:colId xmlns:a16="http://schemas.microsoft.com/office/drawing/2014/main" val="1217049661"/>
                    </a:ext>
                  </a:extLst>
                </a:gridCol>
                <a:gridCol w="1654864">
                  <a:extLst>
                    <a:ext uri="{9D8B030D-6E8A-4147-A177-3AD203B41FA5}">
                      <a16:colId xmlns:a16="http://schemas.microsoft.com/office/drawing/2014/main" val="267000287"/>
                    </a:ext>
                  </a:extLst>
                </a:gridCol>
                <a:gridCol w="1672045">
                  <a:extLst>
                    <a:ext uri="{9D8B030D-6E8A-4147-A177-3AD203B41FA5}">
                      <a16:colId xmlns:a16="http://schemas.microsoft.com/office/drawing/2014/main" val="3316048843"/>
                    </a:ext>
                  </a:extLst>
                </a:gridCol>
                <a:gridCol w="1550125">
                  <a:extLst>
                    <a:ext uri="{9D8B030D-6E8A-4147-A177-3AD203B41FA5}">
                      <a16:colId xmlns:a16="http://schemas.microsoft.com/office/drawing/2014/main" val="4117415857"/>
                    </a:ext>
                  </a:extLst>
                </a:gridCol>
              </a:tblGrid>
              <a:tr h="570079">
                <a:tc>
                  <a:txBody>
                    <a:bodyPr/>
                    <a:lstStyle/>
                    <a:p>
                      <a:pPr marL="274955" marR="245745" algn="ctr">
                        <a:spcBef>
                          <a:spcPts val="455"/>
                        </a:spcBef>
                        <a:spcAft>
                          <a:spcPts val="0"/>
                        </a:spcAft>
                      </a:pPr>
                      <a:r>
                        <a:rPr lang="ro-RO" sz="1800" b="1" dirty="0">
                          <a:solidFill>
                            <a:schemeClr val="tx1"/>
                          </a:solidFill>
                          <a:effectLst/>
                          <a:latin typeface="Arial" panose="020B0604020202020204" pitchFamily="34" charset="0"/>
                          <a:cs typeface="Arial" panose="020B0604020202020204" pitchFamily="34" charset="0"/>
                        </a:rPr>
                        <a:t>Clasificația bugetară</a:t>
                      </a:r>
                      <a:endParaRPr lang="ro-RO" sz="1800" b="1" dirty="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1" dirty="0">
                          <a:solidFill>
                            <a:schemeClr val="tx1"/>
                          </a:solidFill>
                          <a:effectLst/>
                          <a:latin typeface="Arial" panose="020B0604020202020204" pitchFamily="34" charset="0"/>
                          <a:cs typeface="Arial" panose="020B0604020202020204" pitchFamily="34" charset="0"/>
                        </a:rPr>
                        <a:t>2022 - 2023</a:t>
                      </a:r>
                      <a:endParaRPr lang="ro-RO" sz="1800" b="1" dirty="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1">
                          <a:solidFill>
                            <a:schemeClr val="tx1"/>
                          </a:solidFill>
                          <a:effectLst/>
                          <a:latin typeface="Arial" panose="020B0604020202020204" pitchFamily="34" charset="0"/>
                          <a:cs typeface="Arial" panose="020B0604020202020204" pitchFamily="34" charset="0"/>
                        </a:rPr>
                        <a:t>2023 - 2024</a:t>
                      </a:r>
                      <a:endParaRPr lang="ro-RO" sz="1800" b="1">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1">
                          <a:solidFill>
                            <a:schemeClr val="tx1"/>
                          </a:solidFill>
                          <a:effectLst/>
                          <a:latin typeface="Arial" panose="020B0604020202020204" pitchFamily="34" charset="0"/>
                          <a:cs typeface="Arial" panose="020B0604020202020204" pitchFamily="34" charset="0"/>
                        </a:rPr>
                        <a:t>2024 - 2025</a:t>
                      </a:r>
                      <a:endParaRPr lang="ro-RO" sz="1800" b="1">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1">
                          <a:solidFill>
                            <a:schemeClr val="tx1"/>
                          </a:solidFill>
                          <a:effectLst/>
                          <a:latin typeface="Arial" panose="020B0604020202020204" pitchFamily="34" charset="0"/>
                          <a:cs typeface="Arial" panose="020B0604020202020204" pitchFamily="34" charset="0"/>
                        </a:rPr>
                        <a:t>2025 - 2026</a:t>
                      </a:r>
                      <a:endParaRPr lang="ro-RO" sz="1800" b="1">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1">
                          <a:solidFill>
                            <a:schemeClr val="tx1"/>
                          </a:solidFill>
                          <a:effectLst/>
                          <a:latin typeface="Arial" panose="020B0604020202020204" pitchFamily="34" charset="0"/>
                          <a:cs typeface="Arial" panose="020B0604020202020204" pitchFamily="34" charset="0"/>
                        </a:rPr>
                        <a:t>2026 - 2027</a:t>
                      </a:r>
                      <a:endParaRPr lang="ro-RO" sz="1800" b="1">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extLst>
                  <a:ext uri="{0D108BD9-81ED-4DB2-BD59-A6C34878D82A}">
                    <a16:rowId xmlns:a16="http://schemas.microsoft.com/office/drawing/2014/main" val="1543636141"/>
                  </a:ext>
                </a:extLst>
              </a:tr>
              <a:tr h="285040">
                <a:tc>
                  <a:txBody>
                    <a:bodyPr/>
                    <a:lstStyle/>
                    <a:p>
                      <a:pPr marL="274955" marR="245745">
                        <a:spcBef>
                          <a:spcPts val="455"/>
                        </a:spcBef>
                        <a:spcAft>
                          <a:spcPts val="0"/>
                        </a:spcAft>
                      </a:pPr>
                      <a:r>
                        <a:rPr lang="ro-RO" sz="1800" b="1">
                          <a:solidFill>
                            <a:schemeClr val="tx1"/>
                          </a:solidFill>
                          <a:effectLst/>
                          <a:latin typeface="Arial" panose="020B0604020202020204" pitchFamily="34" charset="0"/>
                          <a:cs typeface="Arial" panose="020B0604020202020204" pitchFamily="34" charset="0"/>
                        </a:rPr>
                        <a:t>Numărul de elevi</a:t>
                      </a:r>
                      <a:endParaRPr lang="ro-RO" sz="1800" b="1">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dirty="0">
                          <a:solidFill>
                            <a:schemeClr val="tx1"/>
                          </a:solidFill>
                          <a:effectLst/>
                          <a:latin typeface="Arial" panose="020B0604020202020204" pitchFamily="34" charset="0"/>
                          <a:cs typeface="Arial" panose="020B0604020202020204" pitchFamily="34" charset="0"/>
                        </a:rPr>
                        <a:t>105</a:t>
                      </a:r>
                      <a:endParaRPr lang="ro-RO" sz="1800" b="0" dirty="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a:solidFill>
                            <a:schemeClr val="tx1"/>
                          </a:solidFill>
                          <a:effectLst/>
                          <a:latin typeface="Arial" panose="020B0604020202020204" pitchFamily="34" charset="0"/>
                          <a:cs typeface="Arial" panose="020B0604020202020204" pitchFamily="34" charset="0"/>
                        </a:rPr>
                        <a:t>107</a:t>
                      </a:r>
                      <a:endParaRPr lang="ro-RO" sz="1800" b="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a:solidFill>
                            <a:schemeClr val="tx1"/>
                          </a:solidFill>
                          <a:effectLst/>
                          <a:latin typeface="Arial" panose="020B0604020202020204" pitchFamily="34" charset="0"/>
                          <a:cs typeface="Arial" panose="020B0604020202020204" pitchFamily="34" charset="0"/>
                        </a:rPr>
                        <a:t>105</a:t>
                      </a:r>
                      <a:endParaRPr lang="ro-RO" sz="1800" b="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a:solidFill>
                            <a:schemeClr val="tx1"/>
                          </a:solidFill>
                          <a:effectLst/>
                          <a:latin typeface="Arial" panose="020B0604020202020204" pitchFamily="34" charset="0"/>
                          <a:cs typeface="Arial" panose="020B0604020202020204" pitchFamily="34" charset="0"/>
                        </a:rPr>
                        <a:t>106</a:t>
                      </a:r>
                      <a:endParaRPr lang="ro-RO" sz="1800" b="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a:solidFill>
                            <a:schemeClr val="tx1"/>
                          </a:solidFill>
                          <a:effectLst/>
                          <a:latin typeface="Arial" panose="020B0604020202020204" pitchFamily="34" charset="0"/>
                          <a:cs typeface="Arial" panose="020B0604020202020204" pitchFamily="34" charset="0"/>
                        </a:rPr>
                        <a:t>108</a:t>
                      </a:r>
                      <a:endParaRPr lang="ro-RO" sz="1800" b="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extLst>
                  <a:ext uri="{0D108BD9-81ED-4DB2-BD59-A6C34878D82A}">
                    <a16:rowId xmlns:a16="http://schemas.microsoft.com/office/drawing/2014/main" val="3566604689"/>
                  </a:ext>
                </a:extLst>
              </a:tr>
              <a:tr h="285040">
                <a:tc>
                  <a:txBody>
                    <a:bodyPr/>
                    <a:lstStyle/>
                    <a:p>
                      <a:pPr marL="274955" marR="245745">
                        <a:spcBef>
                          <a:spcPts val="455"/>
                        </a:spcBef>
                        <a:spcAft>
                          <a:spcPts val="0"/>
                        </a:spcAft>
                      </a:pPr>
                      <a:r>
                        <a:rPr lang="ro-RO" sz="1800" b="1">
                          <a:solidFill>
                            <a:schemeClr val="tx1"/>
                          </a:solidFill>
                          <a:effectLst/>
                          <a:latin typeface="Arial" panose="020B0604020202020204" pitchFamily="34" charset="0"/>
                          <a:cs typeface="Arial" panose="020B0604020202020204" pitchFamily="34" charset="0"/>
                        </a:rPr>
                        <a:t>Numărul de clase</a:t>
                      </a:r>
                      <a:endParaRPr lang="ro-RO" sz="1800" b="1">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dirty="0">
                          <a:solidFill>
                            <a:schemeClr val="tx1"/>
                          </a:solidFill>
                          <a:effectLst/>
                          <a:latin typeface="Arial" panose="020B0604020202020204" pitchFamily="34" charset="0"/>
                          <a:cs typeface="Arial" panose="020B0604020202020204" pitchFamily="34" charset="0"/>
                        </a:rPr>
                        <a:t>9</a:t>
                      </a:r>
                      <a:endParaRPr lang="ro-RO" sz="1800" b="0" dirty="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a:solidFill>
                            <a:schemeClr val="tx1"/>
                          </a:solidFill>
                          <a:effectLst/>
                          <a:latin typeface="Arial" panose="020B0604020202020204" pitchFamily="34" charset="0"/>
                          <a:cs typeface="Arial" panose="020B0604020202020204" pitchFamily="34" charset="0"/>
                        </a:rPr>
                        <a:t>9</a:t>
                      </a:r>
                      <a:endParaRPr lang="ro-RO" sz="1800" b="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a:solidFill>
                            <a:schemeClr val="tx1"/>
                          </a:solidFill>
                          <a:effectLst/>
                          <a:latin typeface="Arial" panose="020B0604020202020204" pitchFamily="34" charset="0"/>
                          <a:cs typeface="Arial" panose="020B0604020202020204" pitchFamily="34" charset="0"/>
                        </a:rPr>
                        <a:t>9</a:t>
                      </a:r>
                      <a:endParaRPr lang="ro-RO" sz="1800" b="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a:solidFill>
                            <a:schemeClr val="tx1"/>
                          </a:solidFill>
                          <a:effectLst/>
                          <a:latin typeface="Arial" panose="020B0604020202020204" pitchFamily="34" charset="0"/>
                          <a:cs typeface="Arial" panose="020B0604020202020204" pitchFamily="34" charset="0"/>
                        </a:rPr>
                        <a:t>9</a:t>
                      </a:r>
                      <a:endParaRPr lang="ro-RO" sz="1800" b="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a:solidFill>
                            <a:schemeClr val="tx1"/>
                          </a:solidFill>
                          <a:effectLst/>
                          <a:latin typeface="Arial" panose="020B0604020202020204" pitchFamily="34" charset="0"/>
                          <a:cs typeface="Arial" panose="020B0604020202020204" pitchFamily="34" charset="0"/>
                        </a:rPr>
                        <a:t>9</a:t>
                      </a:r>
                      <a:endParaRPr lang="ro-RO" sz="1800" b="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extLst>
                  <a:ext uri="{0D108BD9-81ED-4DB2-BD59-A6C34878D82A}">
                    <a16:rowId xmlns:a16="http://schemas.microsoft.com/office/drawing/2014/main" val="2258898847"/>
                  </a:ext>
                </a:extLst>
              </a:tr>
              <a:tr h="570079">
                <a:tc>
                  <a:txBody>
                    <a:bodyPr/>
                    <a:lstStyle/>
                    <a:p>
                      <a:pPr marL="274955" marR="245745">
                        <a:spcBef>
                          <a:spcPts val="455"/>
                        </a:spcBef>
                        <a:spcAft>
                          <a:spcPts val="0"/>
                        </a:spcAft>
                      </a:pPr>
                      <a:r>
                        <a:rPr lang="ro-RO" sz="1800" b="1">
                          <a:solidFill>
                            <a:schemeClr val="tx1"/>
                          </a:solidFill>
                          <a:effectLst/>
                          <a:latin typeface="Arial" panose="020B0604020202020204" pitchFamily="34" charset="0"/>
                          <a:cs typeface="Arial" panose="020B0604020202020204" pitchFamily="34" charset="0"/>
                        </a:rPr>
                        <a:t>Normative pentru un elev ponderat</a:t>
                      </a:r>
                      <a:endParaRPr lang="ro-RO" sz="1800" b="1">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dirty="0">
                          <a:solidFill>
                            <a:schemeClr val="tx1"/>
                          </a:solidFill>
                          <a:effectLst/>
                          <a:latin typeface="Arial" panose="020B0604020202020204" pitchFamily="34" charset="0"/>
                          <a:cs typeface="Arial" panose="020B0604020202020204" pitchFamily="34" charset="0"/>
                        </a:rPr>
                        <a:t>14 916 lei</a:t>
                      </a:r>
                      <a:endParaRPr lang="ro-RO" sz="1800" b="0" dirty="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a:solidFill>
                            <a:schemeClr val="tx1"/>
                          </a:solidFill>
                          <a:effectLst/>
                          <a:latin typeface="Arial" panose="020B0604020202020204" pitchFamily="34" charset="0"/>
                          <a:cs typeface="Arial" panose="020B0604020202020204" pitchFamily="34" charset="0"/>
                        </a:rPr>
                        <a:t>14 916 lei</a:t>
                      </a:r>
                      <a:endParaRPr lang="ro-RO" sz="1800" b="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a:solidFill>
                            <a:schemeClr val="tx1"/>
                          </a:solidFill>
                          <a:effectLst/>
                          <a:latin typeface="Arial" panose="020B0604020202020204" pitchFamily="34" charset="0"/>
                          <a:cs typeface="Arial" panose="020B0604020202020204" pitchFamily="34" charset="0"/>
                        </a:rPr>
                        <a:t>14 916 lei</a:t>
                      </a:r>
                      <a:endParaRPr lang="ro-RO" sz="1800" b="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dirty="0">
                          <a:solidFill>
                            <a:schemeClr val="tx1"/>
                          </a:solidFill>
                          <a:effectLst/>
                          <a:latin typeface="Arial" panose="020B0604020202020204" pitchFamily="34" charset="0"/>
                          <a:cs typeface="Arial" panose="020B0604020202020204" pitchFamily="34" charset="0"/>
                        </a:rPr>
                        <a:t>14 916 lei</a:t>
                      </a:r>
                      <a:endParaRPr lang="ro-RO" sz="1800" b="0" dirty="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a:solidFill>
                            <a:schemeClr val="tx1"/>
                          </a:solidFill>
                          <a:effectLst/>
                          <a:latin typeface="Arial" panose="020B0604020202020204" pitchFamily="34" charset="0"/>
                          <a:cs typeface="Arial" panose="020B0604020202020204" pitchFamily="34" charset="0"/>
                        </a:rPr>
                        <a:t>14 916 lei</a:t>
                      </a:r>
                      <a:endParaRPr lang="ro-RO" sz="1800" b="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extLst>
                  <a:ext uri="{0D108BD9-81ED-4DB2-BD59-A6C34878D82A}">
                    <a16:rowId xmlns:a16="http://schemas.microsoft.com/office/drawing/2014/main" val="1384783747"/>
                  </a:ext>
                </a:extLst>
              </a:tr>
              <a:tr h="570079">
                <a:tc>
                  <a:txBody>
                    <a:bodyPr/>
                    <a:lstStyle/>
                    <a:p>
                      <a:pPr marL="274955" marR="245745">
                        <a:spcBef>
                          <a:spcPts val="455"/>
                        </a:spcBef>
                        <a:spcAft>
                          <a:spcPts val="0"/>
                        </a:spcAft>
                      </a:pPr>
                      <a:r>
                        <a:rPr lang="ro-RO" sz="1800" b="1">
                          <a:solidFill>
                            <a:schemeClr val="tx1"/>
                          </a:solidFill>
                          <a:effectLst/>
                          <a:latin typeface="Arial" panose="020B0604020202020204" pitchFamily="34" charset="0"/>
                          <a:cs typeface="Arial" panose="020B0604020202020204" pitchFamily="34" charset="0"/>
                        </a:rPr>
                        <a:t>Normative pentru instituție</a:t>
                      </a:r>
                      <a:endParaRPr lang="ro-RO" sz="1800" b="1">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dirty="0">
                          <a:solidFill>
                            <a:schemeClr val="tx1"/>
                          </a:solidFill>
                          <a:effectLst/>
                          <a:latin typeface="Arial" panose="020B0604020202020204" pitchFamily="34" charset="0"/>
                          <a:cs typeface="Arial" panose="020B0604020202020204" pitchFamily="34" charset="0"/>
                        </a:rPr>
                        <a:t>804151 lei</a:t>
                      </a:r>
                      <a:endParaRPr lang="ro-RO" sz="1800" b="0" dirty="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a:solidFill>
                            <a:schemeClr val="tx1"/>
                          </a:solidFill>
                          <a:effectLst/>
                          <a:latin typeface="Arial" panose="020B0604020202020204" pitchFamily="34" charset="0"/>
                          <a:cs typeface="Arial" panose="020B0604020202020204" pitchFamily="34" charset="0"/>
                        </a:rPr>
                        <a:t>804151 lei</a:t>
                      </a:r>
                      <a:endParaRPr lang="ro-RO" sz="1800" b="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a:solidFill>
                            <a:schemeClr val="tx1"/>
                          </a:solidFill>
                          <a:effectLst/>
                          <a:latin typeface="Arial" panose="020B0604020202020204" pitchFamily="34" charset="0"/>
                          <a:cs typeface="Arial" panose="020B0604020202020204" pitchFamily="34" charset="0"/>
                        </a:rPr>
                        <a:t>804151 lei</a:t>
                      </a:r>
                      <a:endParaRPr lang="ro-RO" sz="1800" b="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a:solidFill>
                            <a:schemeClr val="tx1"/>
                          </a:solidFill>
                          <a:effectLst/>
                          <a:latin typeface="Arial" panose="020B0604020202020204" pitchFamily="34" charset="0"/>
                          <a:cs typeface="Arial" panose="020B0604020202020204" pitchFamily="34" charset="0"/>
                        </a:rPr>
                        <a:t>804151 lei</a:t>
                      </a:r>
                      <a:endParaRPr lang="ro-RO" sz="1800" b="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a:solidFill>
                            <a:schemeClr val="tx1"/>
                          </a:solidFill>
                          <a:effectLst/>
                          <a:latin typeface="Arial" panose="020B0604020202020204" pitchFamily="34" charset="0"/>
                          <a:cs typeface="Arial" panose="020B0604020202020204" pitchFamily="34" charset="0"/>
                        </a:rPr>
                        <a:t>804151 lei</a:t>
                      </a:r>
                      <a:endParaRPr lang="ro-RO" sz="1800" b="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extLst>
                  <a:ext uri="{0D108BD9-81ED-4DB2-BD59-A6C34878D82A}">
                    <a16:rowId xmlns:a16="http://schemas.microsoft.com/office/drawing/2014/main" val="2351461902"/>
                  </a:ext>
                </a:extLst>
              </a:tr>
              <a:tr h="696787">
                <a:tc>
                  <a:txBody>
                    <a:bodyPr/>
                    <a:lstStyle/>
                    <a:p>
                      <a:pPr marL="274955" marR="245745">
                        <a:spcBef>
                          <a:spcPts val="455"/>
                        </a:spcBef>
                        <a:spcAft>
                          <a:spcPts val="0"/>
                        </a:spcAft>
                      </a:pPr>
                      <a:r>
                        <a:rPr lang="ro-RO" sz="1800" b="1">
                          <a:solidFill>
                            <a:schemeClr val="tx1"/>
                          </a:solidFill>
                          <a:effectLst/>
                          <a:latin typeface="Arial" panose="020B0604020202020204" pitchFamily="34" charset="0"/>
                          <a:cs typeface="Arial" panose="020B0604020202020204" pitchFamily="34" charset="0"/>
                        </a:rPr>
                        <a:t>Buget planificat</a:t>
                      </a:r>
                      <a:endParaRPr lang="ro-RO" sz="1800" b="1">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dirty="0">
                          <a:solidFill>
                            <a:schemeClr val="tx1"/>
                          </a:solidFill>
                          <a:effectLst/>
                          <a:latin typeface="Arial" panose="020B0604020202020204" pitchFamily="34" charset="0"/>
                          <a:cs typeface="Arial" panose="020B0604020202020204" pitchFamily="34" charset="0"/>
                        </a:rPr>
                        <a:t>2268,9 mii lei</a:t>
                      </a:r>
                      <a:endParaRPr lang="ro-RO" sz="1800" b="0" dirty="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algn="ctr">
                        <a:lnSpc>
                          <a:spcPct val="107000"/>
                        </a:lnSpc>
                        <a:spcAft>
                          <a:spcPts val="0"/>
                        </a:spcAft>
                      </a:pPr>
                      <a:r>
                        <a:rPr lang="ru-RU" sz="1800" b="0">
                          <a:solidFill>
                            <a:schemeClr val="tx1"/>
                          </a:solidFill>
                          <a:effectLst/>
                          <a:latin typeface="Arial" panose="020B0604020202020204" pitchFamily="34" charset="0"/>
                          <a:cs typeface="Arial" panose="020B0604020202020204" pitchFamily="34" charset="0"/>
                        </a:rPr>
                        <a:t>22</a:t>
                      </a:r>
                      <a:r>
                        <a:rPr lang="ro-RO" sz="1800" b="0">
                          <a:solidFill>
                            <a:schemeClr val="tx1"/>
                          </a:solidFill>
                          <a:effectLst/>
                          <a:latin typeface="Arial" panose="020B0604020202020204" pitchFamily="34" charset="0"/>
                          <a:cs typeface="Arial" panose="020B0604020202020204" pitchFamily="34" charset="0"/>
                        </a:rPr>
                        <a:t>9</a:t>
                      </a:r>
                      <a:r>
                        <a:rPr lang="ru-RU" sz="1800" b="0">
                          <a:solidFill>
                            <a:schemeClr val="tx1"/>
                          </a:solidFill>
                          <a:effectLst/>
                          <a:latin typeface="Arial" panose="020B0604020202020204" pitchFamily="34" charset="0"/>
                          <a:cs typeface="Arial" panose="020B0604020202020204" pitchFamily="34" charset="0"/>
                        </a:rPr>
                        <a:t>8,</a:t>
                      </a:r>
                      <a:r>
                        <a:rPr lang="ro-RO" sz="1800" b="0">
                          <a:solidFill>
                            <a:schemeClr val="tx1"/>
                          </a:solidFill>
                          <a:effectLst/>
                          <a:latin typeface="Arial" panose="020B0604020202020204" pitchFamily="34" charset="0"/>
                          <a:cs typeface="Arial" panose="020B0604020202020204" pitchFamily="34" charset="0"/>
                        </a:rPr>
                        <a:t>7</a:t>
                      </a:r>
                      <a:r>
                        <a:rPr lang="ru-RU" sz="1800" b="0">
                          <a:solidFill>
                            <a:schemeClr val="tx1"/>
                          </a:solidFill>
                          <a:effectLst/>
                          <a:latin typeface="Arial" panose="020B0604020202020204" pitchFamily="34" charset="0"/>
                          <a:cs typeface="Arial" panose="020B0604020202020204" pitchFamily="34" charset="0"/>
                        </a:rPr>
                        <a:t> mii lei</a:t>
                      </a:r>
                      <a:endParaRPr lang="ro-RO" sz="1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6958" marR="36958" marT="0" marB="0"/>
                </a:tc>
                <a:tc>
                  <a:txBody>
                    <a:bodyPr/>
                    <a:lstStyle/>
                    <a:p>
                      <a:pPr algn="ctr">
                        <a:lnSpc>
                          <a:spcPct val="107000"/>
                        </a:lnSpc>
                        <a:spcAft>
                          <a:spcPts val="0"/>
                        </a:spcAft>
                      </a:pPr>
                      <a:r>
                        <a:rPr lang="ru-RU" sz="1800" b="0" dirty="0">
                          <a:solidFill>
                            <a:schemeClr val="tx1"/>
                          </a:solidFill>
                          <a:effectLst/>
                          <a:latin typeface="Arial" panose="020B0604020202020204" pitchFamily="34" charset="0"/>
                          <a:cs typeface="Arial" panose="020B0604020202020204" pitchFamily="34" charset="0"/>
                        </a:rPr>
                        <a:t>2268,9 </a:t>
                      </a:r>
                      <a:r>
                        <a:rPr lang="ru-RU" sz="1800" b="0" dirty="0" err="1">
                          <a:solidFill>
                            <a:schemeClr val="tx1"/>
                          </a:solidFill>
                          <a:effectLst/>
                          <a:latin typeface="Arial" panose="020B0604020202020204" pitchFamily="34" charset="0"/>
                          <a:cs typeface="Arial" panose="020B0604020202020204" pitchFamily="34" charset="0"/>
                        </a:rPr>
                        <a:t>mii</a:t>
                      </a:r>
                      <a:r>
                        <a:rPr lang="ru-RU" sz="1800" b="0" dirty="0">
                          <a:solidFill>
                            <a:schemeClr val="tx1"/>
                          </a:solidFill>
                          <a:effectLst/>
                          <a:latin typeface="Arial" panose="020B0604020202020204" pitchFamily="34" charset="0"/>
                          <a:cs typeface="Arial" panose="020B0604020202020204" pitchFamily="34" charset="0"/>
                        </a:rPr>
                        <a:t> </a:t>
                      </a:r>
                      <a:r>
                        <a:rPr lang="ru-RU" sz="1800" b="0" dirty="0" err="1">
                          <a:solidFill>
                            <a:schemeClr val="tx1"/>
                          </a:solidFill>
                          <a:effectLst/>
                          <a:latin typeface="Arial" panose="020B0604020202020204" pitchFamily="34" charset="0"/>
                          <a:cs typeface="Arial" panose="020B0604020202020204" pitchFamily="34" charset="0"/>
                        </a:rPr>
                        <a:t>lei</a:t>
                      </a:r>
                      <a:endParaRPr lang="ro-RO"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6958" marR="36958" marT="0" marB="0"/>
                </a:tc>
                <a:tc>
                  <a:txBody>
                    <a:bodyPr/>
                    <a:lstStyle/>
                    <a:p>
                      <a:pPr algn="ctr">
                        <a:lnSpc>
                          <a:spcPct val="107000"/>
                        </a:lnSpc>
                        <a:spcAft>
                          <a:spcPts val="0"/>
                        </a:spcAft>
                      </a:pPr>
                      <a:r>
                        <a:rPr lang="ru-RU" sz="1800" b="0">
                          <a:solidFill>
                            <a:schemeClr val="tx1"/>
                          </a:solidFill>
                          <a:effectLst/>
                          <a:latin typeface="Arial" panose="020B0604020202020204" pitchFamily="34" charset="0"/>
                          <a:cs typeface="Arial" panose="020B0604020202020204" pitchFamily="34" charset="0"/>
                        </a:rPr>
                        <a:t>2282,</a:t>
                      </a:r>
                      <a:r>
                        <a:rPr lang="ro-RO" sz="1800" b="0">
                          <a:solidFill>
                            <a:schemeClr val="tx1"/>
                          </a:solidFill>
                          <a:effectLst/>
                          <a:latin typeface="Arial" panose="020B0604020202020204" pitchFamily="34" charset="0"/>
                          <a:cs typeface="Arial" panose="020B0604020202020204" pitchFamily="34" charset="0"/>
                        </a:rPr>
                        <a:t>8</a:t>
                      </a:r>
                      <a:r>
                        <a:rPr lang="ru-RU" sz="1800" b="0">
                          <a:solidFill>
                            <a:schemeClr val="tx1"/>
                          </a:solidFill>
                          <a:effectLst/>
                          <a:latin typeface="Arial" panose="020B0604020202020204" pitchFamily="34" charset="0"/>
                          <a:cs typeface="Arial" panose="020B0604020202020204" pitchFamily="34" charset="0"/>
                        </a:rPr>
                        <a:t> mii lei</a:t>
                      </a:r>
                      <a:endParaRPr lang="ro-RO" sz="1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6958" marR="36958" marT="0" marB="0"/>
                </a:tc>
                <a:tc>
                  <a:txBody>
                    <a:bodyPr/>
                    <a:lstStyle/>
                    <a:p>
                      <a:pPr algn="ctr">
                        <a:lnSpc>
                          <a:spcPct val="107000"/>
                        </a:lnSpc>
                        <a:spcAft>
                          <a:spcPts val="0"/>
                        </a:spcAft>
                      </a:pPr>
                      <a:r>
                        <a:rPr lang="ro-RO" sz="1800" b="0">
                          <a:solidFill>
                            <a:schemeClr val="tx1"/>
                          </a:solidFill>
                          <a:effectLst/>
                          <a:latin typeface="Arial" panose="020B0604020202020204" pitchFamily="34" charset="0"/>
                          <a:cs typeface="Arial" panose="020B0604020202020204" pitchFamily="34" charset="0"/>
                        </a:rPr>
                        <a:t>2313,6</a:t>
                      </a:r>
                      <a:r>
                        <a:rPr lang="ru-RU" sz="1800" b="0">
                          <a:solidFill>
                            <a:schemeClr val="tx1"/>
                          </a:solidFill>
                          <a:effectLst/>
                          <a:latin typeface="Arial" panose="020B0604020202020204" pitchFamily="34" charset="0"/>
                          <a:cs typeface="Arial" panose="020B0604020202020204" pitchFamily="34" charset="0"/>
                        </a:rPr>
                        <a:t> mii lei</a:t>
                      </a:r>
                      <a:endParaRPr lang="ro-RO" sz="1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6958" marR="36958" marT="0" marB="0"/>
                </a:tc>
                <a:extLst>
                  <a:ext uri="{0D108BD9-81ED-4DB2-BD59-A6C34878D82A}">
                    <a16:rowId xmlns:a16="http://schemas.microsoft.com/office/drawing/2014/main" val="1509692826"/>
                  </a:ext>
                </a:extLst>
              </a:tr>
              <a:tr h="696787">
                <a:tc>
                  <a:txBody>
                    <a:bodyPr/>
                    <a:lstStyle/>
                    <a:p>
                      <a:pPr marL="274955" marR="245745">
                        <a:spcBef>
                          <a:spcPts val="455"/>
                        </a:spcBef>
                        <a:spcAft>
                          <a:spcPts val="0"/>
                        </a:spcAft>
                      </a:pPr>
                      <a:r>
                        <a:rPr lang="ro-RO" sz="1800" b="1">
                          <a:solidFill>
                            <a:schemeClr val="tx1"/>
                          </a:solidFill>
                          <a:effectLst/>
                          <a:latin typeface="Arial" panose="020B0604020202020204" pitchFamily="34" charset="0"/>
                          <a:cs typeface="Arial" panose="020B0604020202020204" pitchFamily="34" charset="0"/>
                        </a:rPr>
                        <a:t>Remunerarea muncii (+ 29 %)</a:t>
                      </a:r>
                      <a:endParaRPr lang="ro-RO" sz="1800" b="1">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dirty="0">
                          <a:solidFill>
                            <a:schemeClr val="tx1"/>
                          </a:solidFill>
                          <a:effectLst/>
                          <a:latin typeface="Arial" panose="020B0604020202020204" pitchFamily="34" charset="0"/>
                          <a:cs typeface="Arial" panose="020B0604020202020204" pitchFamily="34" charset="0"/>
                        </a:rPr>
                        <a:t>2200,3 mii lei</a:t>
                      </a:r>
                      <a:endParaRPr lang="ro-RO" sz="1800" b="0" dirty="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dirty="0">
                          <a:solidFill>
                            <a:schemeClr val="tx1"/>
                          </a:solidFill>
                          <a:effectLst/>
                          <a:latin typeface="Arial" panose="020B0604020202020204" pitchFamily="34" charset="0"/>
                          <a:cs typeface="Arial" panose="020B0604020202020204" pitchFamily="34" charset="0"/>
                        </a:rPr>
                        <a:t>2200,3 </a:t>
                      </a:r>
                    </a:p>
                    <a:p>
                      <a:pPr marL="274955" marR="245745" algn="ctr">
                        <a:spcBef>
                          <a:spcPts val="455"/>
                        </a:spcBef>
                        <a:spcAft>
                          <a:spcPts val="0"/>
                        </a:spcAft>
                      </a:pPr>
                      <a:r>
                        <a:rPr lang="ro-RO" sz="1800" b="0" dirty="0">
                          <a:solidFill>
                            <a:schemeClr val="tx1"/>
                          </a:solidFill>
                          <a:effectLst/>
                          <a:latin typeface="Arial" panose="020B0604020202020204" pitchFamily="34" charset="0"/>
                          <a:cs typeface="Arial" panose="020B0604020202020204" pitchFamily="34" charset="0"/>
                        </a:rPr>
                        <a:t>mii lei</a:t>
                      </a:r>
                      <a:endParaRPr lang="ro-RO" sz="1800" b="0" dirty="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dirty="0">
                          <a:solidFill>
                            <a:schemeClr val="tx1"/>
                          </a:solidFill>
                          <a:effectLst/>
                          <a:latin typeface="Arial" panose="020B0604020202020204" pitchFamily="34" charset="0"/>
                          <a:cs typeface="Arial" panose="020B0604020202020204" pitchFamily="34" charset="0"/>
                        </a:rPr>
                        <a:t>2200,3 </a:t>
                      </a:r>
                    </a:p>
                    <a:p>
                      <a:pPr marL="274955" marR="245745" algn="ctr">
                        <a:spcBef>
                          <a:spcPts val="455"/>
                        </a:spcBef>
                        <a:spcAft>
                          <a:spcPts val="0"/>
                        </a:spcAft>
                      </a:pPr>
                      <a:r>
                        <a:rPr lang="ro-RO" sz="1800" b="0" dirty="0">
                          <a:solidFill>
                            <a:schemeClr val="tx1"/>
                          </a:solidFill>
                          <a:effectLst/>
                          <a:latin typeface="Arial" panose="020B0604020202020204" pitchFamily="34" charset="0"/>
                          <a:cs typeface="Arial" panose="020B0604020202020204" pitchFamily="34" charset="0"/>
                        </a:rPr>
                        <a:t>mii lei</a:t>
                      </a:r>
                      <a:endParaRPr lang="ro-RO" sz="1800" b="0" dirty="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dirty="0">
                          <a:solidFill>
                            <a:schemeClr val="tx1"/>
                          </a:solidFill>
                          <a:effectLst/>
                          <a:latin typeface="Arial" panose="020B0604020202020204" pitchFamily="34" charset="0"/>
                          <a:cs typeface="Arial" panose="020B0604020202020204" pitchFamily="34" charset="0"/>
                        </a:rPr>
                        <a:t>2200,3 </a:t>
                      </a:r>
                    </a:p>
                    <a:p>
                      <a:pPr marL="274955" marR="245745" algn="ctr">
                        <a:spcBef>
                          <a:spcPts val="455"/>
                        </a:spcBef>
                        <a:spcAft>
                          <a:spcPts val="0"/>
                        </a:spcAft>
                      </a:pPr>
                      <a:r>
                        <a:rPr lang="ro-RO" sz="1800" b="0" dirty="0">
                          <a:solidFill>
                            <a:schemeClr val="tx1"/>
                          </a:solidFill>
                          <a:effectLst/>
                          <a:latin typeface="Arial" panose="020B0604020202020204" pitchFamily="34" charset="0"/>
                          <a:cs typeface="Arial" panose="020B0604020202020204" pitchFamily="34" charset="0"/>
                        </a:rPr>
                        <a:t>mii lei</a:t>
                      </a:r>
                      <a:endParaRPr lang="ro-RO" sz="1800" b="0" dirty="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a:solidFill>
                            <a:schemeClr val="tx1"/>
                          </a:solidFill>
                          <a:effectLst/>
                          <a:latin typeface="Arial" panose="020B0604020202020204" pitchFamily="34" charset="0"/>
                          <a:cs typeface="Arial" panose="020B0604020202020204" pitchFamily="34" charset="0"/>
                        </a:rPr>
                        <a:t>2200,3 mii lei</a:t>
                      </a:r>
                      <a:endParaRPr lang="ro-RO" sz="1800" b="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extLst>
                  <a:ext uri="{0D108BD9-81ED-4DB2-BD59-A6C34878D82A}">
                    <a16:rowId xmlns:a16="http://schemas.microsoft.com/office/drawing/2014/main" val="2452602492"/>
                  </a:ext>
                </a:extLst>
              </a:tr>
              <a:tr h="570079">
                <a:tc>
                  <a:txBody>
                    <a:bodyPr/>
                    <a:lstStyle/>
                    <a:p>
                      <a:pPr marL="274955" marR="245745">
                        <a:spcBef>
                          <a:spcPts val="455"/>
                        </a:spcBef>
                        <a:spcAft>
                          <a:spcPts val="0"/>
                        </a:spcAft>
                      </a:pPr>
                      <a:r>
                        <a:rPr lang="ro-RO" sz="1800" b="1">
                          <a:solidFill>
                            <a:schemeClr val="tx1"/>
                          </a:solidFill>
                          <a:effectLst/>
                          <a:latin typeface="Arial" panose="020B0604020202020204" pitchFamily="34" charset="0"/>
                          <a:cs typeface="Arial" panose="020B0604020202020204" pitchFamily="34" charset="0"/>
                        </a:rPr>
                        <a:t>Plata serviciilor</a:t>
                      </a:r>
                      <a:endParaRPr lang="ro-RO" sz="1800" b="1">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dirty="0">
                          <a:solidFill>
                            <a:schemeClr val="tx1"/>
                          </a:solidFill>
                          <a:effectLst/>
                          <a:latin typeface="Arial" panose="020B0604020202020204" pitchFamily="34" charset="0"/>
                          <a:cs typeface="Arial" panose="020B0604020202020204" pitchFamily="34" charset="0"/>
                        </a:rPr>
                        <a:t>400,0 mii lei</a:t>
                      </a:r>
                      <a:endParaRPr lang="ro-RO" sz="1800" b="0" dirty="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dirty="0">
                          <a:solidFill>
                            <a:schemeClr val="tx1"/>
                          </a:solidFill>
                          <a:effectLst/>
                          <a:latin typeface="Arial" panose="020B0604020202020204" pitchFamily="34" charset="0"/>
                          <a:cs typeface="Arial" panose="020B0604020202020204" pitchFamily="34" charset="0"/>
                        </a:rPr>
                        <a:t>400,0 mii lei</a:t>
                      </a:r>
                      <a:endParaRPr lang="ro-RO" sz="1800" b="0" dirty="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dirty="0">
                          <a:solidFill>
                            <a:schemeClr val="tx1"/>
                          </a:solidFill>
                          <a:effectLst/>
                          <a:latin typeface="Arial" panose="020B0604020202020204" pitchFamily="34" charset="0"/>
                          <a:cs typeface="Arial" panose="020B0604020202020204" pitchFamily="34" charset="0"/>
                        </a:rPr>
                        <a:t>400,0 mii lei</a:t>
                      </a:r>
                      <a:endParaRPr lang="ro-RO" sz="1800" b="0" dirty="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a:solidFill>
                            <a:schemeClr val="tx1"/>
                          </a:solidFill>
                          <a:effectLst/>
                          <a:latin typeface="Arial" panose="020B0604020202020204" pitchFamily="34" charset="0"/>
                          <a:cs typeface="Arial" panose="020B0604020202020204" pitchFamily="34" charset="0"/>
                        </a:rPr>
                        <a:t>400,0 mii lei</a:t>
                      </a:r>
                      <a:endParaRPr lang="ro-RO" sz="1800" b="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a:solidFill>
                            <a:schemeClr val="tx1"/>
                          </a:solidFill>
                          <a:effectLst/>
                          <a:latin typeface="Arial" panose="020B0604020202020204" pitchFamily="34" charset="0"/>
                          <a:cs typeface="Arial" panose="020B0604020202020204" pitchFamily="34" charset="0"/>
                        </a:rPr>
                        <a:t>400,0 mii lei</a:t>
                      </a:r>
                      <a:endParaRPr lang="ro-RO" sz="1800" b="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extLst>
                  <a:ext uri="{0D108BD9-81ED-4DB2-BD59-A6C34878D82A}">
                    <a16:rowId xmlns:a16="http://schemas.microsoft.com/office/drawing/2014/main" val="1294125857"/>
                  </a:ext>
                </a:extLst>
              </a:tr>
              <a:tr h="855119">
                <a:tc>
                  <a:txBody>
                    <a:bodyPr/>
                    <a:lstStyle/>
                    <a:p>
                      <a:pPr marL="274955" marR="245745">
                        <a:spcBef>
                          <a:spcPts val="455"/>
                        </a:spcBef>
                        <a:spcAft>
                          <a:spcPts val="0"/>
                        </a:spcAft>
                      </a:pPr>
                      <a:r>
                        <a:rPr lang="ro-RO" sz="1800" b="1">
                          <a:solidFill>
                            <a:schemeClr val="tx1"/>
                          </a:solidFill>
                          <a:effectLst/>
                          <a:latin typeface="Arial" panose="020B0604020202020204" pitchFamily="34" charset="0"/>
                          <a:cs typeface="Arial" panose="020B0604020202020204" pitchFamily="34" charset="0"/>
                        </a:rPr>
                        <a:t>Dezvoltarea bazei materiale și reparații</a:t>
                      </a:r>
                      <a:endParaRPr lang="ro-RO" sz="1800" b="1">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a:solidFill>
                            <a:schemeClr val="tx1"/>
                          </a:solidFill>
                          <a:effectLst/>
                          <a:latin typeface="Arial" panose="020B0604020202020204" pitchFamily="34" charset="0"/>
                          <a:cs typeface="Arial" panose="020B0604020202020204" pitchFamily="34" charset="0"/>
                        </a:rPr>
                        <a:t>15,0 mii lei</a:t>
                      </a:r>
                      <a:endParaRPr lang="ro-RO" sz="1800" b="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a:solidFill>
                            <a:schemeClr val="tx1"/>
                          </a:solidFill>
                          <a:effectLst/>
                          <a:latin typeface="Arial" panose="020B0604020202020204" pitchFamily="34" charset="0"/>
                          <a:cs typeface="Arial" panose="020B0604020202020204" pitchFamily="34" charset="0"/>
                        </a:rPr>
                        <a:t>15,0 mii lei</a:t>
                      </a:r>
                      <a:endParaRPr lang="ro-RO" sz="1800" b="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dirty="0">
                          <a:solidFill>
                            <a:schemeClr val="tx1"/>
                          </a:solidFill>
                          <a:effectLst/>
                          <a:latin typeface="Arial" panose="020B0604020202020204" pitchFamily="34" charset="0"/>
                          <a:cs typeface="Arial" panose="020B0604020202020204" pitchFamily="34" charset="0"/>
                        </a:rPr>
                        <a:t>15,0 mii lei</a:t>
                      </a:r>
                      <a:endParaRPr lang="ro-RO" sz="1800" b="0" dirty="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dirty="0">
                          <a:solidFill>
                            <a:schemeClr val="tx1"/>
                          </a:solidFill>
                          <a:effectLst/>
                          <a:latin typeface="Arial" panose="020B0604020202020204" pitchFamily="34" charset="0"/>
                          <a:cs typeface="Arial" panose="020B0604020202020204" pitchFamily="34" charset="0"/>
                        </a:rPr>
                        <a:t>15,0 mii lei</a:t>
                      </a:r>
                      <a:endParaRPr lang="ro-RO" sz="1800" b="0" dirty="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tc>
                  <a:txBody>
                    <a:bodyPr/>
                    <a:lstStyle/>
                    <a:p>
                      <a:pPr marL="274955" marR="245745" algn="ctr">
                        <a:spcBef>
                          <a:spcPts val="455"/>
                        </a:spcBef>
                        <a:spcAft>
                          <a:spcPts val="0"/>
                        </a:spcAft>
                      </a:pPr>
                      <a:r>
                        <a:rPr lang="ro-RO" sz="1800" b="0" dirty="0">
                          <a:solidFill>
                            <a:schemeClr val="tx1"/>
                          </a:solidFill>
                          <a:effectLst/>
                          <a:latin typeface="Arial" panose="020B0604020202020204" pitchFamily="34" charset="0"/>
                          <a:cs typeface="Arial" panose="020B0604020202020204" pitchFamily="34" charset="0"/>
                        </a:rPr>
                        <a:t>15,0 mii lei</a:t>
                      </a:r>
                      <a:endParaRPr lang="ro-RO" sz="1800" b="0" dirty="0">
                        <a:solidFill>
                          <a:schemeClr val="tx1"/>
                        </a:solidFill>
                        <a:effectLst/>
                        <a:latin typeface="Arial" panose="020B0604020202020204" pitchFamily="34" charset="0"/>
                        <a:ea typeface="Minion Pro"/>
                        <a:cs typeface="Arial" panose="020B0604020202020204" pitchFamily="34" charset="0"/>
                      </a:endParaRPr>
                    </a:p>
                  </a:txBody>
                  <a:tcPr marL="36958" marR="36958" marT="0" marB="0"/>
                </a:tc>
                <a:extLst>
                  <a:ext uri="{0D108BD9-81ED-4DB2-BD59-A6C34878D82A}">
                    <a16:rowId xmlns:a16="http://schemas.microsoft.com/office/drawing/2014/main" val="522758375"/>
                  </a:ext>
                </a:extLst>
              </a:tr>
            </a:tbl>
          </a:graphicData>
        </a:graphic>
      </p:graphicFrame>
      <p:sp>
        <p:nvSpPr>
          <p:cNvPr id="5" name="Rectangle 1">
            <a:extLst>
              <a:ext uri="{FF2B5EF4-FFF2-40B4-BE49-F238E27FC236}">
                <a16:creationId xmlns:a16="http://schemas.microsoft.com/office/drawing/2014/main" id="{1160B86D-2234-4E34-9E3D-37DB70E9F2AD}"/>
              </a:ext>
            </a:extLst>
          </p:cNvPr>
          <p:cNvSpPr>
            <a:spLocks noChangeArrowheads="1"/>
          </p:cNvSpPr>
          <p:nvPr/>
        </p:nvSpPr>
        <p:spPr bwMode="auto">
          <a:xfrm>
            <a:off x="5747657" y="431412"/>
            <a:ext cx="497310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79388"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79388" algn="l" defTabSz="914400" rtl="0" eaLnBrk="0" fontAlgn="base" latinLnBrk="0" hangingPunct="0">
              <a:lnSpc>
                <a:spcPct val="100000"/>
              </a:lnSpc>
              <a:spcBef>
                <a:spcPct val="0"/>
              </a:spcBef>
              <a:spcAft>
                <a:spcPct val="0"/>
              </a:spcAft>
              <a:buClrTx/>
              <a:buSzTx/>
              <a:buFontTx/>
              <a:buNone/>
              <a:tabLst/>
            </a:pPr>
            <a:r>
              <a:rPr kumimoji="0" lang="ro-RO" altLang="ro-RO" sz="3000" b="1" i="0" strike="noStrike" cap="none" normalizeH="0" baseline="0" dirty="0">
                <a:ln>
                  <a:noFill/>
                </a:ln>
                <a:effectLst>
                  <a:outerShdw blurRad="38100" dist="38100" dir="2700000" algn="tl">
                    <a:srgbClr val="000000">
                      <a:alpha val="43137"/>
                    </a:srgbClr>
                  </a:outerShdw>
                </a:effectLst>
                <a:ea typeface="Minion Pro"/>
                <a:cs typeface="Arial" panose="020B0604020202020204" pitchFamily="34" charset="0"/>
              </a:rPr>
              <a:t>Costuri de </a:t>
            </a:r>
            <a:r>
              <a:rPr kumimoji="0" lang="ro-RO" altLang="ro-RO" sz="3000" b="1" i="0" strike="noStrike" cap="none" normalizeH="0" baseline="0" dirty="0" err="1">
                <a:ln>
                  <a:noFill/>
                </a:ln>
                <a:effectLst>
                  <a:outerShdw blurRad="38100" dist="38100" dir="2700000" algn="tl">
                    <a:srgbClr val="000000">
                      <a:alpha val="43137"/>
                    </a:srgbClr>
                  </a:outerShdw>
                </a:effectLst>
                <a:ea typeface="Minion Pro"/>
                <a:cs typeface="Arial" panose="020B0604020202020204" pitchFamily="34" charset="0"/>
              </a:rPr>
              <a:t>implimentare</a:t>
            </a:r>
            <a:endParaRPr kumimoji="0" lang="ro-RO" altLang="ro-RO" sz="3000" b="1" i="0" strike="noStrike" cap="none" normalizeH="0" baseline="0" dirty="0">
              <a:ln>
                <a:noFill/>
              </a:ln>
              <a:effectLst>
                <a:outerShdw blurRad="38100" dist="38100" dir="2700000" algn="tl">
                  <a:srgbClr val="000000">
                    <a:alpha val="43137"/>
                  </a:srgbClr>
                </a:outerShdw>
              </a:effectLst>
              <a:cs typeface="Arial" panose="020B0604020202020204" pitchFamily="34" charset="0"/>
            </a:endParaRPr>
          </a:p>
          <a:p>
            <a:pPr marL="0" marR="0" lvl="0" indent="179388" algn="l" defTabSz="914400" rtl="0" eaLnBrk="0" fontAlgn="base" latinLnBrk="0" hangingPunct="0">
              <a:lnSpc>
                <a:spcPct val="100000"/>
              </a:lnSpc>
              <a:spcBef>
                <a:spcPct val="0"/>
              </a:spcBef>
              <a:spcAft>
                <a:spcPct val="0"/>
              </a:spcAft>
              <a:buClrTx/>
              <a:buSzTx/>
              <a:buFontTx/>
              <a:buNone/>
              <a:tabLst/>
            </a:pPr>
            <a:endParaRPr kumimoji="0" lang="ro-RO" altLang="ro-RO"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778752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text 2">
            <a:extLst>
              <a:ext uri="{FF2B5EF4-FFF2-40B4-BE49-F238E27FC236}">
                <a16:creationId xmlns:a16="http://schemas.microsoft.com/office/drawing/2014/main" id="{A286B00F-AF67-41FD-A5F6-BBF68A857D9C}"/>
              </a:ext>
            </a:extLst>
          </p:cNvPr>
          <p:cNvSpPr>
            <a:spLocks noGrp="1"/>
          </p:cNvSpPr>
          <p:nvPr>
            <p:ph type="body" idx="1"/>
          </p:nvPr>
        </p:nvSpPr>
        <p:spPr>
          <a:xfrm>
            <a:off x="1024467" y="287383"/>
            <a:ext cx="10490200" cy="6096000"/>
          </a:xfrm>
        </p:spPr>
        <p:txBody>
          <a:bodyPr>
            <a:normAutofit fontScale="47500" lnSpcReduction="20000"/>
          </a:bodyPr>
          <a:lstStyle/>
          <a:p>
            <a:pPr lvl="0" algn="ctr"/>
            <a:r>
              <a:rPr lang="ru-RU" sz="3600" b="1" dirty="0" err="1">
                <a:solidFill>
                  <a:schemeClr val="tx1"/>
                </a:solidFill>
                <a:latin typeface="Arial" panose="020B0604020202020204" pitchFamily="34" charset="0"/>
                <a:cs typeface="Arial" panose="020B0604020202020204" pitchFamily="34" charset="0"/>
              </a:rPr>
              <a:t>Etapele</a:t>
            </a:r>
            <a:r>
              <a:rPr lang="ru-RU" sz="3600" b="1" dirty="0">
                <a:solidFill>
                  <a:schemeClr val="tx1"/>
                </a:solidFill>
                <a:latin typeface="Arial" panose="020B0604020202020204" pitchFamily="34" charset="0"/>
                <a:cs typeface="Arial" panose="020B0604020202020204" pitchFamily="34" charset="0"/>
              </a:rPr>
              <a:t> </a:t>
            </a:r>
            <a:r>
              <a:rPr lang="ru-RU" sz="3600" b="1" dirty="0" err="1">
                <a:solidFill>
                  <a:schemeClr val="tx1"/>
                </a:solidFill>
                <a:latin typeface="Arial" panose="020B0604020202020204" pitchFamily="34" charset="0"/>
                <a:cs typeface="Arial" panose="020B0604020202020204" pitchFamily="34" charset="0"/>
              </a:rPr>
              <a:t>și</a:t>
            </a:r>
            <a:r>
              <a:rPr lang="ru-RU" sz="3600" b="1" dirty="0">
                <a:solidFill>
                  <a:schemeClr val="tx1"/>
                </a:solidFill>
                <a:latin typeface="Arial" panose="020B0604020202020204" pitchFamily="34" charset="0"/>
                <a:cs typeface="Arial" panose="020B0604020202020204" pitchFamily="34" charset="0"/>
              </a:rPr>
              <a:t> </a:t>
            </a:r>
            <a:r>
              <a:rPr lang="ru-RU" sz="3600" b="1" dirty="0" err="1">
                <a:solidFill>
                  <a:schemeClr val="tx1"/>
                </a:solidFill>
                <a:latin typeface="Arial" panose="020B0604020202020204" pitchFamily="34" charset="0"/>
                <a:cs typeface="Arial" panose="020B0604020202020204" pitchFamily="34" charset="0"/>
              </a:rPr>
              <a:t>termenul</a:t>
            </a:r>
            <a:r>
              <a:rPr lang="ru-RU" sz="3600" b="1" dirty="0">
                <a:solidFill>
                  <a:schemeClr val="tx1"/>
                </a:solidFill>
                <a:latin typeface="Arial" panose="020B0604020202020204" pitchFamily="34" charset="0"/>
                <a:cs typeface="Arial" panose="020B0604020202020204" pitchFamily="34" charset="0"/>
              </a:rPr>
              <a:t> </a:t>
            </a:r>
            <a:r>
              <a:rPr lang="ru-RU" sz="3600" b="1" dirty="0" err="1">
                <a:solidFill>
                  <a:schemeClr val="tx1"/>
                </a:solidFill>
                <a:latin typeface="Arial" panose="020B0604020202020204" pitchFamily="34" charset="0"/>
                <a:cs typeface="Arial" panose="020B0604020202020204" pitchFamily="34" charset="0"/>
              </a:rPr>
              <a:t>de</a:t>
            </a:r>
            <a:r>
              <a:rPr lang="ru-RU" sz="3600" b="1" dirty="0">
                <a:solidFill>
                  <a:schemeClr val="tx1"/>
                </a:solidFill>
                <a:latin typeface="Arial" panose="020B0604020202020204" pitchFamily="34" charset="0"/>
                <a:cs typeface="Arial" panose="020B0604020202020204" pitchFamily="34" charset="0"/>
              </a:rPr>
              <a:t> </a:t>
            </a:r>
            <a:r>
              <a:rPr lang="ru-RU" sz="3600" b="1" dirty="0" err="1">
                <a:solidFill>
                  <a:schemeClr val="tx1"/>
                </a:solidFill>
                <a:latin typeface="Arial" panose="020B0604020202020204" pitchFamily="34" charset="0"/>
                <a:cs typeface="Arial" panose="020B0604020202020204" pitchFamily="34" charset="0"/>
              </a:rPr>
              <a:t>implementare</a:t>
            </a:r>
            <a:r>
              <a:rPr lang="ro-RO" sz="3600" b="1" dirty="0">
                <a:solidFill>
                  <a:schemeClr val="tx1"/>
                </a:solidFill>
                <a:latin typeface="Arial" panose="020B0604020202020204" pitchFamily="34" charset="0"/>
                <a:cs typeface="Arial" panose="020B0604020202020204" pitchFamily="34" charset="0"/>
              </a:rPr>
              <a:t> a PDI</a:t>
            </a:r>
          </a:p>
          <a:p>
            <a:pPr algn="just"/>
            <a:r>
              <a:rPr lang="ro-RO" sz="3600" dirty="0">
                <a:solidFill>
                  <a:schemeClr val="tx1"/>
                </a:solidFill>
                <a:latin typeface="Arial" panose="020B0604020202020204" pitchFamily="34" charset="0"/>
                <a:cs typeface="Arial" panose="020B0604020202020204" pitchFamily="34" charset="0"/>
              </a:rPr>
              <a:t>În scopul eficientizării procesului de implementare a prevederilor prezentului program se propune 3 etape: Etapa I: septembrie 2022 (de informare a subiecților vizați în program); Etapa a II-a: octombrie – noiembrie  2022 (de elaborare a planului de implementare a programului de dezvoltare instituțională); Etapa a III-a: anii 2022 – 2027 (de realizare și monitorizare a activităților planificate).</a:t>
            </a:r>
          </a:p>
          <a:p>
            <a:pPr lvl="0" algn="just"/>
            <a:endParaRPr lang="ro-RO" sz="3600" b="1" dirty="0">
              <a:solidFill>
                <a:schemeClr val="tx1"/>
              </a:solidFill>
              <a:latin typeface="Arial" panose="020B0604020202020204" pitchFamily="34" charset="0"/>
              <a:cs typeface="Arial" panose="020B0604020202020204" pitchFamily="34" charset="0"/>
            </a:endParaRPr>
          </a:p>
          <a:p>
            <a:pPr lvl="0" algn="just"/>
            <a:r>
              <a:rPr lang="en-US" sz="3600" b="1" dirty="0" err="1">
                <a:solidFill>
                  <a:schemeClr val="tx1"/>
                </a:solidFill>
                <a:latin typeface="Arial" panose="020B0604020202020204" pitchFamily="34" charset="0"/>
                <a:cs typeface="Arial" panose="020B0604020202020204" pitchFamily="34" charset="0"/>
              </a:rPr>
              <a:t>Riscurile</a:t>
            </a:r>
            <a:r>
              <a:rPr lang="en-US" sz="3600" b="1" dirty="0">
                <a:solidFill>
                  <a:schemeClr val="tx1"/>
                </a:solidFill>
                <a:latin typeface="Arial" panose="020B0604020202020204" pitchFamily="34" charset="0"/>
                <a:cs typeface="Arial" panose="020B0604020202020204" pitchFamily="34" charset="0"/>
              </a:rPr>
              <a:t> de </a:t>
            </a:r>
            <a:r>
              <a:rPr lang="en-US" sz="3600" b="1" dirty="0" err="1">
                <a:solidFill>
                  <a:schemeClr val="tx1"/>
                </a:solidFill>
                <a:latin typeface="Arial" panose="020B0604020202020204" pitchFamily="34" charset="0"/>
                <a:cs typeface="Arial" panose="020B0604020202020204" pitchFamily="34" charset="0"/>
              </a:rPr>
              <a:t>implementare</a:t>
            </a:r>
            <a:r>
              <a:rPr lang="en-US" sz="3600" b="1" dirty="0">
                <a:solidFill>
                  <a:schemeClr val="tx1"/>
                </a:solidFill>
                <a:latin typeface="Arial" panose="020B0604020202020204" pitchFamily="34" charset="0"/>
                <a:cs typeface="Arial" panose="020B0604020202020204" pitchFamily="34" charset="0"/>
              </a:rPr>
              <a:t> a </a:t>
            </a:r>
            <a:r>
              <a:rPr lang="en-US" sz="3600" b="1" dirty="0" err="1">
                <a:solidFill>
                  <a:schemeClr val="tx1"/>
                </a:solidFill>
                <a:latin typeface="Arial" panose="020B0604020202020204" pitchFamily="34" charset="0"/>
                <a:cs typeface="Arial" panose="020B0604020202020204" pitchFamily="34" charset="0"/>
              </a:rPr>
              <a:t>programului</a:t>
            </a:r>
            <a:endParaRPr lang="ro-RO" sz="3600" b="1" dirty="0">
              <a:solidFill>
                <a:schemeClr val="tx1"/>
              </a:solidFill>
              <a:latin typeface="Arial" panose="020B0604020202020204" pitchFamily="34" charset="0"/>
              <a:cs typeface="Arial" panose="020B0604020202020204" pitchFamily="34" charset="0"/>
            </a:endParaRPr>
          </a:p>
          <a:p>
            <a:pPr marL="571500" lvl="0" indent="-571500" algn="just">
              <a:buFont typeface="Wingdings" panose="05000000000000000000" pitchFamily="2" charset="2"/>
              <a:buChar char="q"/>
            </a:pPr>
            <a:r>
              <a:rPr lang="en-US" sz="3600" dirty="0" err="1">
                <a:solidFill>
                  <a:schemeClr val="tx1"/>
                </a:solidFill>
                <a:latin typeface="Arial" panose="020B0604020202020204" pitchFamily="34" charset="0"/>
                <a:cs typeface="Arial" panose="020B0604020202020204" pitchFamily="34" charset="0"/>
              </a:rPr>
              <a:t>Constrângerile</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bugetare</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impuse</a:t>
            </a:r>
            <a:r>
              <a:rPr lang="en-US" sz="3600" dirty="0">
                <a:solidFill>
                  <a:schemeClr val="tx1"/>
                </a:solidFill>
                <a:latin typeface="Arial" panose="020B0604020202020204" pitchFamily="34" charset="0"/>
                <a:cs typeface="Arial" panose="020B0604020202020204" pitchFamily="34" charset="0"/>
              </a:rPr>
              <a:t> de </a:t>
            </a:r>
            <a:r>
              <a:rPr lang="en-US" sz="3600" dirty="0" err="1">
                <a:solidFill>
                  <a:schemeClr val="tx1"/>
                </a:solidFill>
                <a:latin typeface="Arial" panose="020B0604020202020204" pitchFamily="34" charset="0"/>
                <a:cs typeface="Arial" panose="020B0604020202020204" pitchFamily="34" charset="0"/>
              </a:rPr>
              <a:t>eventualele</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tendințe</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nefavorabile</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în</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evoluția</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economiei</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naționale</a:t>
            </a:r>
            <a:r>
              <a:rPr lang="en-US" sz="3600" dirty="0">
                <a:solidFill>
                  <a:schemeClr val="tx1"/>
                </a:solidFill>
                <a:latin typeface="Arial" panose="020B0604020202020204" pitchFamily="34" charset="0"/>
                <a:cs typeface="Arial" panose="020B0604020202020204" pitchFamily="34" charset="0"/>
              </a:rPr>
              <a:t>;</a:t>
            </a:r>
            <a:endParaRPr lang="ro-RO" sz="3600" dirty="0">
              <a:solidFill>
                <a:schemeClr val="tx1"/>
              </a:solidFill>
              <a:latin typeface="Arial" panose="020B0604020202020204" pitchFamily="34" charset="0"/>
              <a:cs typeface="Arial" panose="020B0604020202020204" pitchFamily="34" charset="0"/>
            </a:endParaRPr>
          </a:p>
          <a:p>
            <a:pPr marL="571500" lvl="0" indent="-571500" algn="just">
              <a:buFont typeface="Wingdings" panose="05000000000000000000" pitchFamily="2" charset="2"/>
              <a:buChar char="q"/>
            </a:pPr>
            <a:r>
              <a:rPr lang="en-US" sz="3600" dirty="0" err="1">
                <a:solidFill>
                  <a:schemeClr val="tx1"/>
                </a:solidFill>
                <a:latin typeface="Arial" panose="020B0604020202020204" pitchFamily="34" charset="0"/>
                <a:cs typeface="Arial" panose="020B0604020202020204" pitchFamily="34" charset="0"/>
              </a:rPr>
              <a:t>Rezistența</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unor</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factori</a:t>
            </a:r>
            <a:r>
              <a:rPr lang="en-US" sz="3600" dirty="0">
                <a:solidFill>
                  <a:schemeClr val="tx1"/>
                </a:solidFill>
                <a:latin typeface="Arial" panose="020B0604020202020204" pitchFamily="34" charset="0"/>
                <a:cs typeface="Arial" panose="020B0604020202020204" pitchFamily="34" charset="0"/>
              </a:rPr>
              <a:t> de </a:t>
            </a:r>
            <a:r>
              <a:rPr lang="en-US" sz="3600" dirty="0" err="1">
                <a:solidFill>
                  <a:schemeClr val="tx1"/>
                </a:solidFill>
                <a:latin typeface="Arial" panose="020B0604020202020204" pitchFamily="34" charset="0"/>
                <a:cs typeface="Arial" panose="020B0604020202020204" pitchFamily="34" charset="0"/>
              </a:rPr>
              <a:t>decizie</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și</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categorii</a:t>
            </a:r>
            <a:r>
              <a:rPr lang="en-US" sz="3600" dirty="0">
                <a:solidFill>
                  <a:schemeClr val="tx1"/>
                </a:solidFill>
                <a:latin typeface="Arial" panose="020B0604020202020204" pitchFamily="34" charset="0"/>
                <a:cs typeface="Arial" panose="020B0604020202020204" pitchFamily="34" charset="0"/>
              </a:rPr>
              <a:t> de </a:t>
            </a:r>
            <a:r>
              <a:rPr lang="en-US" sz="3600" dirty="0" err="1">
                <a:solidFill>
                  <a:schemeClr val="tx1"/>
                </a:solidFill>
                <a:latin typeface="Arial" panose="020B0604020202020204" pitchFamily="34" charset="0"/>
                <a:cs typeface="Arial" panose="020B0604020202020204" pitchFamily="34" charset="0"/>
              </a:rPr>
              <a:t>populație</a:t>
            </a:r>
            <a:r>
              <a:rPr lang="en-US" sz="3600" dirty="0">
                <a:solidFill>
                  <a:schemeClr val="tx1"/>
                </a:solidFill>
                <a:latin typeface="Arial" panose="020B0604020202020204" pitchFamily="34" charset="0"/>
                <a:cs typeface="Arial" panose="020B0604020202020204" pitchFamily="34" charset="0"/>
              </a:rPr>
              <a:t> la </a:t>
            </a:r>
            <a:r>
              <a:rPr lang="en-US" sz="3600" dirty="0" err="1">
                <a:solidFill>
                  <a:schemeClr val="tx1"/>
                </a:solidFill>
                <a:latin typeface="Arial" panose="020B0604020202020204" pitchFamily="34" charset="0"/>
                <a:cs typeface="Arial" panose="020B0604020202020204" pitchFamily="34" charset="0"/>
              </a:rPr>
              <a:t>schimbările</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preconizate</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în</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învățământ</a:t>
            </a:r>
            <a:r>
              <a:rPr lang="en-US" sz="3600" dirty="0">
                <a:solidFill>
                  <a:schemeClr val="tx1"/>
                </a:solidFill>
                <a:latin typeface="Arial" panose="020B0604020202020204" pitchFamily="34" charset="0"/>
                <a:cs typeface="Arial" panose="020B0604020202020204" pitchFamily="34" charset="0"/>
              </a:rPr>
              <a:t>;</a:t>
            </a:r>
            <a:endParaRPr lang="ro-RO" sz="3600" dirty="0">
              <a:solidFill>
                <a:schemeClr val="tx1"/>
              </a:solidFill>
              <a:latin typeface="Arial" panose="020B0604020202020204" pitchFamily="34" charset="0"/>
              <a:cs typeface="Arial" panose="020B0604020202020204" pitchFamily="34" charset="0"/>
            </a:endParaRPr>
          </a:p>
          <a:p>
            <a:pPr marL="571500" lvl="0" indent="-571500" algn="just">
              <a:buFont typeface="Wingdings" panose="05000000000000000000" pitchFamily="2" charset="2"/>
              <a:buChar char="q"/>
            </a:pPr>
            <a:r>
              <a:rPr lang="en-US" sz="3600" dirty="0" err="1">
                <a:solidFill>
                  <a:schemeClr val="tx1"/>
                </a:solidFill>
                <a:latin typeface="Arial" panose="020B0604020202020204" pitchFamily="34" charset="0"/>
                <a:cs typeface="Arial" panose="020B0604020202020204" pitchFamily="34" charset="0"/>
              </a:rPr>
              <a:t>Implicarea</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insuficientă</a:t>
            </a:r>
            <a:r>
              <a:rPr lang="en-US" sz="3600" dirty="0">
                <a:solidFill>
                  <a:schemeClr val="tx1"/>
                </a:solidFill>
                <a:latin typeface="Arial" panose="020B0604020202020204" pitchFamily="34" charset="0"/>
                <a:cs typeface="Arial" panose="020B0604020202020204" pitchFamily="34" charset="0"/>
              </a:rPr>
              <a:t> a </a:t>
            </a:r>
            <a:r>
              <a:rPr lang="en-US" sz="3600" dirty="0" err="1">
                <a:solidFill>
                  <a:schemeClr val="tx1"/>
                </a:solidFill>
                <a:latin typeface="Arial" panose="020B0604020202020204" pitchFamily="34" charset="0"/>
                <a:cs typeface="Arial" panose="020B0604020202020204" pitchFamily="34" charset="0"/>
              </a:rPr>
              <a:t>factorilor</a:t>
            </a:r>
            <a:r>
              <a:rPr lang="en-US" sz="3600" dirty="0">
                <a:solidFill>
                  <a:schemeClr val="tx1"/>
                </a:solidFill>
                <a:latin typeface="Arial" panose="020B0604020202020204" pitchFamily="34" charset="0"/>
                <a:cs typeface="Arial" panose="020B0604020202020204" pitchFamily="34" charset="0"/>
              </a:rPr>
              <a:t> de </a:t>
            </a:r>
            <a:r>
              <a:rPr lang="en-US" sz="3600" dirty="0" err="1">
                <a:solidFill>
                  <a:schemeClr val="tx1"/>
                </a:solidFill>
                <a:latin typeface="Arial" panose="020B0604020202020204" pitchFamily="34" charset="0"/>
                <a:cs typeface="Arial" panose="020B0604020202020204" pitchFamily="34" charset="0"/>
              </a:rPr>
              <a:t>decizie</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cadrelor</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didactice</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comunității</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și</a:t>
            </a:r>
            <a:r>
              <a:rPr lang="en-US" sz="3600" dirty="0">
                <a:solidFill>
                  <a:schemeClr val="tx1"/>
                </a:solidFill>
                <a:latin typeface="Arial" panose="020B0604020202020204" pitchFamily="34" charset="0"/>
                <a:cs typeface="Arial" panose="020B0604020202020204" pitchFamily="34" charset="0"/>
              </a:rPr>
              <a:t> mass-media </a:t>
            </a:r>
            <a:r>
              <a:rPr lang="en-US" sz="3600" dirty="0" err="1">
                <a:solidFill>
                  <a:schemeClr val="tx1"/>
                </a:solidFill>
                <a:latin typeface="Arial" panose="020B0604020202020204" pitchFamily="34" charset="0"/>
                <a:cs typeface="Arial" panose="020B0604020202020204" pitchFamily="34" charset="0"/>
              </a:rPr>
              <a:t>în</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realizarea</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Programului</a:t>
            </a:r>
            <a:r>
              <a:rPr lang="en-US" sz="3600" dirty="0">
                <a:solidFill>
                  <a:schemeClr val="tx1"/>
                </a:solidFill>
                <a:latin typeface="Arial" panose="020B0604020202020204" pitchFamily="34" charset="0"/>
                <a:cs typeface="Arial" panose="020B0604020202020204" pitchFamily="34" charset="0"/>
              </a:rPr>
              <a:t>;</a:t>
            </a:r>
            <a:endParaRPr lang="ro-RO" sz="3600" dirty="0">
              <a:solidFill>
                <a:schemeClr val="tx1"/>
              </a:solidFill>
              <a:latin typeface="Arial" panose="020B0604020202020204" pitchFamily="34" charset="0"/>
              <a:cs typeface="Arial" panose="020B0604020202020204" pitchFamily="34" charset="0"/>
            </a:endParaRPr>
          </a:p>
          <a:p>
            <a:pPr marL="571500" lvl="0" indent="-571500" algn="just">
              <a:buFont typeface="Wingdings" panose="05000000000000000000" pitchFamily="2" charset="2"/>
              <a:buChar char="q"/>
            </a:pPr>
            <a:r>
              <a:rPr lang="en-US" sz="3600" dirty="0" err="1">
                <a:solidFill>
                  <a:schemeClr val="tx1"/>
                </a:solidFill>
                <a:latin typeface="Arial" panose="020B0604020202020204" pitchFamily="34" charset="0"/>
                <a:cs typeface="Arial" panose="020B0604020202020204" pitchFamily="34" charset="0"/>
              </a:rPr>
              <a:t>Discrepanțele</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dintre</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prevederile</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documentelor</a:t>
            </a:r>
            <a:r>
              <a:rPr lang="en-US" sz="3600" dirty="0">
                <a:solidFill>
                  <a:schemeClr val="tx1"/>
                </a:solidFill>
                <a:latin typeface="Arial" panose="020B0604020202020204" pitchFamily="34" charset="0"/>
                <a:cs typeface="Arial" panose="020B0604020202020204" pitchFamily="34" charset="0"/>
              </a:rPr>
              <a:t> de </a:t>
            </a:r>
            <a:r>
              <a:rPr lang="en-US" sz="3600" dirty="0" err="1">
                <a:solidFill>
                  <a:schemeClr val="tx1"/>
                </a:solidFill>
                <a:latin typeface="Arial" panose="020B0604020202020204" pitchFamily="34" charset="0"/>
                <a:cs typeface="Arial" panose="020B0604020202020204" pitchFamily="34" charset="0"/>
              </a:rPr>
              <a:t>politici</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educaționale</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afectează</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dezvoltarea</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sistemică</a:t>
            </a:r>
            <a:r>
              <a:rPr lang="en-US" sz="3600" dirty="0">
                <a:solidFill>
                  <a:schemeClr val="tx1"/>
                </a:solidFill>
                <a:latin typeface="Arial" panose="020B0604020202020204" pitchFamily="34" charset="0"/>
                <a:cs typeface="Arial" panose="020B0604020202020204" pitchFamily="34" charset="0"/>
              </a:rPr>
              <a:t> a </a:t>
            </a:r>
            <a:r>
              <a:rPr lang="en-US" sz="3600" dirty="0" err="1">
                <a:solidFill>
                  <a:schemeClr val="tx1"/>
                </a:solidFill>
                <a:latin typeface="Arial" panose="020B0604020202020204" pitchFamily="34" charset="0"/>
                <a:cs typeface="Arial" panose="020B0604020202020204" pitchFamily="34" charset="0"/>
              </a:rPr>
              <a:t>învățământului</a:t>
            </a:r>
            <a:r>
              <a:rPr lang="en-US" sz="3600" dirty="0">
                <a:solidFill>
                  <a:schemeClr val="tx1"/>
                </a:solidFill>
                <a:latin typeface="Arial" panose="020B0604020202020204" pitchFamily="34" charset="0"/>
                <a:cs typeface="Arial" panose="020B0604020202020204" pitchFamily="34" charset="0"/>
              </a:rPr>
              <a:t>.</a:t>
            </a:r>
            <a:endParaRPr lang="ro-RO" sz="3600" dirty="0">
              <a:solidFill>
                <a:schemeClr val="tx1"/>
              </a:solidFill>
              <a:latin typeface="Arial" panose="020B0604020202020204" pitchFamily="34" charset="0"/>
              <a:cs typeface="Arial" panose="020B0604020202020204" pitchFamily="34" charset="0"/>
            </a:endParaRPr>
          </a:p>
          <a:p>
            <a:pPr algn="just"/>
            <a:r>
              <a:rPr lang="en-US" sz="3600" u="sng" dirty="0" err="1">
                <a:solidFill>
                  <a:schemeClr val="tx1"/>
                </a:solidFill>
                <a:latin typeface="Arial" panose="020B0604020202020204" pitchFamily="34" charset="0"/>
                <a:cs typeface="Arial" panose="020B0604020202020204" pitchFamily="34" charset="0"/>
              </a:rPr>
              <a:t>Riscurile</a:t>
            </a:r>
            <a:r>
              <a:rPr lang="en-US" sz="3600" u="sng" dirty="0">
                <a:solidFill>
                  <a:schemeClr val="tx1"/>
                </a:solidFill>
                <a:latin typeface="Arial" panose="020B0604020202020204" pitchFamily="34" charset="0"/>
                <a:cs typeface="Arial" panose="020B0604020202020204" pitchFamily="34" charset="0"/>
              </a:rPr>
              <a:t> </a:t>
            </a:r>
            <a:r>
              <a:rPr lang="en-US" sz="3600" u="sng" dirty="0" err="1">
                <a:solidFill>
                  <a:schemeClr val="tx1"/>
                </a:solidFill>
                <a:latin typeface="Arial" panose="020B0604020202020204" pitchFamily="34" charset="0"/>
                <a:cs typeface="Arial" panose="020B0604020202020204" pitchFamily="34" charset="0"/>
              </a:rPr>
              <a:t>nominalizate</a:t>
            </a:r>
            <a:r>
              <a:rPr lang="en-US" sz="3600" dirty="0">
                <a:solidFill>
                  <a:schemeClr val="tx1"/>
                </a:solidFill>
                <a:latin typeface="Arial" panose="020B0604020202020204" pitchFamily="34" charset="0"/>
                <a:cs typeface="Arial" panose="020B0604020202020204" pitchFamily="34" charset="0"/>
              </a:rPr>
              <a:t> pot fi </a:t>
            </a:r>
            <a:r>
              <a:rPr lang="en-US" sz="3600" dirty="0" err="1">
                <a:solidFill>
                  <a:schemeClr val="tx1"/>
                </a:solidFill>
                <a:latin typeface="Arial" panose="020B0604020202020204" pitchFamily="34" charset="0"/>
                <a:cs typeface="Arial" panose="020B0604020202020204" pitchFamily="34" charset="0"/>
              </a:rPr>
              <a:t>reduse</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prin</a:t>
            </a:r>
            <a:r>
              <a:rPr lang="en-US" sz="3600" dirty="0">
                <a:solidFill>
                  <a:schemeClr val="tx1"/>
                </a:solidFill>
                <a:latin typeface="Arial" panose="020B0604020202020204" pitchFamily="34" charset="0"/>
                <a:cs typeface="Arial" panose="020B0604020202020204" pitchFamily="34" charset="0"/>
              </a:rPr>
              <a:t>:</a:t>
            </a:r>
            <a:endParaRPr lang="ro-RO" sz="3600" dirty="0">
              <a:solidFill>
                <a:schemeClr val="tx1"/>
              </a:solidFill>
              <a:latin typeface="Arial" panose="020B0604020202020204" pitchFamily="34" charset="0"/>
              <a:cs typeface="Arial" panose="020B0604020202020204" pitchFamily="34" charset="0"/>
            </a:endParaRPr>
          </a:p>
          <a:p>
            <a:pPr marL="571500" lvl="0" indent="-571500" algn="just">
              <a:buFont typeface="Wingdings" panose="05000000000000000000" pitchFamily="2" charset="2"/>
              <a:buChar char="ü"/>
            </a:pPr>
            <a:r>
              <a:rPr lang="en-US" sz="3600" dirty="0" err="1">
                <a:solidFill>
                  <a:schemeClr val="tx1"/>
                </a:solidFill>
                <a:latin typeface="Arial" panose="020B0604020202020204" pitchFamily="34" charset="0"/>
                <a:cs typeface="Arial" panose="020B0604020202020204" pitchFamily="34" charset="0"/>
              </a:rPr>
              <a:t>Armonizarea</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intereselor</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tuturor</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factorilor</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implicați</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în</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organizarea</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procesului</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educațional</a:t>
            </a:r>
            <a:r>
              <a:rPr lang="en-US" sz="3600" dirty="0">
                <a:solidFill>
                  <a:schemeClr val="tx1"/>
                </a:solidFill>
                <a:latin typeface="Arial" panose="020B0604020202020204" pitchFamily="34" charset="0"/>
                <a:cs typeface="Arial" panose="020B0604020202020204" pitchFamily="34" charset="0"/>
              </a:rPr>
              <a:t> la </a:t>
            </a:r>
            <a:r>
              <a:rPr lang="en-US" sz="3600" dirty="0" err="1">
                <a:solidFill>
                  <a:schemeClr val="tx1"/>
                </a:solidFill>
                <a:latin typeface="Arial" panose="020B0604020202020204" pitchFamily="34" charset="0"/>
                <a:cs typeface="Arial" panose="020B0604020202020204" pitchFamily="34" charset="0"/>
              </a:rPr>
              <a:t>nivel</a:t>
            </a:r>
            <a:r>
              <a:rPr lang="en-US" sz="3600" dirty="0">
                <a:solidFill>
                  <a:schemeClr val="tx1"/>
                </a:solidFill>
                <a:latin typeface="Arial" panose="020B0604020202020204" pitchFamily="34" charset="0"/>
                <a:cs typeface="Arial" panose="020B0604020202020204" pitchFamily="34" charset="0"/>
              </a:rPr>
              <a:t> de </a:t>
            </a:r>
            <a:r>
              <a:rPr lang="en-US" sz="3600" dirty="0" err="1">
                <a:solidFill>
                  <a:schemeClr val="tx1"/>
                </a:solidFill>
                <a:latin typeface="Arial" panose="020B0604020202020204" pitchFamily="34" charset="0"/>
                <a:cs typeface="Arial" panose="020B0604020202020204" pitchFamily="34" charset="0"/>
              </a:rPr>
              <a:t>instituție</a:t>
            </a:r>
            <a:r>
              <a:rPr lang="en-US" sz="3600" dirty="0">
                <a:solidFill>
                  <a:schemeClr val="tx1"/>
                </a:solidFill>
                <a:latin typeface="Arial" panose="020B0604020202020204" pitchFamily="34" charset="0"/>
                <a:cs typeface="Arial" panose="020B0604020202020204" pitchFamily="34" charset="0"/>
              </a:rPr>
              <a:t>;</a:t>
            </a:r>
            <a:endParaRPr lang="ro-RO" sz="3600" dirty="0">
              <a:solidFill>
                <a:schemeClr val="tx1"/>
              </a:solidFill>
              <a:latin typeface="Arial" panose="020B0604020202020204" pitchFamily="34" charset="0"/>
              <a:cs typeface="Arial" panose="020B0604020202020204" pitchFamily="34" charset="0"/>
            </a:endParaRPr>
          </a:p>
          <a:p>
            <a:pPr marL="571500" lvl="0" indent="-571500" algn="just">
              <a:buFont typeface="Wingdings" panose="05000000000000000000" pitchFamily="2" charset="2"/>
              <a:buChar char="ü"/>
            </a:pPr>
            <a:r>
              <a:rPr lang="ru-RU" sz="3600" dirty="0" err="1">
                <a:solidFill>
                  <a:schemeClr val="tx1"/>
                </a:solidFill>
                <a:latin typeface="Arial" panose="020B0604020202020204" pitchFamily="34" charset="0"/>
                <a:cs typeface="Arial" panose="020B0604020202020204" pitchFamily="34" charset="0"/>
              </a:rPr>
              <a:t>Mobilizarea</a:t>
            </a:r>
            <a:r>
              <a:rPr lang="ru-RU" sz="3600" dirty="0">
                <a:solidFill>
                  <a:schemeClr val="tx1"/>
                </a:solidFill>
                <a:latin typeface="Arial" panose="020B0604020202020204" pitchFamily="34" charset="0"/>
                <a:cs typeface="Arial" panose="020B0604020202020204" pitchFamily="34" charset="0"/>
              </a:rPr>
              <a:t> </a:t>
            </a:r>
            <a:r>
              <a:rPr lang="ru-RU" sz="3600" dirty="0" err="1">
                <a:solidFill>
                  <a:schemeClr val="tx1"/>
                </a:solidFill>
                <a:latin typeface="Arial" panose="020B0604020202020204" pitchFamily="34" charset="0"/>
                <a:cs typeface="Arial" panose="020B0604020202020204" pitchFamily="34" charset="0"/>
              </a:rPr>
              <a:t>opiniei</a:t>
            </a:r>
            <a:r>
              <a:rPr lang="ru-RU" sz="3600" dirty="0">
                <a:solidFill>
                  <a:schemeClr val="tx1"/>
                </a:solidFill>
                <a:latin typeface="Arial" panose="020B0604020202020204" pitchFamily="34" charset="0"/>
                <a:cs typeface="Arial" panose="020B0604020202020204" pitchFamily="34" charset="0"/>
              </a:rPr>
              <a:t> </a:t>
            </a:r>
            <a:r>
              <a:rPr lang="ru-RU" sz="3600" dirty="0" err="1">
                <a:solidFill>
                  <a:schemeClr val="tx1"/>
                </a:solidFill>
                <a:latin typeface="Arial" panose="020B0604020202020204" pitchFamily="34" charset="0"/>
                <a:cs typeface="Arial" panose="020B0604020202020204" pitchFamily="34" charset="0"/>
              </a:rPr>
              <a:t>publice</a:t>
            </a:r>
            <a:r>
              <a:rPr lang="ru-RU" sz="3600" dirty="0">
                <a:solidFill>
                  <a:schemeClr val="tx1"/>
                </a:solidFill>
                <a:latin typeface="Arial" panose="020B0604020202020204" pitchFamily="34" charset="0"/>
                <a:cs typeface="Arial" panose="020B0604020202020204" pitchFamily="34" charset="0"/>
              </a:rPr>
              <a:t>;</a:t>
            </a:r>
            <a:endParaRPr lang="ro-RO" sz="3600" dirty="0">
              <a:solidFill>
                <a:schemeClr val="tx1"/>
              </a:solidFill>
              <a:latin typeface="Arial" panose="020B0604020202020204" pitchFamily="34" charset="0"/>
              <a:cs typeface="Arial" panose="020B0604020202020204" pitchFamily="34" charset="0"/>
            </a:endParaRPr>
          </a:p>
          <a:p>
            <a:pPr marL="571500" lvl="0" indent="-571500" algn="just">
              <a:buFont typeface="Wingdings" panose="05000000000000000000" pitchFamily="2" charset="2"/>
              <a:buChar char="ü"/>
            </a:pPr>
            <a:r>
              <a:rPr lang="en-US" sz="3600" dirty="0" err="1">
                <a:solidFill>
                  <a:schemeClr val="tx1"/>
                </a:solidFill>
                <a:latin typeface="Arial" panose="020B0604020202020204" pitchFamily="34" charset="0"/>
                <a:cs typeface="Arial" panose="020B0604020202020204" pitchFamily="34" charset="0"/>
              </a:rPr>
              <a:t>Eficientizarea</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achizițiilor</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publice</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dar</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și</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păstrarea</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bazei</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materiale</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existente</a:t>
            </a:r>
            <a:r>
              <a:rPr lang="en-US" sz="3600" dirty="0">
                <a:solidFill>
                  <a:schemeClr val="tx1"/>
                </a:solidFill>
                <a:latin typeface="Arial" panose="020B0604020202020204" pitchFamily="34" charset="0"/>
                <a:cs typeface="Arial" panose="020B0604020202020204" pitchFamily="34" charset="0"/>
              </a:rPr>
              <a:t>;</a:t>
            </a:r>
            <a:endParaRPr lang="ro-RO" sz="3600" dirty="0">
              <a:solidFill>
                <a:schemeClr val="tx1"/>
              </a:solidFill>
              <a:latin typeface="Arial" panose="020B0604020202020204" pitchFamily="34" charset="0"/>
              <a:cs typeface="Arial" panose="020B0604020202020204" pitchFamily="34" charset="0"/>
            </a:endParaRPr>
          </a:p>
          <a:p>
            <a:pPr marL="571500" lvl="0" indent="-571500" algn="just">
              <a:buFont typeface="Wingdings" panose="05000000000000000000" pitchFamily="2" charset="2"/>
              <a:buChar char="ü"/>
            </a:pPr>
            <a:r>
              <a:rPr lang="en-US" sz="3600" dirty="0" err="1">
                <a:solidFill>
                  <a:schemeClr val="tx1"/>
                </a:solidFill>
                <a:latin typeface="Arial" panose="020B0604020202020204" pitchFamily="34" charset="0"/>
                <a:cs typeface="Arial" panose="020B0604020202020204" pitchFamily="34" charset="0"/>
              </a:rPr>
              <a:t>Asigurarea</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managmentului</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participativ</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și</a:t>
            </a:r>
            <a:r>
              <a:rPr lang="en-US" sz="3600" dirty="0">
                <a:solidFill>
                  <a:schemeClr val="tx1"/>
                </a:solidFill>
                <a:latin typeface="Arial" panose="020B0604020202020204" pitchFamily="34" charset="0"/>
                <a:cs typeface="Arial" panose="020B0604020202020204" pitchFamily="34" charset="0"/>
              </a:rPr>
              <a:t> transparent;</a:t>
            </a:r>
            <a:endParaRPr lang="ro-RO" sz="3600" dirty="0">
              <a:solidFill>
                <a:schemeClr val="tx1"/>
              </a:solidFill>
              <a:latin typeface="Arial" panose="020B0604020202020204" pitchFamily="34" charset="0"/>
              <a:cs typeface="Arial" panose="020B0604020202020204" pitchFamily="34" charset="0"/>
            </a:endParaRPr>
          </a:p>
          <a:p>
            <a:pPr marL="571500" lvl="0" indent="-571500" algn="just">
              <a:buFont typeface="Wingdings" panose="05000000000000000000" pitchFamily="2" charset="2"/>
              <a:buChar char="ü"/>
            </a:pPr>
            <a:r>
              <a:rPr lang="en-US" sz="3600" dirty="0" err="1">
                <a:solidFill>
                  <a:schemeClr val="tx1"/>
                </a:solidFill>
                <a:latin typeface="Arial" panose="020B0604020202020204" pitchFamily="34" charset="0"/>
                <a:cs typeface="Arial" panose="020B0604020202020204" pitchFamily="34" charset="0"/>
              </a:rPr>
              <a:t>Consilierea</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controlul</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monitorizarea</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evaluarea</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activității</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manageriale</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și</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educaționale</a:t>
            </a:r>
            <a:r>
              <a:rPr lang="en-US" sz="3600" dirty="0">
                <a:solidFill>
                  <a:schemeClr val="tx1"/>
                </a:solidFill>
                <a:latin typeface="Arial" panose="020B0604020202020204" pitchFamily="34" charset="0"/>
                <a:cs typeface="Arial" panose="020B0604020202020204" pitchFamily="34" charset="0"/>
              </a:rPr>
              <a:t> la </a:t>
            </a:r>
            <a:r>
              <a:rPr lang="en-US" sz="3600" dirty="0" err="1">
                <a:solidFill>
                  <a:schemeClr val="tx1"/>
                </a:solidFill>
                <a:latin typeface="Arial" panose="020B0604020202020204" pitchFamily="34" charset="0"/>
                <a:cs typeface="Arial" panose="020B0604020202020204" pitchFamily="34" charset="0"/>
              </a:rPr>
              <a:t>nivel</a:t>
            </a:r>
            <a:r>
              <a:rPr lang="en-US" sz="3600" dirty="0">
                <a:solidFill>
                  <a:schemeClr val="tx1"/>
                </a:solidFill>
                <a:latin typeface="Arial" panose="020B0604020202020204" pitchFamily="34" charset="0"/>
                <a:cs typeface="Arial" panose="020B0604020202020204" pitchFamily="34" charset="0"/>
              </a:rPr>
              <a:t> de </a:t>
            </a:r>
            <a:r>
              <a:rPr lang="en-US" sz="3600" dirty="0" err="1">
                <a:solidFill>
                  <a:schemeClr val="tx1"/>
                </a:solidFill>
                <a:latin typeface="Arial" panose="020B0604020202020204" pitchFamily="34" charset="0"/>
                <a:cs typeface="Arial" panose="020B0604020202020204" pitchFamily="34" charset="0"/>
              </a:rPr>
              <a:t>instituție</a:t>
            </a:r>
            <a:r>
              <a:rPr lang="en-US" sz="3600" dirty="0">
                <a:solidFill>
                  <a:schemeClr val="tx1"/>
                </a:solidFill>
                <a:latin typeface="Arial" panose="020B0604020202020204" pitchFamily="34" charset="0"/>
                <a:cs typeface="Arial" panose="020B0604020202020204" pitchFamily="34" charset="0"/>
              </a:rPr>
              <a:t>.</a:t>
            </a:r>
            <a:endParaRPr lang="ro-RO" sz="3600" dirty="0">
              <a:solidFill>
                <a:schemeClr val="tx1"/>
              </a:solidFill>
              <a:latin typeface="Arial" panose="020B0604020202020204" pitchFamily="34" charset="0"/>
              <a:cs typeface="Arial" panose="020B0604020202020204" pitchFamily="34" charset="0"/>
            </a:endParaRPr>
          </a:p>
          <a:p>
            <a:pPr algn="just"/>
            <a:endParaRPr lang="ro-RO"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91339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a16="http://schemas.microsoft.com/office/drawing/2014/main" id="{851C9478-CE2A-40C1-A9A4-177E763E93C5}"/>
              </a:ext>
            </a:extLst>
          </p:cNvPr>
          <p:cNvSpPr>
            <a:spLocks noGrp="1"/>
          </p:cNvSpPr>
          <p:nvPr>
            <p:ph idx="1"/>
          </p:nvPr>
        </p:nvSpPr>
        <p:spPr>
          <a:xfrm>
            <a:off x="816428" y="1332412"/>
            <a:ext cx="10820400" cy="5156240"/>
          </a:xfrm>
        </p:spPr>
        <p:txBody>
          <a:bodyPr>
            <a:normAutofit/>
          </a:bodyPr>
          <a:lstStyle/>
          <a:p>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IP Gimnaziul </a:t>
            </a:r>
            <a:r>
              <a:rPr lang="ro-RO"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Holoşniţa</a:t>
            </a:r>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este o instituție în care nivelul de calitate a </a:t>
            </a:r>
            <a:r>
              <a:rPr lang="ro-RO"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educaţiei</a:t>
            </a:r>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mai trebuie ridicat, acest Plan de dezvoltare instituțională ne va ajuta în schimbare fiindcă este la schimbările din societatea, la schimbările legislative precum și la diverse provocări.</a:t>
            </a:r>
          </a:p>
          <a:p>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Implementarea planului se bazează pe realitatea </a:t>
            </a:r>
            <a:r>
              <a:rPr lang="ro-RO"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şcolii</a:t>
            </a:r>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la începutul anului 2022 –2027, pe </a:t>
            </a:r>
            <a:r>
              <a:rPr lang="ro-RO"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informaţiile</a:t>
            </a:r>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obţinute</a:t>
            </a:r>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din rapoartele responsabililor de comisii, din </a:t>
            </a:r>
            <a:r>
              <a:rPr lang="ro-RO"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informaţii</a:t>
            </a:r>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provenite de la cadrele didactice, din literatura de specialitate în managementul </a:t>
            </a:r>
            <a:r>
              <a:rPr lang="ro-RO"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educaţional</a:t>
            </a:r>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El se aprobă de Consiliul de </a:t>
            </a:r>
            <a:r>
              <a:rPr lang="ro-RO"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administraţie</a:t>
            </a:r>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şi</a:t>
            </a:r>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este documentul principal pe baza căruia se vor elabora celelalte documente manageriale ale </a:t>
            </a:r>
            <a:r>
              <a:rPr lang="ro-RO"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şcolii</a:t>
            </a:r>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Realizarea prezentului plan va fi posibilă numai prin suportul tuturor categoriilor de personal din instituție, prin crearea relațiilor de parteneriat precum și prin respectarea principiilor de etică într-un mediu de încredere și colegial.        </a:t>
            </a:r>
          </a:p>
          <a:p>
            <a:pPr marL="0" indent="0">
              <a:buNone/>
            </a:pPr>
            <a:endPar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ctr">
              <a:buNone/>
            </a:pPr>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Vă mulțumesc pentru atenție!</a:t>
            </a:r>
          </a:p>
        </p:txBody>
      </p:sp>
    </p:spTree>
    <p:extLst>
      <p:ext uri="{BB962C8B-B14F-4D97-AF65-F5344CB8AC3E}">
        <p14:creationId xmlns:p14="http://schemas.microsoft.com/office/powerpoint/2010/main" val="2924440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6B0D07DA-71AF-4A27-80DC-3EF0823523F6}"/>
              </a:ext>
            </a:extLst>
          </p:cNvPr>
          <p:cNvSpPr>
            <a:spLocks noGrp="1"/>
          </p:cNvSpPr>
          <p:nvPr>
            <p:ph type="title"/>
          </p:nvPr>
        </p:nvSpPr>
        <p:spPr>
          <a:xfrm>
            <a:off x="764178" y="191589"/>
            <a:ext cx="10820399" cy="498656"/>
          </a:xfrm>
        </p:spPr>
        <p:txBody>
          <a:bodyPr>
            <a:normAutofit fontScale="90000"/>
          </a:bodyPr>
          <a:lstStyle/>
          <a:p>
            <a:pPr algn="ctr"/>
            <a:r>
              <a:rPr lang="ro-RO" sz="3000" i="1" cap="none"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Actualitatea planului de dezvoltare instituțională</a:t>
            </a:r>
            <a:endParaRPr lang="ro-RO" sz="3000" cap="none" dirty="0">
              <a:effectLst>
                <a:outerShdw blurRad="38100" dist="38100" dir="2700000" algn="tl">
                  <a:srgbClr val="000000">
                    <a:alpha val="43137"/>
                  </a:srgbClr>
                </a:outerShdw>
              </a:effectLst>
            </a:endParaRPr>
          </a:p>
        </p:txBody>
      </p:sp>
      <p:sp>
        <p:nvSpPr>
          <p:cNvPr id="3" name="Substituent text 2">
            <a:extLst>
              <a:ext uri="{FF2B5EF4-FFF2-40B4-BE49-F238E27FC236}">
                <a16:creationId xmlns:a16="http://schemas.microsoft.com/office/drawing/2014/main" id="{FDA147C1-71A8-4498-B690-523855E0AC3D}"/>
              </a:ext>
            </a:extLst>
          </p:cNvPr>
          <p:cNvSpPr>
            <a:spLocks noGrp="1"/>
          </p:cNvSpPr>
          <p:nvPr>
            <p:ph type="body" idx="1"/>
          </p:nvPr>
        </p:nvSpPr>
        <p:spPr>
          <a:xfrm>
            <a:off x="1024466" y="818605"/>
            <a:ext cx="10714687" cy="5721531"/>
          </a:xfrm>
        </p:spPr>
        <p:txBody>
          <a:bodyPr>
            <a:normAutofit fontScale="92500" lnSpcReduction="10000"/>
          </a:bodyPr>
          <a:lstStyle/>
          <a:p>
            <a:pPr algn="just">
              <a:lnSpc>
                <a:spcPct val="107000"/>
              </a:lnSpc>
            </a:pPr>
            <a:r>
              <a:rPr lang="ro-RO" dirty="0">
                <a:latin typeface="Times New Roman" panose="02020603050405020304" pitchFamily="18" charset="0"/>
                <a:ea typeface="Calibri" panose="020F0502020204030204" pitchFamily="34" charset="0"/>
                <a:cs typeface="Times New Roman" panose="02020603050405020304" pitchFamily="18" charset="0"/>
              </a:rPr>
              <a:t>	</a:t>
            </a:r>
            <a:r>
              <a:rPr lang="ro-RO" sz="200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Planul de Dezvoltare Instituțională își propune, ca pe parcursul a 5 ani, ținând cont de strategia educațională la nivel național, local, de evoluția economică a zonei în care se află instituția, de mobilitatea și cerințele profesionale ale </a:t>
            </a:r>
            <a:r>
              <a:rPr lang="ro-RO" sz="2000" dirty="0" err="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pieții</a:t>
            </a:r>
            <a:r>
              <a:rPr lang="ro-RO" sz="200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muncii, permiterea realizării unei viziuni pe termen lung în interiorul instituției. Astfel, prevede concentrarea atenției asupra finalităților educației, punerea în valoare a tuturor domeniilor funcționale ale managementului, întărirea parteneriatelor în interiorul și exteriorul instituției, deoarece dezvoltarea instituției, presupune modernizarea și îmbunătățirea tuturor componentelor sistemului educațional, este concentrat pe problemele cheie ale gimnaziului și vine cu strategii de depășire a acestora. </a:t>
            </a:r>
          </a:p>
          <a:p>
            <a:pPr algn="just">
              <a:lnSpc>
                <a:spcPct val="107000"/>
              </a:lnSpc>
            </a:pPr>
            <a:endParaRPr lang="ro-RO" sz="200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algn="l">
              <a:lnSpc>
                <a:spcPct val="107000"/>
              </a:lnSpc>
            </a:pPr>
            <a:r>
              <a:rPr lang="ro-RO"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Proiectarea strategică a </a:t>
            </a:r>
            <a:r>
              <a:rPr lang="ro-RO"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activităţii</a:t>
            </a:r>
            <a:r>
              <a:rPr lang="ro-RO"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instituţiei</a:t>
            </a:r>
            <a:r>
              <a:rPr lang="ro-RO"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este fundamentată pe:</a:t>
            </a:r>
            <a:br>
              <a:rPr lang="ro-RO"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Politicile, strategiile, actele normative în vigoare stabilite de Ministerul Educației și Cercetării al Republicii Moldova;</a:t>
            </a:r>
            <a:br>
              <a:rPr lang="ro-RO"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Misiunea Instituției Publice Gimnaziul Holoșnița;</a:t>
            </a:r>
            <a:br>
              <a:rPr lang="ro-RO"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Viziunea</a:t>
            </a:r>
            <a:r>
              <a:rPr lang="ro-RO"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Instituției Publice Gimnaziul Holoșnița;</a:t>
            </a:r>
            <a:br>
              <a:rPr lang="ro-RO"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Premise. Diagnoza - analiza SWOT / analiza PESTE;</a:t>
            </a:r>
            <a:br>
              <a:rPr lang="ro-RO"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Prioritățile strategice ale Instituției Publice Gimnaziul Holoșnița;</a:t>
            </a:r>
            <a:br>
              <a:rPr lang="ro-RO"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Planul operațional al Instituției Publice Gimnaziul Holoșnița pentru anul școlar în curs.</a:t>
            </a:r>
            <a:br>
              <a:rPr lang="ro-RO"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ru-RU"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endParaRPr lang="ro-RO" dirty="0"/>
          </a:p>
        </p:txBody>
      </p:sp>
    </p:spTree>
    <p:extLst>
      <p:ext uri="{BB962C8B-B14F-4D97-AF65-F5344CB8AC3E}">
        <p14:creationId xmlns:p14="http://schemas.microsoft.com/office/powerpoint/2010/main" val="3655676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CFB4F2F2-9DDE-43A5-B359-685654D6B020}"/>
              </a:ext>
            </a:extLst>
          </p:cNvPr>
          <p:cNvSpPr>
            <a:spLocks noGrp="1"/>
          </p:cNvSpPr>
          <p:nvPr>
            <p:ph type="title"/>
          </p:nvPr>
        </p:nvSpPr>
        <p:spPr>
          <a:xfrm>
            <a:off x="669471" y="1010194"/>
            <a:ext cx="10853057" cy="5608320"/>
          </a:xfrm>
        </p:spPr>
        <p:txBody>
          <a:bodyPr>
            <a:noAutofit/>
          </a:bodyPr>
          <a:lstStyle/>
          <a:p>
            <a:pPr algn="ctr"/>
            <a:r>
              <a:rPr lang="ro-RO" sz="2000" b="1"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Elemente de identificare a </a:t>
            </a:r>
            <a:r>
              <a:rPr lang="ro-RO" sz="2000" b="1" cap="none"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unităţii</a:t>
            </a:r>
            <a:r>
              <a:rPr lang="ro-RO" sz="2000" b="1"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2000" b="1" cap="none"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şcolare</a:t>
            </a:r>
            <a:r>
              <a:rPr lang="ro-RO" sz="2000" b="1"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b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sz="2000" u="sng"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Denumirea </a:t>
            </a:r>
            <a:r>
              <a:rPr lang="ro-RO" sz="2000" u="sng" cap="none"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instituţiei</a:t>
            </a:r>
            <a:r>
              <a:rPr lang="ro-RO" sz="2000" u="sng"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2000" cap="none"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Instituţia</a:t>
            </a:r>
            <a: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Publică Gimnaziul </a:t>
            </a:r>
            <a:r>
              <a:rPr lang="ro-RO" sz="2000" cap="none"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Holoşniţa</a:t>
            </a:r>
            <a: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b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sz="2000" u="sng"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Adresa:</a:t>
            </a:r>
            <a: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satul </a:t>
            </a:r>
            <a:r>
              <a:rPr lang="ro-RO" sz="2000" cap="none"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Holoşniţa</a:t>
            </a:r>
            <a: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raionul Soroca.	</a:t>
            </a:r>
            <a:b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sz="2000" u="sng"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Tipul </a:t>
            </a:r>
            <a:r>
              <a:rPr lang="ro-RO" sz="2000" u="sng" cap="none"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instituţiei</a:t>
            </a:r>
            <a:r>
              <a:rPr lang="ro-RO" sz="2000" u="sng"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gimnaziu.</a:t>
            </a:r>
            <a:b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sz="2000" u="sng"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Telefon:</a:t>
            </a:r>
            <a: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023070054.</a:t>
            </a:r>
            <a:b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sz="2000" u="sng"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E-mail</a:t>
            </a:r>
            <a: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2000" u="sng" cap="none"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gimholosnita@gmail.Com</a:t>
            </a:r>
            <a: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b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sz="2000" u="sng"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Limba de instruire</a:t>
            </a:r>
            <a: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limba română.</a:t>
            </a:r>
            <a:b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b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sz="2000" b="1"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Scurt istoric</a:t>
            </a:r>
            <a:r>
              <a:rPr lang="en-US"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2000" b="1"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poziția  geografică:</a:t>
            </a:r>
            <a: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2000" cap="none"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Holoşniţa</a:t>
            </a:r>
            <a: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este o comună a două sate vecine, situată chiar pe malul Nistrului, un sat cu oameni muncitori, </a:t>
            </a:r>
            <a:r>
              <a:rPr lang="ro-RO" sz="2000" cap="none"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cointeresaţi</a:t>
            </a:r>
            <a: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de soarta copiilor. Instituția  este  situată  chiar în  centrul  satului, la doar 300 m se află Primăria, Oficiul medicului de familie, mai spre malul Nistrului este </a:t>
            </a:r>
            <a:r>
              <a:rPr lang="ro-RO" sz="2000" cap="none"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Grădiniţa</a:t>
            </a:r>
            <a: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″Prichindel″. </a:t>
            </a:r>
            <a:r>
              <a:rPr lang="ro-RO" sz="2000" cap="none"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Şcoala</a:t>
            </a:r>
            <a: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din </a:t>
            </a:r>
            <a:r>
              <a:rPr lang="ro-RO" sz="2000" cap="none"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Holoşniţa</a:t>
            </a:r>
            <a: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 fost </a:t>
            </a:r>
            <a:r>
              <a:rPr lang="ro-RO" sz="2000" cap="none"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înfiinţată</a:t>
            </a:r>
            <a: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în anul 1905, mai </a:t>
            </a:r>
            <a:r>
              <a:rPr lang="ro-RO" sz="2000" cap="none"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întîi</a:t>
            </a:r>
            <a: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2000" cap="none"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şcoală</a:t>
            </a:r>
            <a: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cu 8 clase, după care în anul 1990 devine gimnaziu. În 2012 gimnaziul din </a:t>
            </a:r>
            <a:r>
              <a:rPr lang="ro-RO" sz="2000" cap="none"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Cureşniţa</a:t>
            </a:r>
            <a: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este optimizat din cauza scăderii numărului de copii </a:t>
            </a:r>
            <a:r>
              <a:rPr lang="ro-RO" sz="2000" cap="none"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şi</a:t>
            </a:r>
            <a: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APL împreună cu Consiliul comunal oferind transport decide ca elevii să-</a:t>
            </a:r>
            <a:r>
              <a:rPr lang="ro-RO" sz="2000" cap="none"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şi</a:t>
            </a:r>
            <a: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continue studiile la </a:t>
            </a:r>
            <a:r>
              <a:rPr lang="ro-RO" sz="2000" cap="none"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Holoşniţa</a:t>
            </a:r>
            <a: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Din anul 2015 gimnaziul devine </a:t>
            </a:r>
            <a:r>
              <a:rPr lang="ro-RO" sz="2000" cap="none"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şcoală</a:t>
            </a:r>
            <a: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de </a:t>
            </a:r>
            <a:r>
              <a:rPr lang="ro-RO" sz="2000" cap="none"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circumscripţie</a:t>
            </a:r>
            <a: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în cadrul căreia </a:t>
            </a:r>
            <a:r>
              <a:rPr lang="ro-RO" sz="2000" cap="none"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îşi</a:t>
            </a:r>
            <a: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fac studiile elevi din 3 sate: </a:t>
            </a:r>
            <a:r>
              <a:rPr lang="ro-RO" sz="2000" cap="none"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Holoşniţa</a:t>
            </a:r>
            <a: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2000" cap="none"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Cureşniţa</a:t>
            </a:r>
            <a: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2000" cap="none"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Iorjniţa</a:t>
            </a:r>
            <a: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fiind </a:t>
            </a:r>
            <a:r>
              <a:rPr lang="ro-RO" sz="2000" cap="none"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transportaţi</a:t>
            </a:r>
            <a: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cu autobuzul </a:t>
            </a:r>
            <a:r>
              <a:rPr lang="ro-RO" sz="2000" cap="none"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şcolar</a:t>
            </a:r>
            <a: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b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br>
              <a:rPr lang="ro-RO"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br>
              <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ro-RO"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5344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4330DC76-95ED-46A4-B1FD-D9FEA336A284}"/>
              </a:ext>
            </a:extLst>
          </p:cNvPr>
          <p:cNvSpPr>
            <a:spLocks noGrp="1"/>
          </p:cNvSpPr>
          <p:nvPr>
            <p:ph type="title"/>
          </p:nvPr>
        </p:nvSpPr>
        <p:spPr>
          <a:xfrm>
            <a:off x="4079966" y="308390"/>
            <a:ext cx="8112034" cy="954354"/>
          </a:xfrm>
        </p:spPr>
        <p:txBody>
          <a:bodyPr>
            <a:normAutofit/>
          </a:bodyPr>
          <a:lstStyle/>
          <a:p>
            <a:pPr algn="ctr"/>
            <a:r>
              <a:rPr lang="ro-RO"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Prezentarea generală a instituției</a:t>
            </a:r>
          </a:p>
        </p:txBody>
      </p:sp>
      <p:sp>
        <p:nvSpPr>
          <p:cNvPr id="3" name="Substituent conținut 2">
            <a:extLst>
              <a:ext uri="{FF2B5EF4-FFF2-40B4-BE49-F238E27FC236}">
                <a16:creationId xmlns:a16="http://schemas.microsoft.com/office/drawing/2014/main" id="{E9619414-AD04-46B3-8DC8-580F25EFC2D8}"/>
              </a:ext>
            </a:extLst>
          </p:cNvPr>
          <p:cNvSpPr>
            <a:spLocks noGrp="1"/>
          </p:cNvSpPr>
          <p:nvPr>
            <p:ph idx="1"/>
          </p:nvPr>
        </p:nvSpPr>
        <p:spPr>
          <a:xfrm>
            <a:off x="886097" y="1358537"/>
            <a:ext cx="10820400" cy="5277394"/>
          </a:xfrm>
        </p:spPr>
        <p:txBody>
          <a:bodyPr>
            <a:normAutofit fontScale="85000" lnSpcReduction="20000"/>
          </a:bodyPr>
          <a:lstStyle/>
          <a:p>
            <a:pPr marL="0" indent="0">
              <a:buNone/>
            </a:pPr>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Cultura </a:t>
            </a:r>
            <a:r>
              <a:rPr lang="ro-RO" sz="24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organizaţională</a:t>
            </a:r>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 </a:t>
            </a:r>
            <a:r>
              <a:rPr lang="ro-RO" sz="24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instituţiei</a:t>
            </a:r>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are la bază principiile:</a:t>
            </a:r>
          </a:p>
          <a:p>
            <a:pPr lvl="0"/>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promovarea </a:t>
            </a:r>
            <a:r>
              <a:rPr lang="ro-RO" sz="24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educaţiei</a:t>
            </a:r>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centrate pe elev;</a:t>
            </a:r>
          </a:p>
          <a:p>
            <a:pPr lvl="0"/>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asigurarea unor </a:t>
            </a:r>
            <a:r>
              <a:rPr lang="ro-RO" sz="24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şanse</a:t>
            </a:r>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egale de </a:t>
            </a:r>
            <a:r>
              <a:rPr lang="ro-RO" sz="24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edu</a:t>
            </a:r>
            <a:r>
              <a:rPr lang="en-US"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a:t>
            </a:r>
            <a:r>
              <a:rPr lang="ro-RO" sz="24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aţie</a:t>
            </a:r>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pentru </a:t>
            </a:r>
            <a:r>
              <a:rPr lang="ro-RO" sz="24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toţi</a:t>
            </a:r>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elevii;</a:t>
            </a:r>
          </a:p>
          <a:p>
            <a:pPr lvl="0"/>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implicarea </a:t>
            </a:r>
            <a:r>
              <a:rPr lang="ro-RO" sz="24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comunităţii</a:t>
            </a:r>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în </a:t>
            </a:r>
            <a:r>
              <a:rPr lang="ro-RO" sz="24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viaţa</a:t>
            </a:r>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24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şcolară</a:t>
            </a:r>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lvl="0"/>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transformarea actului </a:t>
            </a:r>
            <a:r>
              <a:rPr lang="ro-RO" sz="24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educaţional</a:t>
            </a:r>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24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într</a:t>
            </a:r>
            <a:r>
              <a:rPr lang="en-US"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 </a:t>
            </a:r>
            <a:r>
              <a:rPr lang="ro-RO" sz="24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experienţă</a:t>
            </a:r>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autentică de </a:t>
            </a:r>
            <a:r>
              <a:rPr lang="ro-RO" sz="24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viaţă</a:t>
            </a:r>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care </a:t>
            </a:r>
            <a:r>
              <a:rPr lang="ro-RO" sz="24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pregăteşte</a:t>
            </a:r>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pentru </a:t>
            </a:r>
            <a:r>
              <a:rPr lang="ro-RO" sz="24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viaţă</a:t>
            </a:r>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0" indent="0">
              <a:buNone/>
            </a:pPr>
            <a:endPar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buNone/>
            </a:pPr>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Instituția Publică Gimnaziul Holoșnița are următoarele forme de </a:t>
            </a:r>
            <a:r>
              <a:rPr lang="ro-RO" sz="24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învăţământ</a:t>
            </a:r>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0" indent="0">
              <a:buNone/>
            </a:pPr>
            <a:r>
              <a:rPr lang="ro-RO"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Primar - </a:t>
            </a:r>
            <a:r>
              <a:rPr lang="ro-RO" sz="2400"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aripa  claselor  primare</a:t>
            </a:r>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formată  din  4 săli de clasă + biblioteca;</a:t>
            </a:r>
          </a:p>
          <a:p>
            <a:pPr marL="0" indent="0">
              <a:buNone/>
            </a:pPr>
            <a:r>
              <a:rPr lang="ro-RO"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Gimnazial - </a:t>
            </a:r>
            <a:r>
              <a:rPr lang="ro-RO" sz="2400"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aripa  claselor  gimnaziale</a:t>
            </a:r>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este  formată  din  5 săli  de  clasă + cancelaria.</a:t>
            </a:r>
          </a:p>
          <a:p>
            <a:pPr marL="0" indent="0">
              <a:buNone/>
            </a:pPr>
            <a:endParaRPr lang="ro-RO"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buNone/>
            </a:pPr>
            <a:r>
              <a:rPr lang="ro-RO" sz="2400" b="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Populaţia</a:t>
            </a:r>
            <a:r>
              <a:rPr lang="ro-RO"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2400" b="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şcolară</a:t>
            </a:r>
            <a:r>
              <a:rPr lang="ro-RO"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Numărul de elevi: 103  ( </a:t>
            </a:r>
            <a:r>
              <a:rPr lang="ro-RO" sz="24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înscrişi</a:t>
            </a:r>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la 01 septembrie, anul </a:t>
            </a:r>
            <a:r>
              <a:rPr lang="ro-RO" sz="24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şcolar</a:t>
            </a:r>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2022-2023).</a:t>
            </a:r>
          </a:p>
          <a:p>
            <a:pPr lvl="0"/>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Numărul de clase: 7 ( </a:t>
            </a:r>
            <a:r>
              <a:rPr lang="ro-RO" sz="24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funcţionează</a:t>
            </a:r>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în anul </a:t>
            </a:r>
            <a:r>
              <a:rPr lang="ro-RO" sz="24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şcolar</a:t>
            </a:r>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2022-2023).</a:t>
            </a:r>
          </a:p>
          <a:p>
            <a:pPr lvl="0"/>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Mediul de </a:t>
            </a:r>
            <a:r>
              <a:rPr lang="ro-RO" sz="24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provenienţă</a:t>
            </a:r>
            <a:r>
              <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Iorjnița (14,57 %), Cureșnița (34,95 %), Holoșnița (50,48 %).</a:t>
            </a:r>
          </a:p>
          <a:p>
            <a:pPr marL="0" indent="0">
              <a:buNone/>
            </a:pPr>
            <a:endParaRPr lang="ro-RO"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buNone/>
            </a:pPr>
            <a:endParaRPr lang="ro-RO" dirty="0"/>
          </a:p>
        </p:txBody>
      </p:sp>
    </p:spTree>
    <p:extLst>
      <p:ext uri="{BB962C8B-B14F-4D97-AF65-F5344CB8AC3E}">
        <p14:creationId xmlns:p14="http://schemas.microsoft.com/office/powerpoint/2010/main" val="2745873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a16="http://schemas.microsoft.com/office/drawing/2014/main" id="{48007896-F90B-4C3E-BE9F-2BC15585469A}"/>
              </a:ext>
            </a:extLst>
          </p:cNvPr>
          <p:cNvSpPr>
            <a:spLocks noGrp="1"/>
          </p:cNvSpPr>
          <p:nvPr>
            <p:ph idx="1"/>
          </p:nvPr>
        </p:nvSpPr>
        <p:spPr>
          <a:xfrm>
            <a:off x="685800" y="374469"/>
            <a:ext cx="10820400" cy="6409508"/>
          </a:xfrm>
        </p:spPr>
        <p:txBody>
          <a:bodyPr>
            <a:normAutofit fontScale="55000" lnSpcReduction="20000"/>
          </a:bodyPr>
          <a:lstStyle/>
          <a:p>
            <a:pPr marL="0" indent="0" algn="r">
              <a:buNone/>
            </a:pPr>
            <a:r>
              <a:rPr lang="ro-RO" sz="29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Personalul gimnaziului:</a:t>
            </a:r>
            <a:endPar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lgn="r"/>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Numărul de cadre didactice: 13.</a:t>
            </a:r>
          </a:p>
          <a:p>
            <a:pPr lvl="0" algn="r"/>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Personal didactic auxiliar: 1.</a:t>
            </a:r>
          </a:p>
          <a:p>
            <a:pPr lvl="0" algn="r"/>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Personal nedidactic: 9.</a:t>
            </a:r>
          </a:p>
          <a:p>
            <a:pPr marL="0" indent="0">
              <a:buNone/>
            </a:pPr>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Membrii echipei manageriale responsabili de gestionare a procesului educațional și bugetar au experiență și activează în următoarea componență:</a:t>
            </a:r>
          </a:p>
          <a:p>
            <a:pPr marL="0" indent="0">
              <a:buNone/>
            </a:pPr>
            <a:r>
              <a:rPr lang="ro-RO" sz="29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2900" b="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Dorif</a:t>
            </a:r>
            <a:r>
              <a:rPr lang="ro-RO" sz="29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Ina</a:t>
            </a:r>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director, grad managerial Doi/grad didactic Doi;</a:t>
            </a:r>
          </a:p>
          <a:p>
            <a:pPr marL="0" indent="0">
              <a:buNone/>
            </a:pPr>
            <a:r>
              <a:rPr lang="ro-RO" sz="29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2900" b="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Galac</a:t>
            </a:r>
            <a:r>
              <a:rPr lang="ro-RO" sz="29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2900" b="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Aliona</a:t>
            </a:r>
            <a:r>
              <a:rPr lang="ro-RO" sz="29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director adjunct instruire, grad managerial Doi/grad didactic Întâi;</a:t>
            </a:r>
          </a:p>
          <a:p>
            <a:pPr marL="0" indent="0">
              <a:buNone/>
            </a:pPr>
            <a:r>
              <a:rPr lang="ro-RO" sz="29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Bulat </a:t>
            </a:r>
            <a:r>
              <a:rPr lang="ro-RO" sz="2900" b="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Aliona</a:t>
            </a:r>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director adjunct educație (organizator), coordonator CE;</a:t>
            </a:r>
          </a:p>
          <a:p>
            <a:pPr marL="0" indent="0">
              <a:buNone/>
            </a:pPr>
            <a:r>
              <a:rPr lang="ro-RO" sz="29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Celan Iuliana</a:t>
            </a:r>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președinte Consiliul de Administrație, grad didactic Întâi;</a:t>
            </a:r>
          </a:p>
          <a:p>
            <a:pPr marL="0" indent="0">
              <a:buNone/>
            </a:pPr>
            <a:r>
              <a:rPr lang="ro-RO" sz="29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2900" b="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Groșevschi</a:t>
            </a:r>
            <a:r>
              <a:rPr lang="ro-RO" sz="29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Angela</a:t>
            </a:r>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președinte Sindical, grad didactic Doi;</a:t>
            </a:r>
          </a:p>
          <a:p>
            <a:pPr marL="0" indent="0">
              <a:buNone/>
            </a:pPr>
            <a:r>
              <a:rPr lang="ro-RO" sz="29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2900" b="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Mardici</a:t>
            </a:r>
            <a:r>
              <a:rPr lang="ro-RO" sz="29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2900" b="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Lilia</a:t>
            </a:r>
            <a:r>
              <a:rPr lang="ro-RO" sz="29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contabil, studii superioare.</a:t>
            </a:r>
          </a:p>
          <a:p>
            <a:pPr marL="0" indent="0">
              <a:buNone/>
            </a:pPr>
            <a:endParaRPr lang="ro-RO" sz="29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buNone/>
            </a:pPr>
            <a:r>
              <a:rPr lang="ro-RO" sz="29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Resurse materiale ale </a:t>
            </a:r>
            <a:r>
              <a:rPr lang="ro-RO" sz="2900" b="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unităţii</a:t>
            </a:r>
            <a:r>
              <a:rPr lang="ro-RO" sz="29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2900" b="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şcolare</a:t>
            </a:r>
            <a:r>
              <a:rPr lang="ro-RO" sz="29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Biblioteca – asigurată cu manuale </a:t>
            </a:r>
            <a:r>
              <a:rPr lang="ro-RO"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şi</a:t>
            </a:r>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cărţi</a:t>
            </a:r>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pentru elevi/ personal didactic;        </a:t>
            </a:r>
          </a:p>
          <a:p>
            <a:pPr lvl="0"/>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Cabinet medical ;</a:t>
            </a:r>
          </a:p>
          <a:p>
            <a:pPr lvl="0"/>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Cantina 50 locuri;</a:t>
            </a:r>
          </a:p>
          <a:p>
            <a:pPr lvl="0"/>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Mini-stadion deschis în septembrie 2016;</a:t>
            </a:r>
          </a:p>
          <a:p>
            <a:pPr lvl="0"/>
            <a:r>
              <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U</a:t>
            </a:r>
            <a:r>
              <a:rPr lang="en-US"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n cabinet de </a:t>
            </a:r>
            <a:r>
              <a:rPr lang="en-US"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informatică</a:t>
            </a:r>
            <a:r>
              <a:rPr lang="en-US"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cu </a:t>
            </a:r>
            <a:r>
              <a:rPr lang="en-US"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calculatoare</a:t>
            </a:r>
            <a:r>
              <a:rPr lang="en-US"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conectate</a:t>
            </a:r>
            <a:r>
              <a:rPr lang="en-US"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la internet, xerox </a:t>
            </a:r>
            <a:r>
              <a:rPr lang="en-US"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şi</a:t>
            </a:r>
            <a:r>
              <a:rPr lang="en-US"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imprimantă</a:t>
            </a:r>
            <a:r>
              <a:rPr lang="en-US"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r>
              <a:rPr lang="en-US"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Cabinet de </a:t>
            </a:r>
            <a:r>
              <a:rPr lang="en-US"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educaţie</a:t>
            </a:r>
            <a:r>
              <a:rPr lang="en-US"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muzicală</a:t>
            </a:r>
            <a:r>
              <a:rPr lang="en-US"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funcţional</a:t>
            </a:r>
            <a:r>
              <a:rPr lang="en-US"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şi</a:t>
            </a:r>
            <a:r>
              <a:rPr lang="en-US"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ca </a:t>
            </a:r>
            <a:r>
              <a:rPr lang="en-US"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sală</a:t>
            </a:r>
            <a:r>
              <a:rPr lang="en-US"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de </a:t>
            </a:r>
            <a:r>
              <a:rPr lang="en-US"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clasă</a:t>
            </a:r>
            <a:r>
              <a:rPr lang="en-US"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r>
              <a:rPr lang="en-US"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 </a:t>
            </a:r>
            <a:r>
              <a:rPr lang="en-US"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sală</a:t>
            </a:r>
            <a:r>
              <a:rPr lang="en-US"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pentru</a:t>
            </a:r>
            <a:r>
              <a:rPr lang="en-US"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consilii</a:t>
            </a:r>
            <a:r>
              <a:rPr lang="en-US"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profesorale</a:t>
            </a:r>
            <a:r>
              <a:rPr lang="en-US"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r>
              <a:rPr lang="en-US"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Un </a:t>
            </a:r>
            <a:r>
              <a:rPr lang="en-US"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centru</a:t>
            </a:r>
            <a:r>
              <a:rPr lang="en-US"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CREI </a:t>
            </a:r>
            <a:r>
              <a:rPr lang="en-US"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pentru</a:t>
            </a:r>
            <a:r>
              <a:rPr lang="en-US"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9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elevii</a:t>
            </a:r>
            <a:r>
              <a:rPr lang="en-US"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cu CES.</a:t>
            </a:r>
            <a:endParaRPr lang="ro-RO" sz="2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ro-RO" dirty="0"/>
          </a:p>
          <a:p>
            <a:endParaRPr lang="ro-RO" dirty="0"/>
          </a:p>
        </p:txBody>
      </p:sp>
    </p:spTree>
    <p:extLst>
      <p:ext uri="{BB962C8B-B14F-4D97-AF65-F5344CB8AC3E}">
        <p14:creationId xmlns:p14="http://schemas.microsoft.com/office/powerpoint/2010/main" val="424445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text 2">
            <a:extLst>
              <a:ext uri="{FF2B5EF4-FFF2-40B4-BE49-F238E27FC236}">
                <a16:creationId xmlns:a16="http://schemas.microsoft.com/office/drawing/2014/main" id="{45A9210B-969D-4632-8B94-6993570A251A}"/>
              </a:ext>
            </a:extLst>
          </p:cNvPr>
          <p:cNvSpPr>
            <a:spLocks noGrp="1"/>
          </p:cNvSpPr>
          <p:nvPr>
            <p:ph type="body" idx="1"/>
          </p:nvPr>
        </p:nvSpPr>
        <p:spPr>
          <a:xfrm>
            <a:off x="1024467" y="296091"/>
            <a:ext cx="10490200" cy="6270172"/>
          </a:xfrm>
        </p:spPr>
        <p:txBody>
          <a:bodyPr>
            <a:normAutofit fontScale="47500" lnSpcReduction="20000"/>
          </a:bodyPr>
          <a:lstStyle/>
          <a:p>
            <a:pPr algn="just"/>
            <a:r>
              <a:rPr lang="ro-RO" sz="3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Reforma curriculară axată pe formarea de competențe, presupune un proces de </a:t>
            </a:r>
            <a:r>
              <a:rPr lang="ro-RO" sz="360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învăţământ</a:t>
            </a:r>
            <a:r>
              <a:rPr lang="ro-RO" sz="3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flexibil, deschis către schimbare, axat pe modele </a:t>
            </a:r>
            <a:r>
              <a:rPr lang="ro-RO" sz="360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educaţionale</a:t>
            </a:r>
            <a:r>
              <a:rPr lang="ro-RO" sz="3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care să stimuleze dezvoltarea personală și profesională a elevilor, pregătirea lor temeinică pentru integrarea </a:t>
            </a:r>
            <a:r>
              <a:rPr lang="ro-RO" sz="36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într-o societate dinamică</a:t>
            </a:r>
            <a:r>
              <a:rPr lang="ro-RO" sz="3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aflată într-o permanentă schimbare și, mai ales, competitivă.</a:t>
            </a:r>
          </a:p>
          <a:p>
            <a:pPr algn="just"/>
            <a:r>
              <a:rPr lang="ro-RO" sz="3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Toate cadrele didactice își desfășoară activitatea conform programelor de specialitate și a planificărilor calendaristice individuale.</a:t>
            </a:r>
          </a:p>
          <a:p>
            <a:pPr algn="just"/>
            <a:r>
              <a:rPr lang="ro-RO" sz="3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 acest context, </a:t>
            </a:r>
            <a:r>
              <a:rPr lang="ro-RO" sz="360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esenţială</a:t>
            </a:r>
            <a:r>
              <a:rPr lang="ro-RO" sz="3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este stabilirea strategiilor de </a:t>
            </a:r>
            <a:r>
              <a:rPr lang="ro-RO" sz="360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îmbunătăţire</a:t>
            </a:r>
            <a:r>
              <a:rPr lang="ro-RO" sz="3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 </a:t>
            </a:r>
            <a:r>
              <a:rPr lang="ro-RO" sz="360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activităţii</a:t>
            </a:r>
            <a:r>
              <a:rPr lang="ro-RO" sz="3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la nivelul </a:t>
            </a:r>
            <a:r>
              <a:rPr lang="ro-RO" sz="360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învăţământului</a:t>
            </a:r>
            <a:r>
              <a:rPr lang="ro-RO" sz="3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primar și gimnazial, a </a:t>
            </a:r>
            <a:r>
              <a:rPr lang="ro-RO" sz="360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priorităţilor</a:t>
            </a:r>
            <a:r>
              <a:rPr lang="ro-RO" sz="3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analiza critică a rezultatelor </a:t>
            </a:r>
            <a:r>
              <a:rPr lang="ro-RO" sz="360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obţinute</a:t>
            </a:r>
            <a:r>
              <a:rPr lang="ro-RO" sz="3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de elevi, cadre didactice, managerul </a:t>
            </a:r>
            <a:r>
              <a:rPr lang="ro-RO" sz="360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instituţiei</a:t>
            </a:r>
            <a:r>
              <a:rPr lang="ro-RO" sz="3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precum și de personalul auxiliar si nedidactic.</a:t>
            </a:r>
          </a:p>
          <a:p>
            <a:pPr algn="just"/>
            <a:r>
              <a:rPr lang="ro-RO" sz="3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 baza unei diagnoze realiste, ne-am stabilit pentru această perioadă obiective ce vizează asigurarea accesului la </a:t>
            </a:r>
            <a:r>
              <a:rPr lang="ro-RO" sz="360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educaţie</a:t>
            </a:r>
            <a:r>
              <a:rPr lang="ro-RO" sz="3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360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îmbunătăţirea</a:t>
            </a:r>
            <a:r>
              <a:rPr lang="ro-RO" sz="3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360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calităţii</a:t>
            </a:r>
            <a:r>
              <a:rPr lang="ro-RO" sz="3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în </a:t>
            </a:r>
            <a:r>
              <a:rPr lang="ro-RO" sz="360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educaţie</a:t>
            </a:r>
            <a:r>
              <a:rPr lang="ro-RO" sz="3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pregătirea </a:t>
            </a:r>
            <a:r>
              <a:rPr lang="ro-RO" sz="360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unităţii</a:t>
            </a:r>
            <a:r>
              <a:rPr lang="ro-RO" sz="3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de </a:t>
            </a:r>
            <a:r>
              <a:rPr lang="ro-RO" sz="3600"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învăţământ</a:t>
            </a:r>
            <a:r>
              <a:rPr lang="ro-RO" sz="3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pentru prestarea serviciilor educaționale de calitate.</a:t>
            </a:r>
          </a:p>
          <a:p>
            <a:pPr algn="just"/>
            <a:endParaRPr lang="ro-RO" sz="3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ro-RO" sz="3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Planul anual de activitate pentru fiecare an de studii va fi elaborat în baza prezentului Plan de dezvoltare instituțional al IP Gimnaziul Holoșnița pentru anii 2022–2027, care are la bază realizarea următoarelor scopuri:</a:t>
            </a:r>
          </a:p>
          <a:p>
            <a:pPr algn="just"/>
            <a:r>
              <a:rPr lang="ro-RO" sz="3600"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Scopul economic</a:t>
            </a:r>
            <a:r>
              <a:rPr lang="ro-RO" sz="3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Educația trebuie să le permită elevilor să devină responsabili și independenți din punct de vedere economic;</a:t>
            </a:r>
          </a:p>
          <a:p>
            <a:pPr algn="just"/>
            <a:r>
              <a:rPr lang="ro-RO" sz="3600"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Scopul cultural: </a:t>
            </a:r>
            <a:r>
              <a:rPr lang="ro-RO" sz="3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Educația trebuie să le permită elevilor să înțeleagă și să aprecieze propriile culturi, să respecte diversitatea celorlalți;</a:t>
            </a:r>
          </a:p>
          <a:p>
            <a:pPr algn="just"/>
            <a:r>
              <a:rPr lang="ro-RO" sz="3600"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Scopul social: </a:t>
            </a:r>
            <a:r>
              <a:rPr lang="ro-RO" sz="3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Educația trebuie să permită tinerilor să devină cetățeni activi și plini de compasiune;</a:t>
            </a:r>
          </a:p>
          <a:p>
            <a:pPr algn="just"/>
            <a:r>
              <a:rPr lang="ro-RO" sz="3600"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Scopul personal</a:t>
            </a:r>
            <a:r>
              <a:rPr lang="ro-RO" sz="3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Educația trebuie să permită tinerilor să se implice atât în lumea lor interioară, cât și în lumea care îi înconjoară.</a:t>
            </a:r>
          </a:p>
          <a:p>
            <a:endParaRPr lang="ro-RO" dirty="0"/>
          </a:p>
        </p:txBody>
      </p:sp>
    </p:spTree>
    <p:extLst>
      <p:ext uri="{BB962C8B-B14F-4D97-AF65-F5344CB8AC3E}">
        <p14:creationId xmlns:p14="http://schemas.microsoft.com/office/powerpoint/2010/main" val="1353875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a16="http://schemas.microsoft.com/office/drawing/2014/main" id="{66B45A04-DAB5-45F8-8641-D6DFBBDFFF7F}"/>
              </a:ext>
            </a:extLst>
          </p:cNvPr>
          <p:cNvSpPr>
            <a:spLocks noGrp="1"/>
          </p:cNvSpPr>
          <p:nvPr>
            <p:ph sz="half" idx="1"/>
          </p:nvPr>
        </p:nvSpPr>
        <p:spPr>
          <a:xfrm>
            <a:off x="685800" y="1393371"/>
            <a:ext cx="5334000" cy="4937760"/>
          </a:xfrm>
        </p:spPr>
        <p:txBody>
          <a:bodyPr>
            <a:normAutofit/>
          </a:bodyPr>
          <a:lstStyle/>
          <a:p>
            <a:r>
              <a:rPr lang="ro-RO"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Misiunea instituției</a:t>
            </a:r>
          </a:p>
          <a:p>
            <a:endParaRPr lang="ro-RO"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ro-RO"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buNone/>
            </a:pPr>
            <a:endParaRPr lang="ro-RO"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buNone/>
            </a:pPr>
            <a:r>
              <a:rPr lang="ro-RO" b="1" i="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Instituţia</a:t>
            </a:r>
            <a:r>
              <a:rPr lang="ro-RO"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Publică Gimnaziul </a:t>
            </a:r>
            <a:r>
              <a:rPr lang="ro-RO" b="1" i="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Holoşniţa</a:t>
            </a:r>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are ca misiune formarea unei </a:t>
            </a:r>
            <a:r>
              <a:rPr lang="ro-RO"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personalităţi</a:t>
            </a:r>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libere </a:t>
            </a:r>
            <a:r>
              <a:rPr lang="ro-RO"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şi</a:t>
            </a:r>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creative, </a:t>
            </a:r>
            <a:r>
              <a:rPr lang="ro-RO"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asigurînd</a:t>
            </a:r>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la elevi dezvoltarea </a:t>
            </a:r>
            <a:r>
              <a:rPr lang="ro-RO"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competenţelor</a:t>
            </a:r>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prin consiliere </a:t>
            </a:r>
            <a:r>
              <a:rPr lang="ro-RO"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şi</a:t>
            </a:r>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orientarea lor în determinarea traseului individual optim, printr-o gamă largă de </a:t>
            </a:r>
            <a:r>
              <a:rPr lang="ro-RO"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activităţi</a:t>
            </a:r>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extracurriculare</a:t>
            </a:r>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şi</a:t>
            </a:r>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extraşcolare</a:t>
            </a:r>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formînd</a:t>
            </a:r>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tineri capabili de a-</a:t>
            </a:r>
            <a:r>
              <a:rPr lang="ro-RO"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şi</a:t>
            </a:r>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găsi locul într-o lume în schimbare.</a:t>
            </a:r>
          </a:p>
          <a:p>
            <a:endParaRPr lang="ro-RO" dirty="0"/>
          </a:p>
          <a:p>
            <a:endParaRPr lang="ro-RO" dirty="0"/>
          </a:p>
        </p:txBody>
      </p:sp>
      <p:sp>
        <p:nvSpPr>
          <p:cNvPr id="4" name="Substituent conținut 3">
            <a:extLst>
              <a:ext uri="{FF2B5EF4-FFF2-40B4-BE49-F238E27FC236}">
                <a16:creationId xmlns:a16="http://schemas.microsoft.com/office/drawing/2014/main" id="{73C4B636-A15E-40CF-810A-D74B99EF4DA3}"/>
              </a:ext>
            </a:extLst>
          </p:cNvPr>
          <p:cNvSpPr>
            <a:spLocks noGrp="1"/>
          </p:cNvSpPr>
          <p:nvPr>
            <p:ph sz="half" idx="2"/>
          </p:nvPr>
        </p:nvSpPr>
        <p:spPr>
          <a:xfrm>
            <a:off x="6172200" y="574766"/>
            <a:ext cx="5334000" cy="5016137"/>
          </a:xfrm>
        </p:spPr>
        <p:txBody>
          <a:bodyPr>
            <a:normAutofit/>
          </a:bodyPr>
          <a:lstStyle/>
          <a:p>
            <a:r>
              <a:rPr lang="ro-RO"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Viziunea instituției</a:t>
            </a:r>
          </a:p>
          <a:p>
            <a:endParaRPr lang="ro-RO"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ro-RO"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ro-RO"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buNone/>
            </a:pPr>
            <a:r>
              <a:rPr lang="ro-RO" b="1" i="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Instituţia</a:t>
            </a:r>
            <a:r>
              <a:rPr lang="ro-RO"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Publică Gimnaziul </a:t>
            </a:r>
            <a:r>
              <a:rPr lang="ro-RO" b="1" i="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Holoşniţa</a:t>
            </a:r>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este </a:t>
            </a:r>
            <a:r>
              <a:rPr lang="ro-RO"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instituţia</a:t>
            </a:r>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care oferă </a:t>
            </a:r>
            <a:r>
              <a:rPr lang="ro-RO"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educaţie</a:t>
            </a:r>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de calitate, într-un mediu sigur </a:t>
            </a:r>
            <a:r>
              <a:rPr lang="ro-RO"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şi</a:t>
            </a:r>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protectiv, cu </a:t>
            </a:r>
            <a:r>
              <a:rPr lang="ro-RO"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relaţii</a:t>
            </a:r>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de parteneriat între elevi – </a:t>
            </a:r>
            <a:r>
              <a:rPr lang="ro-RO"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părinţi</a:t>
            </a:r>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 profesori, răspunde pentru respectarea drepturilor elevilor, pentru securitatea </a:t>
            </a:r>
            <a:r>
              <a:rPr lang="ro-RO"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şi</a:t>
            </a:r>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sănătatea </a:t>
            </a:r>
            <a:r>
              <a:rPr lang="ro-RO"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vieţii</a:t>
            </a:r>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elevilor în timpul aflării în cadrul </a:t>
            </a:r>
            <a:r>
              <a:rPr lang="ro-RO"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instituţiei</a:t>
            </a:r>
            <a:r>
              <a:rPr lang="ro-RO"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endParaRPr lang="ro-RO" b="1" dirty="0"/>
          </a:p>
          <a:p>
            <a:endParaRPr lang="ro-RO" dirty="0"/>
          </a:p>
          <a:p>
            <a:endParaRPr lang="ro-RO" dirty="0"/>
          </a:p>
        </p:txBody>
      </p:sp>
      <p:pic>
        <p:nvPicPr>
          <p:cNvPr id="17" name="Рисунок 2" descr="C:\Users\User\Desktop\images.jpg">
            <a:extLst>
              <a:ext uri="{FF2B5EF4-FFF2-40B4-BE49-F238E27FC236}">
                <a16:creationId xmlns:a16="http://schemas.microsoft.com/office/drawing/2014/main" id="{EBB7FEFB-3478-47A8-A3F8-B56E11489E1A}"/>
              </a:ext>
            </a:extLst>
          </p:cNvPr>
          <p:cNvPicPr/>
          <p:nvPr/>
        </p:nvPicPr>
        <p:blipFill>
          <a:blip r:embed="rId2"/>
          <a:srcRect/>
          <a:stretch>
            <a:fillRect/>
          </a:stretch>
        </p:blipFill>
        <p:spPr bwMode="auto">
          <a:xfrm>
            <a:off x="2790190" y="1703069"/>
            <a:ext cx="2293620" cy="982980"/>
          </a:xfrm>
          <a:prstGeom prst="rect">
            <a:avLst/>
          </a:prstGeom>
          <a:noFill/>
          <a:ln w="9525">
            <a:noFill/>
            <a:miter lim="800000"/>
            <a:headEnd/>
            <a:tailEnd/>
          </a:ln>
        </p:spPr>
      </p:pic>
      <p:pic>
        <p:nvPicPr>
          <p:cNvPr id="18" name="Рисунок 3" descr="C:\Users\User\Desktop\images (1).jpg">
            <a:extLst>
              <a:ext uri="{FF2B5EF4-FFF2-40B4-BE49-F238E27FC236}">
                <a16:creationId xmlns:a16="http://schemas.microsoft.com/office/drawing/2014/main" id="{FCE23FBB-7ED5-4306-A649-6AB4D30DB2DF}"/>
              </a:ext>
            </a:extLst>
          </p:cNvPr>
          <p:cNvPicPr/>
          <p:nvPr/>
        </p:nvPicPr>
        <p:blipFill>
          <a:blip r:embed="rId3"/>
          <a:srcRect/>
          <a:stretch>
            <a:fillRect/>
          </a:stretch>
        </p:blipFill>
        <p:spPr bwMode="auto">
          <a:xfrm>
            <a:off x="9059817" y="1050251"/>
            <a:ext cx="2235200" cy="1059180"/>
          </a:xfrm>
          <a:prstGeom prst="rect">
            <a:avLst/>
          </a:prstGeom>
          <a:noFill/>
          <a:ln w="9525">
            <a:noFill/>
            <a:miter lim="800000"/>
            <a:headEnd/>
            <a:tailEnd/>
          </a:ln>
        </p:spPr>
      </p:pic>
    </p:spTree>
    <p:extLst>
      <p:ext uri="{BB962C8B-B14F-4D97-AF65-F5344CB8AC3E}">
        <p14:creationId xmlns:p14="http://schemas.microsoft.com/office/powerpoint/2010/main" val="1760509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ubstituent imagine 4">
            <a:extLst>
              <a:ext uri="{FF2B5EF4-FFF2-40B4-BE49-F238E27FC236}">
                <a16:creationId xmlns:a16="http://schemas.microsoft.com/office/drawing/2014/main" id="{D1525C53-03FE-453A-AC98-3EF260A9F706}"/>
              </a:ext>
            </a:extLst>
          </p:cNvPr>
          <p:cNvPicPr>
            <a:picLocks noGrp="1" noChangeAspect="1"/>
          </p:cNvPicPr>
          <p:nvPr>
            <p:ph type="pic" idx="1"/>
          </p:nvPr>
        </p:nvPicPr>
        <p:blipFill>
          <a:blip r:embed="rId2"/>
          <a:srcRect l="517" r="517"/>
          <a:stretch>
            <a:fillRect/>
          </a:stretch>
        </p:blipFill>
        <p:spPr>
          <a:xfrm>
            <a:off x="1678986" y="0"/>
            <a:ext cx="11192283" cy="3700783"/>
          </a:xfrm>
          <a:prstGeom prst="rect">
            <a:avLst/>
          </a:prstGeom>
          <a:ln>
            <a:noFill/>
          </a:ln>
          <a:effectLst>
            <a:outerShdw blurRad="190500" algn="tl" rotWithShape="0">
              <a:srgbClr val="000000">
                <a:alpha val="70000"/>
              </a:srgbClr>
            </a:outerShdw>
          </a:effectLst>
        </p:spPr>
      </p:pic>
      <p:graphicFrame>
        <p:nvGraphicFramePr>
          <p:cNvPr id="6" name="Substituent conținut 3">
            <a:extLst>
              <a:ext uri="{FF2B5EF4-FFF2-40B4-BE49-F238E27FC236}">
                <a16:creationId xmlns:a16="http://schemas.microsoft.com/office/drawing/2014/main" id="{7BFEAD09-E516-487E-85E9-1AD739B44C52}"/>
              </a:ext>
            </a:extLst>
          </p:cNvPr>
          <p:cNvGraphicFramePr>
            <a:graphicFrameLocks/>
          </p:cNvGraphicFramePr>
          <p:nvPr>
            <p:extLst>
              <p:ext uri="{D42A27DB-BD31-4B8C-83A1-F6EECF244321}">
                <p14:modId xmlns:p14="http://schemas.microsoft.com/office/powerpoint/2010/main" val="394550528"/>
              </p:ext>
            </p:extLst>
          </p:nvPr>
        </p:nvGraphicFramePr>
        <p:xfrm>
          <a:off x="1024550" y="3683006"/>
          <a:ext cx="10820400" cy="3104577"/>
        </p:xfrm>
        <a:graphic>
          <a:graphicData uri="http://schemas.openxmlformats.org/drawingml/2006/table">
            <a:tbl>
              <a:tblPr firstRow="1" firstCol="1" bandRow="1">
                <a:tableStyleId>{0505E3EF-67EA-436B-97B2-0124C06EBD24}</a:tableStyleId>
              </a:tblPr>
              <a:tblGrid>
                <a:gridCol w="1056799">
                  <a:extLst>
                    <a:ext uri="{9D8B030D-6E8A-4147-A177-3AD203B41FA5}">
                      <a16:colId xmlns:a16="http://schemas.microsoft.com/office/drawing/2014/main" val="1392093543"/>
                    </a:ext>
                  </a:extLst>
                </a:gridCol>
                <a:gridCol w="9763601">
                  <a:extLst>
                    <a:ext uri="{9D8B030D-6E8A-4147-A177-3AD203B41FA5}">
                      <a16:colId xmlns:a16="http://schemas.microsoft.com/office/drawing/2014/main" val="3624315541"/>
                    </a:ext>
                  </a:extLst>
                </a:gridCol>
              </a:tblGrid>
              <a:tr h="896622">
                <a:tc rowSpan="3">
                  <a:txBody>
                    <a:bodyPr/>
                    <a:lstStyle/>
                    <a:p>
                      <a:pPr marL="457200" marR="71755" algn="ctr">
                        <a:lnSpc>
                          <a:spcPct val="150000"/>
                        </a:lnSpc>
                        <a:spcAft>
                          <a:spcPts val="0"/>
                        </a:spcAft>
                      </a:pPr>
                      <a:r>
                        <a:rPr lang="ro-RO" sz="1500" dirty="0">
                          <a:effectLst/>
                        </a:rPr>
                        <a:t>Valori Cheie</a:t>
                      </a:r>
                      <a:endParaRPr lang="ro-RO" sz="1000" dirty="0">
                        <a:effectLst/>
                      </a:endParaRPr>
                    </a:p>
                    <a:p>
                      <a:pPr marL="71755" marR="71755" algn="ctr">
                        <a:lnSpc>
                          <a:spcPct val="150000"/>
                        </a:lnSpc>
                        <a:spcAft>
                          <a:spcPts val="0"/>
                        </a:spcAft>
                      </a:pPr>
                      <a:r>
                        <a:rPr lang="ro-RO" sz="1300" dirty="0">
                          <a:effectLst/>
                        </a:rPr>
                        <a:t> </a:t>
                      </a:r>
                      <a:endParaRPr lang="ro-R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456" marR="63456" marT="0" marB="0" vert="vert270" anchor="ctr"/>
                </a:tc>
                <a:tc>
                  <a:txBody>
                    <a:bodyPr/>
                    <a:lstStyle/>
                    <a:p>
                      <a:pPr algn="just">
                        <a:lnSpc>
                          <a:spcPct val="107000"/>
                        </a:lnSpc>
                        <a:spcAft>
                          <a:spcPts val="0"/>
                        </a:spcAft>
                      </a:pPr>
                      <a:r>
                        <a:rPr lang="ro-RO" sz="1300" b="1" dirty="0">
                          <a:effectLst/>
                        </a:rPr>
                        <a:t>Deschidere</a:t>
                      </a:r>
                      <a:endParaRPr lang="ro-RO" sz="1000" b="1" dirty="0">
                        <a:effectLst/>
                      </a:endParaRPr>
                    </a:p>
                    <a:p>
                      <a:pPr marL="742950" lvl="1" indent="-285750" algn="just">
                        <a:lnSpc>
                          <a:spcPct val="107000"/>
                        </a:lnSpc>
                        <a:spcAft>
                          <a:spcPts val="0"/>
                        </a:spcAft>
                        <a:buFont typeface="Times New Roman" panose="02020603050405020304" pitchFamily="18" charset="0"/>
                        <a:buChar char="•"/>
                        <a:tabLst>
                          <a:tab pos="914400" algn="l"/>
                        </a:tabLst>
                      </a:pPr>
                      <a:r>
                        <a:rPr lang="ro-RO" sz="1300" b="0" dirty="0">
                          <a:effectLst/>
                        </a:rPr>
                        <a:t>la nou</a:t>
                      </a:r>
                      <a:endParaRPr lang="ro-RO" sz="1000" b="0" dirty="0">
                        <a:effectLst/>
                      </a:endParaRPr>
                    </a:p>
                    <a:p>
                      <a:pPr marL="742950" lvl="1" indent="-285750" algn="just">
                        <a:lnSpc>
                          <a:spcPct val="107000"/>
                        </a:lnSpc>
                        <a:spcAft>
                          <a:spcPts val="0"/>
                        </a:spcAft>
                        <a:buFont typeface="Times New Roman" panose="02020603050405020304" pitchFamily="18" charset="0"/>
                        <a:buChar char="•"/>
                        <a:tabLst>
                          <a:tab pos="914400" algn="l"/>
                        </a:tabLst>
                      </a:pPr>
                      <a:r>
                        <a:rPr lang="ro-RO" sz="1300" b="0" dirty="0">
                          <a:effectLst/>
                        </a:rPr>
                        <a:t>în relații interumane</a:t>
                      </a:r>
                      <a:endParaRPr lang="ro-RO" sz="1000" b="0" dirty="0">
                        <a:effectLst/>
                      </a:endParaRPr>
                    </a:p>
                    <a:p>
                      <a:pPr marL="742950" lvl="1" indent="-285750" algn="just">
                        <a:lnSpc>
                          <a:spcPct val="107000"/>
                        </a:lnSpc>
                        <a:spcAft>
                          <a:spcPts val="0"/>
                        </a:spcAft>
                        <a:buFont typeface="Times New Roman" panose="02020603050405020304" pitchFamily="18" charset="0"/>
                        <a:buChar char="•"/>
                        <a:tabLst>
                          <a:tab pos="914400" algn="l"/>
                        </a:tabLst>
                      </a:pPr>
                      <a:r>
                        <a:rPr lang="ro-RO" sz="1300" b="0" dirty="0">
                          <a:effectLst/>
                        </a:rPr>
                        <a:t>pentru parteneriat</a:t>
                      </a:r>
                      <a:endParaRPr lang="ro-RO" sz="1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3456" marR="63456" marT="0" marB="0"/>
                </a:tc>
                <a:extLst>
                  <a:ext uri="{0D108BD9-81ED-4DB2-BD59-A6C34878D82A}">
                    <a16:rowId xmlns:a16="http://schemas.microsoft.com/office/drawing/2014/main" val="3775323304"/>
                  </a:ext>
                </a:extLst>
              </a:tr>
              <a:tr h="1322457">
                <a:tc vMerge="1">
                  <a:txBody>
                    <a:bodyPr/>
                    <a:lstStyle/>
                    <a:p>
                      <a:endParaRPr lang="ro-RO"/>
                    </a:p>
                  </a:txBody>
                  <a:tcPr/>
                </a:tc>
                <a:tc>
                  <a:txBody>
                    <a:bodyPr/>
                    <a:lstStyle/>
                    <a:p>
                      <a:pPr algn="just">
                        <a:lnSpc>
                          <a:spcPct val="107000"/>
                        </a:lnSpc>
                        <a:spcAft>
                          <a:spcPts val="0"/>
                        </a:spcAft>
                      </a:pPr>
                      <a:r>
                        <a:rPr lang="ro-RO" sz="1300" b="1" dirty="0">
                          <a:effectLst/>
                        </a:rPr>
                        <a:t>Echipă</a:t>
                      </a:r>
                      <a:endParaRPr lang="ro-RO" sz="1000" b="1" dirty="0">
                        <a:effectLst/>
                      </a:endParaRPr>
                    </a:p>
                    <a:p>
                      <a:pPr marL="742950" lvl="1" indent="-285750" algn="just">
                        <a:lnSpc>
                          <a:spcPct val="107000"/>
                        </a:lnSpc>
                        <a:spcAft>
                          <a:spcPts val="0"/>
                        </a:spcAft>
                        <a:buFont typeface="Times New Roman" panose="02020603050405020304" pitchFamily="18" charset="0"/>
                        <a:buChar char="•"/>
                        <a:tabLst>
                          <a:tab pos="914400" algn="l"/>
                        </a:tabLst>
                      </a:pPr>
                      <a:r>
                        <a:rPr lang="ro-RO" sz="1300" dirty="0">
                          <a:effectLst/>
                        </a:rPr>
                        <a:t>învățăm să dezvoltăm în comun experiențe individuale</a:t>
                      </a:r>
                      <a:endParaRPr lang="ro-RO" sz="1000" dirty="0">
                        <a:effectLst/>
                      </a:endParaRPr>
                    </a:p>
                    <a:p>
                      <a:pPr marL="742950" lvl="1" indent="-285750" algn="just">
                        <a:lnSpc>
                          <a:spcPct val="107000"/>
                        </a:lnSpc>
                        <a:spcAft>
                          <a:spcPts val="0"/>
                        </a:spcAft>
                        <a:buFont typeface="Times New Roman" panose="02020603050405020304" pitchFamily="18" charset="0"/>
                        <a:buChar char="•"/>
                        <a:tabLst>
                          <a:tab pos="914400" algn="l"/>
                        </a:tabLst>
                      </a:pPr>
                      <a:r>
                        <a:rPr lang="ro-RO" sz="1300" dirty="0">
                          <a:effectLst/>
                        </a:rPr>
                        <a:t>demonstrăm responsabilitate și competențe în domeniul de activitate</a:t>
                      </a:r>
                      <a:endParaRPr lang="ro-RO" sz="1000" dirty="0">
                        <a:effectLst/>
                      </a:endParaRPr>
                    </a:p>
                    <a:p>
                      <a:pPr marL="742950" lvl="1" indent="-285750" algn="just">
                        <a:lnSpc>
                          <a:spcPct val="107000"/>
                        </a:lnSpc>
                        <a:spcAft>
                          <a:spcPts val="0"/>
                        </a:spcAft>
                        <a:buFont typeface="Times New Roman" panose="02020603050405020304" pitchFamily="18" charset="0"/>
                        <a:buChar char="•"/>
                        <a:tabLst>
                          <a:tab pos="914400" algn="l"/>
                        </a:tabLst>
                      </a:pPr>
                      <a:r>
                        <a:rPr lang="ro-RO" sz="1300" dirty="0">
                          <a:effectLst/>
                        </a:rPr>
                        <a:t>dezvoltare personală</a:t>
                      </a:r>
                      <a:endParaRPr lang="ro-RO" sz="1000" dirty="0">
                        <a:effectLst/>
                      </a:endParaRPr>
                    </a:p>
                    <a:p>
                      <a:pPr marL="742950" lvl="1" indent="-285750" algn="just">
                        <a:lnSpc>
                          <a:spcPct val="107000"/>
                        </a:lnSpc>
                        <a:spcAft>
                          <a:spcPts val="0"/>
                        </a:spcAft>
                        <a:buFont typeface="Times New Roman" panose="02020603050405020304" pitchFamily="18" charset="0"/>
                        <a:buChar char="•"/>
                        <a:tabLst>
                          <a:tab pos="914400" algn="l"/>
                        </a:tabLst>
                      </a:pPr>
                      <a:r>
                        <a:rPr lang="ro-RO" sz="1300" dirty="0">
                          <a:effectLst/>
                        </a:rPr>
                        <a:t>formarea și perfecționarea permanentă</a:t>
                      </a:r>
                      <a:endParaRPr lang="ro-RO" sz="1000" dirty="0">
                        <a:effectLst/>
                      </a:endParaRPr>
                    </a:p>
                    <a:p>
                      <a:pPr marL="742950" lvl="1" indent="-285750" algn="just">
                        <a:lnSpc>
                          <a:spcPct val="107000"/>
                        </a:lnSpc>
                        <a:spcAft>
                          <a:spcPts val="0"/>
                        </a:spcAft>
                        <a:buFont typeface="Times New Roman" panose="02020603050405020304" pitchFamily="18" charset="0"/>
                        <a:buChar char="•"/>
                        <a:tabLst>
                          <a:tab pos="914400" algn="l"/>
                        </a:tabLst>
                      </a:pPr>
                      <a:r>
                        <a:rPr lang="ro-RO" sz="1300" dirty="0">
                          <a:effectLst/>
                        </a:rPr>
                        <a:t>respectarea normelor de etică și deontologie profesională</a:t>
                      </a:r>
                      <a:endParaRPr lang="ro-R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456" marR="63456" marT="0" marB="0"/>
                </a:tc>
                <a:extLst>
                  <a:ext uri="{0D108BD9-81ED-4DB2-BD59-A6C34878D82A}">
                    <a16:rowId xmlns:a16="http://schemas.microsoft.com/office/drawing/2014/main" val="2622088009"/>
                  </a:ext>
                </a:extLst>
              </a:tr>
              <a:tr h="885498">
                <a:tc vMerge="1">
                  <a:txBody>
                    <a:bodyPr/>
                    <a:lstStyle/>
                    <a:p>
                      <a:endParaRPr lang="ro-RO"/>
                    </a:p>
                  </a:txBody>
                  <a:tcPr/>
                </a:tc>
                <a:tc>
                  <a:txBody>
                    <a:bodyPr/>
                    <a:lstStyle/>
                    <a:p>
                      <a:pPr algn="just">
                        <a:lnSpc>
                          <a:spcPct val="107000"/>
                        </a:lnSpc>
                        <a:spcAft>
                          <a:spcPts val="0"/>
                        </a:spcAft>
                      </a:pPr>
                      <a:r>
                        <a:rPr lang="ro-RO" sz="1300" b="1" dirty="0">
                          <a:effectLst/>
                        </a:rPr>
                        <a:t>Eficiență</a:t>
                      </a:r>
                      <a:endParaRPr lang="ro-RO" sz="1000" b="1" dirty="0">
                        <a:effectLst/>
                      </a:endParaRPr>
                    </a:p>
                    <a:p>
                      <a:pPr marL="742950" lvl="1" indent="-285750" algn="just">
                        <a:lnSpc>
                          <a:spcPct val="107000"/>
                        </a:lnSpc>
                        <a:spcAft>
                          <a:spcPts val="0"/>
                        </a:spcAft>
                        <a:buFont typeface="Times New Roman" panose="02020603050405020304" pitchFamily="18" charset="0"/>
                        <a:buChar char="•"/>
                        <a:tabLst>
                          <a:tab pos="914400" algn="l"/>
                        </a:tabLst>
                      </a:pPr>
                      <a:r>
                        <a:rPr lang="ro-RO" sz="1300" dirty="0">
                          <a:effectLst/>
                        </a:rPr>
                        <a:t>în </a:t>
                      </a:r>
                      <a:r>
                        <a:rPr lang="ro-RO" sz="1300" dirty="0" err="1">
                          <a:effectLst/>
                        </a:rPr>
                        <a:t>concordanţă</a:t>
                      </a:r>
                      <a:r>
                        <a:rPr lang="ro-RO" sz="1300" dirty="0">
                          <a:effectLst/>
                        </a:rPr>
                        <a:t> cu </a:t>
                      </a:r>
                      <a:r>
                        <a:rPr lang="ro-RO" sz="1300" dirty="0" err="1">
                          <a:effectLst/>
                        </a:rPr>
                        <a:t>cerinţele</a:t>
                      </a:r>
                      <a:r>
                        <a:rPr lang="ro-RO" sz="1300" dirty="0">
                          <a:effectLst/>
                        </a:rPr>
                        <a:t> </a:t>
                      </a:r>
                      <a:r>
                        <a:rPr lang="ro-RO" sz="1300" dirty="0" err="1">
                          <a:effectLst/>
                        </a:rPr>
                        <a:t>societăţii</a:t>
                      </a:r>
                      <a:endParaRPr lang="ro-RO" sz="1000" dirty="0">
                        <a:effectLst/>
                      </a:endParaRPr>
                    </a:p>
                    <a:p>
                      <a:pPr marL="742950" lvl="1" indent="-285750" algn="just">
                        <a:lnSpc>
                          <a:spcPct val="107000"/>
                        </a:lnSpc>
                        <a:spcAft>
                          <a:spcPts val="0"/>
                        </a:spcAft>
                        <a:buFont typeface="Times New Roman" panose="02020603050405020304" pitchFamily="18" charset="0"/>
                        <a:buChar char="•"/>
                        <a:tabLst>
                          <a:tab pos="914400" algn="l"/>
                        </a:tabLst>
                      </a:pPr>
                      <a:r>
                        <a:rPr lang="ro-RO" sz="1300" dirty="0">
                          <a:effectLst/>
                        </a:rPr>
                        <a:t>exprimată prin raportul efort - rezultate</a:t>
                      </a:r>
                      <a:endParaRPr lang="ro-R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456" marR="63456" marT="0" marB="0"/>
                </a:tc>
                <a:extLst>
                  <a:ext uri="{0D108BD9-81ED-4DB2-BD59-A6C34878D82A}">
                    <a16:rowId xmlns:a16="http://schemas.microsoft.com/office/drawing/2014/main" val="3769794262"/>
                  </a:ext>
                </a:extLst>
              </a:tr>
            </a:tbl>
          </a:graphicData>
        </a:graphic>
      </p:graphicFrame>
    </p:spTree>
    <p:extLst>
      <p:ext uri="{BB962C8B-B14F-4D97-AF65-F5344CB8AC3E}">
        <p14:creationId xmlns:p14="http://schemas.microsoft.com/office/powerpoint/2010/main" val="574207083"/>
      </p:ext>
    </p:extLst>
  </p:cSld>
  <p:clrMapOvr>
    <a:masterClrMapping/>
  </p:clrMapOvr>
</p:sld>
</file>

<file path=ppt/theme/theme1.xml><?xml version="1.0" encoding="utf-8"?>
<a:theme xmlns:a="http://schemas.openxmlformats.org/drawingml/2006/main" name="Urmă vapori">
  <a:themeElements>
    <a:clrScheme name="Urmă vapori">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Urmă vapori">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mă vapori">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TM04033937[[fn=Urmă vapori]]</Template>
  <TotalTime>345</TotalTime>
  <Words>5545</Words>
  <Application>Microsoft Office PowerPoint</Application>
  <PresentationFormat>Ecran lat</PresentationFormat>
  <Paragraphs>685</Paragraphs>
  <Slides>25</Slides>
  <Notes>0</Notes>
  <HiddenSlides>0</HiddenSlides>
  <MMClips>0</MMClips>
  <ScaleCrop>false</ScaleCrop>
  <HeadingPairs>
    <vt:vector size="6" baseType="variant">
      <vt:variant>
        <vt:lpstr>Fonturi utilizate</vt:lpstr>
      </vt:variant>
      <vt:variant>
        <vt:i4>10</vt:i4>
      </vt:variant>
      <vt:variant>
        <vt:lpstr>Temă</vt:lpstr>
      </vt:variant>
      <vt:variant>
        <vt:i4>1</vt:i4>
      </vt:variant>
      <vt:variant>
        <vt:lpstr>Titluri diapozitive</vt:lpstr>
      </vt:variant>
      <vt:variant>
        <vt:i4>25</vt:i4>
      </vt:variant>
    </vt:vector>
  </HeadingPairs>
  <TitlesOfParts>
    <vt:vector size="36" baseType="lpstr">
      <vt:lpstr>Algerian</vt:lpstr>
      <vt:lpstr>Arial</vt:lpstr>
      <vt:lpstr>Bahnschrift</vt:lpstr>
      <vt:lpstr>Bookman Old Style</vt:lpstr>
      <vt:lpstr>Calibri</vt:lpstr>
      <vt:lpstr>Century Gothic</vt:lpstr>
      <vt:lpstr>Minion Pro</vt:lpstr>
      <vt:lpstr>Symbol</vt:lpstr>
      <vt:lpstr>Times New Roman</vt:lpstr>
      <vt:lpstr>Wingdings</vt:lpstr>
      <vt:lpstr>Urmă vapori</vt:lpstr>
      <vt:lpstr>Instituţia Publică Gimnaziul Holoşniţa  Plan de dezvoltare a instituţiei pentru o perioadă de 5 ani 2022-2027 </vt:lpstr>
      <vt:lpstr>Context general</vt:lpstr>
      <vt:lpstr>Actualitatea planului de dezvoltare instituțională</vt:lpstr>
      <vt:lpstr>Elemente de identificare a unităţii şcolare: Denumirea instituţiei: Instituţia Publică Gimnaziul Holoşniţa.  Adresa: satul Holoşniţa, raionul Soroca.  Tipul instituţiei: gimnaziu. Telefon: 023070054. E-mail: gimholosnita@gmail.Com. Limba de instruire: limba română.  Scurt istoric/ poziția  geografică:  Holoşniţa, este o comună a două sate vecine, situată chiar pe malul Nistrului, un sat cu oameni muncitori, cointeresaţi de soarta copiilor. Instituția  este  situată  chiar în  centrul  satului, la doar 300 m se află Primăria, Oficiul medicului de familie, mai spre malul Nistrului este Grădiniţa ″Prichindel″. Şcoala din Holoşniţa, a fost înfiinţată în anul 1905, mai întîi şcoală cu 8 clase, după care în anul 1990 devine gimnaziu. În 2012 gimnaziul din Cureşniţa este optimizat din cauza scăderii numărului de copii şi APL împreună cu Consiliul comunal oferind transport decide ca elevii să-şi continue studiile la Holoşniţa. Din anul 2015 gimnaziul devine şcoală de circumscripţie în cadrul căreia îşi fac studiile elevi din 3 sate: Holoşniţa, Cureşniţa, Iorjniţa, fiind transportaţi cu autobuzul şcolar.    </vt:lpstr>
      <vt:lpstr>Prezentarea generală a instituției</vt:lpstr>
      <vt:lpstr>Prezentare PowerPoint</vt:lpstr>
      <vt:lpstr>Prezentare PowerPoint</vt:lpstr>
      <vt:lpstr>Prezentare PowerPoint</vt:lpstr>
      <vt:lpstr>Prezentare PowerPoint</vt:lpstr>
      <vt:lpstr>Prezentare PowerPoint</vt:lpstr>
      <vt:lpstr>Analiza SWOT CURRICULUM</vt:lpstr>
      <vt:lpstr>Analiza SWOT RESURSE UMANE</vt:lpstr>
      <vt:lpstr>Analiza SWOT RESURSE FINANCIARE ȘI MATERIALE</vt:lpstr>
      <vt:lpstr>Analiza SWOT PARTENERIATE</vt:lpstr>
      <vt:lpstr>Viziunea managerială</vt:lpstr>
      <vt:lpstr>OPŢIUNEA STRATEGICĂ: Școlarizarea elevilor </vt:lpstr>
      <vt:lpstr>OPŢIUNEA STRATEGICĂ: Dezvoltarea resurselor umane </vt:lpstr>
      <vt:lpstr>OPŢIUNEA STRATEGICĂ: Dezvoltarea curriculară </vt:lpstr>
      <vt:lpstr>OPŢIUNEA STRATEGICĂ: Dezvoltarea relațiilor comunitare </vt:lpstr>
      <vt:lpstr>OPŢIUNEA STRATEGICĂ: Activitatea extrașcolară </vt:lpstr>
      <vt:lpstr>OPŢIUNEA STRATEGICĂ: Dezvoltarea financiară și a                              bazei materiale </vt:lpstr>
      <vt:lpstr>Prezentare PowerPoint</vt:lpstr>
      <vt:lpstr>Prezentare PowerPoint</vt:lpstr>
      <vt:lpstr>Prezentare PowerPoint</vt:lpstr>
      <vt:lpstr>Prezentare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Instituţia Publică Gimnaziul Holoşniţa  Plan de dezvoltare a instituţiei pentru o perioadă de 5 ani 2022-2027 </dc:title>
  <dc:creator>Office</dc:creator>
  <cp:lastModifiedBy>Office</cp:lastModifiedBy>
  <cp:revision>35</cp:revision>
  <dcterms:created xsi:type="dcterms:W3CDTF">2022-09-13T01:27:03Z</dcterms:created>
  <dcterms:modified xsi:type="dcterms:W3CDTF">2022-09-13T18:04:13Z</dcterms:modified>
</cp:coreProperties>
</file>